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 autoCompressPictures="0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4" r:id="rId3"/>
    <p:sldId id="257" r:id="rId4"/>
    <p:sldId id="261" r:id="rId5"/>
    <p:sldId id="300" r:id="rId6"/>
    <p:sldId id="301" r:id="rId7"/>
    <p:sldId id="267" r:id="rId8"/>
    <p:sldId id="270" r:id="rId9"/>
    <p:sldId id="303" r:id="rId10"/>
    <p:sldId id="302" r:id="rId11"/>
    <p:sldId id="305" r:id="rId12"/>
    <p:sldId id="306" r:id="rId13"/>
    <p:sldId id="317" r:id="rId14"/>
    <p:sldId id="307" r:id="rId15"/>
    <p:sldId id="308" r:id="rId16"/>
    <p:sldId id="309" r:id="rId17"/>
    <p:sldId id="310" r:id="rId18"/>
    <p:sldId id="311" r:id="rId19"/>
    <p:sldId id="312" r:id="rId20"/>
    <p:sldId id="313" r:id="rId21"/>
    <p:sldId id="314" r:id="rId22"/>
    <p:sldId id="315" r:id="rId23"/>
    <p:sldId id="316" r:id="rId24"/>
    <p:sldId id="304" r:id="rId2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04787"/>
    <a:srgbClr val="114B8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71" autoAdjust="0"/>
    <p:restoredTop sz="94660"/>
  </p:normalViewPr>
  <p:slideViewPr>
    <p:cSldViewPr snapToGrid="0" snapToObjects="1">
      <p:cViewPr>
        <p:scale>
          <a:sx n="100" d="100"/>
          <a:sy n="100" d="100"/>
        </p:scale>
        <p:origin x="-80" y="-8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notesMaster" Target="notesMasters/notesMaster1.xml"/><Relationship Id="rId27" Type="http://schemas.openxmlformats.org/officeDocument/2006/relationships/handoutMaster" Target="handoutMasters/handoutMaster1.xml"/><Relationship Id="rId28" Type="http://schemas.openxmlformats.org/officeDocument/2006/relationships/printerSettings" Target="printerSettings/printerSettings1.bin"/><Relationship Id="rId29" Type="http://schemas.openxmlformats.org/officeDocument/2006/relationships/presProps" Target="presProps.xml"/><Relationship Id="rId30" Type="http://schemas.openxmlformats.org/officeDocument/2006/relationships/viewProps" Target="viewProps.xml"/><Relationship Id="rId31" Type="http://schemas.openxmlformats.org/officeDocument/2006/relationships/theme" Target="theme/theme1.xml"/><Relationship Id="rId3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B109F2-1CED-9B42-BFAA-0D0ADAB429E8}" type="datetimeFigureOut">
              <a:rPr lang="en-US" smtClean="0"/>
              <a:pPr/>
              <a:t>28/01/15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2A8CF01-2CC6-D648-86AC-4C95EFCA2EF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243453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DD5D11A-A745-2046-99ED-E18C5B1A5F0E}" type="datetimeFigureOut">
              <a:rPr lang="en-US" smtClean="0"/>
              <a:pPr/>
              <a:t>28/01/15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14A888-C281-CC4C-A573-82E220C5521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22868857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rotWithShape="1">
          <a:gsLst>
            <a:gs pos="0">
              <a:schemeClr val="bg2">
                <a:tint val="80000"/>
                <a:satMod val="300000"/>
              </a:schemeClr>
            </a:gs>
            <a:gs pos="100000">
              <a:srgbClr val="114B8E"/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8" name="Right Triangle 7"/>
          <p:cNvSpPr/>
          <p:nvPr userDrawn="1"/>
        </p:nvSpPr>
        <p:spPr>
          <a:xfrm rot="16200000">
            <a:off x="5923325" y="3635745"/>
            <a:ext cx="894738" cy="5527787"/>
          </a:xfrm>
          <a:prstGeom prst="rtTriangle">
            <a:avLst/>
          </a:prstGeom>
          <a:solidFill>
            <a:schemeClr val="tx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Scalperf '11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ight Triangle 7"/>
          <p:cNvSpPr/>
          <p:nvPr userDrawn="1"/>
        </p:nvSpPr>
        <p:spPr>
          <a:xfrm rot="16200000">
            <a:off x="5923325" y="3635745"/>
            <a:ext cx="894738" cy="5527787"/>
          </a:xfrm>
          <a:prstGeom prst="rtTriangle">
            <a:avLst/>
          </a:prstGeom>
          <a:solidFill>
            <a:srgbClr val="114B8E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smtClean="0"/>
              <a:t>9/21/11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Scalperf '11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790FC6BF-46A9-1D48-9D5B-F25E5EEBD284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 descr="mac_colour.EPS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6952706" y="1590"/>
            <a:ext cx="1536700" cy="11811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mailto:S.Scholz@hw.ac.uk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4" Type="http://schemas.openxmlformats.org/officeDocument/2006/relationships/image" Target="../media/image6.png"/><Relationship Id="rId5" Type="http://schemas.openxmlformats.org/officeDocument/2006/relationships/image" Target="../media/image7.png"/><Relationship Id="rId6" Type="http://schemas.openxmlformats.org/officeDocument/2006/relationships/image" Target="../media/image2.png"/><Relationship Id="rId7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4" Type="http://schemas.openxmlformats.org/officeDocument/2006/relationships/image" Target="../media/image2.png"/><Relationship Id="rId5" Type="http://schemas.openxmlformats.org/officeDocument/2006/relationships/image" Target="../media/image9.png"/><Relationship Id="rId6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889125"/>
            <a:ext cx="7772400" cy="1470025"/>
          </a:xfrm>
        </p:spPr>
        <p:txBody>
          <a:bodyPr>
            <a:noAutofit/>
          </a:bodyPr>
          <a:lstStyle/>
          <a:p>
            <a:r>
              <a:rPr lang="en-US" sz="3600" dirty="0" smtClean="0"/>
              <a:t>Heterogeneous Computing</a:t>
            </a:r>
            <a:br>
              <a:rPr lang="en-US" sz="3600" dirty="0" smtClean="0"/>
            </a:br>
            <a:r>
              <a:rPr lang="en-US" sz="3600" dirty="0" smtClean="0"/>
              <a:t>using </a:t>
            </a:r>
            <a:r>
              <a:rPr lang="en-US" sz="3600" dirty="0" err="1" smtClean="0"/>
              <a:t>openCL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lecture 1</a:t>
            </a:r>
            <a:endParaRPr lang="en-GB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199"/>
            <a:ext cx="6400800" cy="2321929"/>
          </a:xfrm>
        </p:spPr>
        <p:txBody>
          <a:bodyPr>
            <a:normAutofit/>
          </a:bodyPr>
          <a:lstStyle/>
          <a:p>
            <a:r>
              <a:rPr lang="en-GB" dirty="0" smtClean="0"/>
              <a:t>F21DP Distributed and Parallel Technology</a:t>
            </a:r>
          </a:p>
          <a:p>
            <a:endParaRPr lang="en-GB" dirty="0" smtClean="0"/>
          </a:p>
          <a:p>
            <a:r>
              <a:rPr lang="en-GB" sz="2800" dirty="0" smtClean="0"/>
              <a:t>Sven-Bodo Scholz</a:t>
            </a:r>
            <a:endParaRPr lang="en-GB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53200" cy="1143000"/>
          </a:xfrm>
        </p:spPr>
        <p:txBody>
          <a:bodyPr/>
          <a:lstStyle/>
          <a:p>
            <a:r>
              <a:rPr lang="en-GB" dirty="0" smtClean="0"/>
              <a:t>A Peek Preview </a:t>
            </a:r>
            <a:r>
              <a:rPr lang="en-US" dirty="0" err="1" smtClean="0">
                <a:sym typeface="Wingdings"/>
              </a:rPr>
              <a:t>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9</a:t>
            </a:fld>
            <a:endParaRPr lang="en-GB"/>
          </a:p>
        </p:txBody>
      </p:sp>
      <p:grpSp>
        <p:nvGrpSpPr>
          <p:cNvPr id="5" name="Group 4"/>
          <p:cNvGrpSpPr/>
          <p:nvPr/>
        </p:nvGrpSpPr>
        <p:grpSpPr>
          <a:xfrm>
            <a:off x="241301" y="1587500"/>
            <a:ext cx="3016671" cy="1200329"/>
            <a:chOff x="469900" y="1549399"/>
            <a:chExt cx="3016671" cy="1200328"/>
          </a:xfrm>
        </p:grpSpPr>
        <p:sp>
          <p:nvSpPr>
            <p:cNvPr id="6" name="TextBox 5"/>
            <p:cNvSpPr txBox="1"/>
            <p:nvPr/>
          </p:nvSpPr>
          <p:spPr>
            <a:xfrm>
              <a:off x="469900" y="1549399"/>
              <a:ext cx="25197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/>
                  <a:cs typeface="Arial"/>
                </a:rPr>
                <a:t>Single-threaded (CPU)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69900" y="1918731"/>
              <a:ext cx="3016671" cy="830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urier New"/>
                  <a:cs typeface="Courier New"/>
                </a:rPr>
                <a:t>// there are N elements</a:t>
              </a:r>
            </a:p>
            <a:p>
              <a:r>
                <a:rPr lang="en-US" sz="1600" dirty="0" err="1" smtClean="0">
                  <a:latin typeface="Courier New"/>
                  <a:cs typeface="Courier New"/>
                </a:rPr>
                <a:t>for(i</a:t>
              </a:r>
              <a:r>
                <a:rPr lang="en-US" sz="1600" dirty="0" smtClean="0">
                  <a:latin typeface="Courier New"/>
                  <a:cs typeface="Courier New"/>
                </a:rPr>
                <a:t> = 0; </a:t>
              </a:r>
              <a:r>
                <a:rPr lang="en-US" sz="1600" dirty="0" err="1" smtClean="0">
                  <a:latin typeface="Courier New"/>
                  <a:cs typeface="Courier New"/>
                </a:rPr>
                <a:t>i</a:t>
              </a:r>
              <a:r>
                <a:rPr lang="en-US" sz="1600" dirty="0" smtClean="0">
                  <a:latin typeface="Courier New"/>
                  <a:cs typeface="Courier New"/>
                </a:rPr>
                <a:t> &lt; N; </a:t>
              </a:r>
              <a:r>
                <a:rPr lang="en-US" sz="1600" dirty="0" err="1" smtClean="0">
                  <a:latin typeface="Courier New"/>
                  <a:cs typeface="Courier New"/>
                </a:rPr>
                <a:t>i</a:t>
              </a:r>
              <a:r>
                <a:rPr lang="en-US" sz="1600" dirty="0" smtClean="0">
                  <a:latin typeface="Courier New"/>
                  <a:cs typeface="Courier New"/>
                </a:rPr>
                <a:t>++)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  </a:t>
              </a:r>
              <a:r>
                <a:rPr lang="en-US" sz="1600" dirty="0" err="1" smtClean="0">
                  <a:latin typeface="Courier New"/>
                  <a:cs typeface="Courier New"/>
                </a:rPr>
                <a:t>C[i</a:t>
              </a:r>
              <a:r>
                <a:rPr lang="en-US" sz="1600" dirty="0" smtClean="0">
                  <a:latin typeface="Courier New"/>
                  <a:cs typeface="Courier New"/>
                </a:rPr>
                <a:t>] = </a:t>
              </a:r>
              <a:r>
                <a:rPr lang="en-US" sz="1600" dirty="0" err="1" smtClean="0">
                  <a:latin typeface="Courier New"/>
                  <a:cs typeface="Courier New"/>
                </a:rPr>
                <a:t>A[i</a:t>
              </a:r>
              <a:r>
                <a:rPr lang="en-US" sz="1600" dirty="0" smtClean="0">
                  <a:latin typeface="Courier New"/>
                  <a:cs typeface="Courier New"/>
                </a:rPr>
                <a:t>] + </a:t>
              </a:r>
              <a:r>
                <a:rPr lang="en-US" sz="1600" dirty="0" err="1" smtClean="0">
                  <a:latin typeface="Courier New"/>
                  <a:cs typeface="Courier New"/>
                </a:rPr>
                <a:t>B[i</a:t>
              </a:r>
              <a:r>
                <a:rPr lang="en-US" sz="1600" dirty="0" smtClean="0">
                  <a:latin typeface="Courier New"/>
                  <a:cs typeface="Courier New"/>
                </a:rPr>
                <a:t>]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241300" y="3009899"/>
            <a:ext cx="3632324" cy="1446549"/>
            <a:chOff x="469900" y="2971799"/>
            <a:chExt cx="3632324" cy="1446548"/>
          </a:xfrm>
        </p:grpSpPr>
        <p:sp>
          <p:nvSpPr>
            <p:cNvPr id="9" name="TextBox 8"/>
            <p:cNvSpPr txBox="1"/>
            <p:nvPr/>
          </p:nvSpPr>
          <p:spPr>
            <a:xfrm>
              <a:off x="469900" y="2971799"/>
              <a:ext cx="236540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/>
                  <a:cs typeface="Arial"/>
                </a:rPr>
                <a:t>Multi-threaded (CPU)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69900" y="3341130"/>
              <a:ext cx="3632324" cy="107721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urier New"/>
                  <a:cs typeface="Courier New"/>
                </a:rPr>
                <a:t>// </a:t>
              </a:r>
              <a:r>
                <a:rPr lang="en-US" sz="1600" dirty="0" err="1" smtClean="0">
                  <a:latin typeface="Courier New"/>
                  <a:cs typeface="Courier New"/>
                </a:rPr>
                <a:t>tid</a:t>
              </a:r>
              <a:r>
                <a:rPr lang="en-US" sz="1600" dirty="0" smtClean="0">
                  <a:latin typeface="Courier New"/>
                  <a:cs typeface="Courier New"/>
                </a:rPr>
                <a:t> is the thread id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// P is the number of cores</a:t>
              </a:r>
            </a:p>
            <a:p>
              <a:r>
                <a:rPr lang="en-US" sz="1600" dirty="0" err="1" smtClean="0">
                  <a:latin typeface="Courier New"/>
                  <a:cs typeface="Courier New"/>
                </a:rPr>
                <a:t>for(i</a:t>
              </a:r>
              <a:r>
                <a:rPr lang="en-US" sz="1600" dirty="0" smtClean="0">
                  <a:latin typeface="Courier New"/>
                  <a:cs typeface="Courier New"/>
                </a:rPr>
                <a:t> = 0; </a:t>
              </a:r>
              <a:r>
                <a:rPr lang="en-US" sz="1600" dirty="0" err="1" smtClean="0">
                  <a:latin typeface="Courier New"/>
                  <a:cs typeface="Courier New"/>
                </a:rPr>
                <a:t>i</a:t>
              </a:r>
              <a:r>
                <a:rPr lang="en-US" sz="1600" dirty="0" smtClean="0">
                  <a:latin typeface="Courier New"/>
                  <a:cs typeface="Courier New"/>
                </a:rPr>
                <a:t> &lt; </a:t>
              </a:r>
              <a:r>
                <a:rPr lang="en-US" sz="1600" dirty="0" err="1" smtClean="0">
                  <a:latin typeface="Courier New"/>
                  <a:cs typeface="Courier New"/>
                </a:rPr>
                <a:t>tid</a:t>
              </a:r>
              <a:r>
                <a:rPr lang="en-US" sz="1600" dirty="0" smtClean="0">
                  <a:latin typeface="Courier New"/>
                  <a:cs typeface="Courier New"/>
                </a:rPr>
                <a:t>*N/P; </a:t>
              </a:r>
              <a:r>
                <a:rPr lang="en-US" sz="1600" dirty="0" err="1" smtClean="0">
                  <a:latin typeface="Courier New"/>
                  <a:cs typeface="Courier New"/>
                </a:rPr>
                <a:t>i</a:t>
              </a:r>
              <a:r>
                <a:rPr lang="en-US" sz="1600" dirty="0" smtClean="0">
                  <a:latin typeface="Courier New"/>
                  <a:cs typeface="Courier New"/>
                </a:rPr>
                <a:t>++)</a:t>
              </a:r>
            </a:p>
            <a:p>
              <a:r>
                <a:rPr lang="en-US" sz="1600" dirty="0" smtClean="0">
                  <a:latin typeface="Courier New"/>
                  <a:cs typeface="Courier New"/>
                </a:rPr>
                <a:t>  </a:t>
              </a:r>
              <a:r>
                <a:rPr lang="en-US" sz="1600" dirty="0" err="1" smtClean="0">
                  <a:latin typeface="Courier New"/>
                  <a:cs typeface="Courier New"/>
                </a:rPr>
                <a:t>C[i</a:t>
              </a:r>
              <a:r>
                <a:rPr lang="en-US" sz="1600" dirty="0" smtClean="0">
                  <a:latin typeface="Courier New"/>
                  <a:cs typeface="Courier New"/>
                </a:rPr>
                <a:t>] = </a:t>
              </a:r>
              <a:r>
                <a:rPr lang="en-US" sz="1600" dirty="0" err="1" smtClean="0">
                  <a:latin typeface="Courier New"/>
                  <a:cs typeface="Courier New"/>
                </a:rPr>
                <a:t>A[i</a:t>
              </a:r>
              <a:r>
                <a:rPr lang="en-US" sz="1600" dirty="0" smtClean="0">
                  <a:latin typeface="Courier New"/>
                  <a:cs typeface="Courier New"/>
                </a:rPr>
                <a:t>] + </a:t>
              </a:r>
              <a:r>
                <a:rPr lang="en-US" sz="1600" dirty="0" err="1" smtClean="0">
                  <a:latin typeface="Courier New"/>
                  <a:cs typeface="Courier New"/>
                </a:rPr>
                <a:t>B[i</a:t>
              </a:r>
              <a:r>
                <a:rPr lang="en-US" sz="1600" dirty="0" smtClean="0">
                  <a:latin typeface="Courier New"/>
                  <a:cs typeface="Courier New"/>
                </a:rPr>
                <a:t>]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241300" y="4648201"/>
            <a:ext cx="3455656" cy="954108"/>
            <a:chOff x="469900" y="2971799"/>
            <a:chExt cx="3455656" cy="954107"/>
          </a:xfrm>
        </p:grpSpPr>
        <p:sp>
          <p:nvSpPr>
            <p:cNvPr id="12" name="TextBox 11"/>
            <p:cNvSpPr txBox="1"/>
            <p:nvPr/>
          </p:nvSpPr>
          <p:spPr>
            <a:xfrm>
              <a:off x="469900" y="2971799"/>
              <a:ext cx="345565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Arial"/>
                  <a:cs typeface="Arial"/>
                </a:rPr>
                <a:t>Massively Multi-threaded (GPU)</a:t>
              </a:r>
              <a:endParaRPr lang="en-US" dirty="0">
                <a:latin typeface="Arial"/>
                <a:cs typeface="Arial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69900" y="3341130"/>
              <a:ext cx="3139802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600" dirty="0" smtClean="0">
                  <a:latin typeface="Courier New"/>
                  <a:cs typeface="Courier New"/>
                </a:rPr>
                <a:t>// </a:t>
              </a:r>
              <a:r>
                <a:rPr lang="en-US" sz="1600" dirty="0" err="1" smtClean="0">
                  <a:latin typeface="Courier New"/>
                  <a:cs typeface="Courier New"/>
                </a:rPr>
                <a:t>tid</a:t>
              </a:r>
              <a:r>
                <a:rPr lang="en-US" sz="1600" dirty="0" smtClean="0">
                  <a:latin typeface="Courier New"/>
                  <a:cs typeface="Courier New"/>
                </a:rPr>
                <a:t> is the thread id</a:t>
              </a:r>
            </a:p>
            <a:p>
              <a:r>
                <a:rPr lang="en-US" sz="1600" dirty="0" err="1" smtClean="0">
                  <a:latin typeface="Courier New"/>
                  <a:cs typeface="Courier New"/>
                </a:rPr>
                <a:t>C[tid</a:t>
              </a:r>
              <a:r>
                <a:rPr lang="en-US" sz="1600" dirty="0" smtClean="0">
                  <a:latin typeface="Courier New"/>
                  <a:cs typeface="Courier New"/>
                </a:rPr>
                <a:t>] = </a:t>
              </a:r>
              <a:r>
                <a:rPr lang="en-US" sz="1600" dirty="0" err="1" smtClean="0">
                  <a:latin typeface="Courier New"/>
                  <a:cs typeface="Courier New"/>
                </a:rPr>
                <a:t>A[tid</a:t>
              </a:r>
              <a:r>
                <a:rPr lang="en-US" sz="1600" dirty="0" smtClean="0">
                  <a:latin typeface="Courier New"/>
                  <a:cs typeface="Courier New"/>
                </a:rPr>
                <a:t>] + </a:t>
              </a:r>
              <a:r>
                <a:rPr lang="en-US" sz="1600" dirty="0" err="1" smtClean="0">
                  <a:latin typeface="Courier New"/>
                  <a:cs typeface="Courier New"/>
                </a:rPr>
                <a:t>B[tid</a:t>
              </a:r>
              <a:r>
                <a:rPr lang="en-US" sz="1600" dirty="0" smtClean="0">
                  <a:latin typeface="Courier New"/>
                  <a:cs typeface="Courier New"/>
                </a:rPr>
                <a:t>]</a:t>
              </a:r>
              <a:endParaRPr lang="en-US" sz="1600" dirty="0">
                <a:latin typeface="Courier New"/>
                <a:cs typeface="Courier New"/>
              </a:endParaRPr>
            </a:p>
          </p:txBody>
        </p:sp>
      </p:grpSp>
      <p:sp>
        <p:nvSpPr>
          <p:cNvPr id="14" name="Rectangle 13"/>
          <p:cNvSpPr/>
          <p:nvPr/>
        </p:nvSpPr>
        <p:spPr>
          <a:xfrm>
            <a:off x="4240449" y="2260600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0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597527" y="2260600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971410" y="2260600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5350130" y="2260600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3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5724013" y="2260600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4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6081091" y="2260600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5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454974" y="2260600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6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6833694" y="2260600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7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7207577" y="2260600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8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7586297" y="2260600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9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24" name="Rectangle 23"/>
          <p:cNvSpPr/>
          <p:nvPr/>
        </p:nvSpPr>
        <p:spPr>
          <a:xfrm>
            <a:off x="8650289" y="2260600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15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8411210" y="2374901"/>
            <a:ext cx="185419" cy="45719"/>
            <a:chOff x="6689156" y="3600938"/>
            <a:chExt cx="185419" cy="45719"/>
          </a:xfrm>
          <a:effectLst/>
        </p:grpSpPr>
        <p:sp>
          <p:nvSpPr>
            <p:cNvPr id="26" name="Oval 25"/>
            <p:cNvSpPr/>
            <p:nvPr/>
          </p:nvSpPr>
          <p:spPr>
            <a:xfrm>
              <a:off x="6689156" y="3600938"/>
              <a:ext cx="45719" cy="45719"/>
            </a:xfrm>
            <a:prstGeom prst="ellipse">
              <a:avLst/>
            </a:prstGeom>
            <a:ln w="127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6759006" y="3600938"/>
              <a:ext cx="45719" cy="45719"/>
            </a:xfrm>
            <a:prstGeom prst="ellipse">
              <a:avLst/>
            </a:prstGeom>
            <a:ln w="127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28" name="Oval 27"/>
            <p:cNvSpPr/>
            <p:nvPr/>
          </p:nvSpPr>
          <p:spPr>
            <a:xfrm>
              <a:off x="6828856" y="3600938"/>
              <a:ext cx="45719" cy="45719"/>
            </a:xfrm>
            <a:prstGeom prst="ellipse">
              <a:avLst/>
            </a:prstGeom>
            <a:ln w="127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7960180" y="2260600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10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0" name="Rectangle 29"/>
          <p:cNvSpPr/>
          <p:nvPr/>
        </p:nvSpPr>
        <p:spPr>
          <a:xfrm>
            <a:off x="4240449" y="3416846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0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97527" y="3416846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971410" y="3416846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3" name="Rectangle 32"/>
          <p:cNvSpPr/>
          <p:nvPr/>
        </p:nvSpPr>
        <p:spPr>
          <a:xfrm>
            <a:off x="5343780" y="3416846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3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4240449" y="3676650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4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4597527" y="3676650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5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4971410" y="3676650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6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5343780" y="3676650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7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4240449" y="3936456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8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39" name="Rectangle 38"/>
          <p:cNvSpPr/>
          <p:nvPr/>
        </p:nvSpPr>
        <p:spPr>
          <a:xfrm>
            <a:off x="4597527" y="3936456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9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0" name="Rectangle 39"/>
          <p:cNvSpPr/>
          <p:nvPr/>
        </p:nvSpPr>
        <p:spPr>
          <a:xfrm>
            <a:off x="4971410" y="3936456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10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1" name="Rectangle 40"/>
          <p:cNvSpPr/>
          <p:nvPr/>
        </p:nvSpPr>
        <p:spPr>
          <a:xfrm>
            <a:off x="5343780" y="3936456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11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2" name="Rectangle 41"/>
          <p:cNvSpPr/>
          <p:nvPr/>
        </p:nvSpPr>
        <p:spPr>
          <a:xfrm>
            <a:off x="4240449" y="4196260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12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4597527" y="4196260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13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4" name="Rectangle 43"/>
          <p:cNvSpPr/>
          <p:nvPr/>
        </p:nvSpPr>
        <p:spPr>
          <a:xfrm>
            <a:off x="4971410" y="4196260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14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5" name="Rectangle 44"/>
          <p:cNvSpPr/>
          <p:nvPr/>
        </p:nvSpPr>
        <p:spPr>
          <a:xfrm>
            <a:off x="5343780" y="4196260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15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4240449" y="5004832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0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240449" y="5264638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1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8" name="Rectangle 47"/>
          <p:cNvSpPr/>
          <p:nvPr/>
        </p:nvSpPr>
        <p:spPr>
          <a:xfrm>
            <a:off x="4240449" y="5524443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2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49" name="Rectangle 48"/>
          <p:cNvSpPr/>
          <p:nvPr/>
        </p:nvSpPr>
        <p:spPr>
          <a:xfrm>
            <a:off x="4240449" y="5784145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3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grpSp>
        <p:nvGrpSpPr>
          <p:cNvPr id="50" name="Group 49"/>
          <p:cNvGrpSpPr/>
          <p:nvPr/>
        </p:nvGrpSpPr>
        <p:grpSpPr>
          <a:xfrm>
            <a:off x="4329349" y="6158777"/>
            <a:ext cx="185419" cy="45719"/>
            <a:chOff x="6689156" y="3600938"/>
            <a:chExt cx="185419" cy="45719"/>
          </a:xfrm>
          <a:effectLst/>
          <a:scene3d>
            <a:camera prst="orthographicFront">
              <a:rot lat="0" lon="0" rev="5400000"/>
            </a:camera>
            <a:lightRig rig="threePt" dir="t"/>
          </a:scene3d>
        </p:grpSpPr>
        <p:sp>
          <p:nvSpPr>
            <p:cNvPr id="51" name="Oval 50"/>
            <p:cNvSpPr/>
            <p:nvPr/>
          </p:nvSpPr>
          <p:spPr>
            <a:xfrm>
              <a:off x="6689156" y="3600938"/>
              <a:ext cx="45719" cy="45719"/>
            </a:xfrm>
            <a:prstGeom prst="ellipse">
              <a:avLst/>
            </a:prstGeom>
            <a:ln w="127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52" name="Oval 51"/>
            <p:cNvSpPr/>
            <p:nvPr/>
          </p:nvSpPr>
          <p:spPr>
            <a:xfrm>
              <a:off x="6759006" y="3600938"/>
              <a:ext cx="45719" cy="45719"/>
            </a:xfrm>
            <a:prstGeom prst="ellipse">
              <a:avLst/>
            </a:prstGeom>
            <a:ln w="127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00"/>
                </a:solidFill>
              </a:endParaRPr>
            </a:p>
          </p:txBody>
        </p:sp>
        <p:sp>
          <p:nvSpPr>
            <p:cNvPr id="53" name="Oval 52"/>
            <p:cNvSpPr/>
            <p:nvPr/>
          </p:nvSpPr>
          <p:spPr>
            <a:xfrm>
              <a:off x="6828856" y="3600938"/>
              <a:ext cx="45719" cy="45719"/>
            </a:xfrm>
            <a:prstGeom prst="ellipse">
              <a:avLst/>
            </a:prstGeom>
            <a:ln w="12700"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>
                <a:solidFill>
                  <a:srgbClr val="000000"/>
                </a:solidFill>
              </a:endParaRPr>
            </a:p>
          </p:txBody>
        </p:sp>
      </p:grpSp>
      <p:sp>
        <p:nvSpPr>
          <p:cNvPr id="54" name="Rectangle 53"/>
          <p:cNvSpPr/>
          <p:nvPr/>
        </p:nvSpPr>
        <p:spPr>
          <a:xfrm>
            <a:off x="4238926" y="6297950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r>
              <a:rPr lang="en-US" sz="1200" b="1" dirty="0" smtClean="0">
                <a:solidFill>
                  <a:srgbClr val="000000"/>
                </a:solidFill>
                <a:latin typeface="Arial"/>
                <a:cs typeface="Arial"/>
              </a:rPr>
              <a:t>15</a:t>
            </a:r>
            <a:endParaRPr lang="en-US" sz="12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55" name="Rectangle 54"/>
          <p:cNvSpPr/>
          <p:nvPr/>
        </p:nvSpPr>
        <p:spPr>
          <a:xfrm>
            <a:off x="4118276" y="1457598"/>
            <a:ext cx="373883" cy="259805"/>
          </a:xfrm>
          <a:prstGeom prst="rect">
            <a:avLst/>
          </a:prstGeom>
          <a:ln w="12700"/>
          <a:effectLst/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lIns="91435" tIns="45718" rIns="91435" bIns="45718" rtlCol="0" anchor="ctr"/>
          <a:lstStyle/>
          <a:p>
            <a:pPr algn="ctr"/>
            <a:endParaRPr lang="en-US" sz="1200" b="1" dirty="0">
              <a:solidFill>
                <a:schemeClr val="tx1"/>
              </a:solidFill>
              <a:latin typeface="Arial"/>
              <a:cs typeface="Arial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4492158" y="1435026"/>
            <a:ext cx="1367432" cy="307777"/>
          </a:xfrm>
          <a:prstGeom prst="rect">
            <a:avLst/>
          </a:prstGeom>
          <a:noFill/>
        </p:spPr>
        <p:txBody>
          <a:bodyPr wrap="none" lIns="91435" tIns="45718" rIns="91435" bIns="45718" rtlCol="0">
            <a:spAutoFit/>
          </a:bodyPr>
          <a:lstStyle/>
          <a:p>
            <a:r>
              <a:rPr lang="en-US" sz="1400" dirty="0" smtClean="0">
                <a:latin typeface="Arial"/>
                <a:cs typeface="Arial"/>
              </a:rPr>
              <a:t>= loop iteration</a:t>
            </a:r>
            <a:endParaRPr lang="en-US" sz="1400" dirty="0">
              <a:latin typeface="Arial"/>
              <a:cs typeface="Arial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3631067" y="1956833"/>
            <a:ext cx="607859" cy="307777"/>
          </a:xfrm>
          <a:prstGeom prst="rect">
            <a:avLst/>
          </a:prstGeom>
          <a:noFill/>
        </p:spPr>
        <p:txBody>
          <a:bodyPr wrap="none" lIns="91435" tIns="45718" rIns="91435" bIns="45718" rtlCol="0">
            <a:spAutoFit/>
          </a:bodyPr>
          <a:lstStyle/>
          <a:p>
            <a:pPr algn="r"/>
            <a:r>
              <a:rPr lang="en-US" sz="1400" b="1" dirty="0" smtClean="0">
                <a:latin typeface="Arial"/>
                <a:cs typeface="Arial"/>
              </a:rPr>
              <a:t>Time</a:t>
            </a:r>
            <a:endParaRPr lang="en-US" sz="1400" b="1" dirty="0">
              <a:latin typeface="Arial"/>
              <a:cs typeface="Arial"/>
            </a:endParaRPr>
          </a:p>
        </p:txBody>
      </p:sp>
      <p:cxnSp>
        <p:nvCxnSpPr>
          <p:cNvPr id="58" name="Straight Arrow Connector 57"/>
          <p:cNvCxnSpPr>
            <a:stCxn id="57" idx="3"/>
          </p:cNvCxnSpPr>
          <p:nvPr/>
        </p:nvCxnSpPr>
        <p:spPr>
          <a:xfrm>
            <a:off x="4238925" y="2110721"/>
            <a:ext cx="2216048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3844742" y="2215931"/>
            <a:ext cx="394183" cy="307777"/>
          </a:xfrm>
          <a:prstGeom prst="rect">
            <a:avLst/>
          </a:prstGeom>
          <a:noFill/>
        </p:spPr>
        <p:txBody>
          <a:bodyPr wrap="none" lIns="91435" tIns="45718" rIns="91435" bIns="45718" rtlCol="0">
            <a:spAutoFit/>
          </a:bodyPr>
          <a:lstStyle/>
          <a:p>
            <a:pPr algn="r"/>
            <a:r>
              <a:rPr lang="en-US" sz="1400" b="1" dirty="0" smtClean="0">
                <a:latin typeface="Arial"/>
                <a:cs typeface="Arial"/>
              </a:rPr>
              <a:t>T0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3844742" y="3368874"/>
            <a:ext cx="394183" cy="307777"/>
          </a:xfrm>
          <a:prstGeom prst="rect">
            <a:avLst/>
          </a:prstGeom>
          <a:noFill/>
        </p:spPr>
        <p:txBody>
          <a:bodyPr wrap="none" lIns="91435" tIns="45718" rIns="91435" bIns="45718" rtlCol="0">
            <a:spAutoFit/>
          </a:bodyPr>
          <a:lstStyle/>
          <a:p>
            <a:pPr algn="r"/>
            <a:r>
              <a:rPr lang="en-US" sz="1400" b="1" dirty="0" smtClean="0">
                <a:latin typeface="Arial"/>
                <a:cs typeface="Arial"/>
              </a:rPr>
              <a:t>T0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61" name="TextBox 60"/>
          <p:cNvSpPr txBox="1"/>
          <p:nvPr/>
        </p:nvSpPr>
        <p:spPr>
          <a:xfrm>
            <a:off x="3844742" y="3628679"/>
            <a:ext cx="394183" cy="307777"/>
          </a:xfrm>
          <a:prstGeom prst="rect">
            <a:avLst/>
          </a:prstGeom>
          <a:noFill/>
        </p:spPr>
        <p:txBody>
          <a:bodyPr wrap="none" lIns="91435" tIns="45718" rIns="91435" bIns="45718" rtlCol="0">
            <a:spAutoFit/>
          </a:bodyPr>
          <a:lstStyle/>
          <a:p>
            <a:pPr algn="r"/>
            <a:r>
              <a:rPr lang="en-US" sz="1400" b="1" dirty="0" smtClean="0">
                <a:latin typeface="Arial"/>
                <a:cs typeface="Arial"/>
              </a:rPr>
              <a:t>T1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62" name="TextBox 61"/>
          <p:cNvSpPr txBox="1"/>
          <p:nvPr/>
        </p:nvSpPr>
        <p:spPr>
          <a:xfrm>
            <a:off x="3844742" y="3888484"/>
            <a:ext cx="394183" cy="307777"/>
          </a:xfrm>
          <a:prstGeom prst="rect">
            <a:avLst/>
          </a:prstGeom>
          <a:noFill/>
        </p:spPr>
        <p:txBody>
          <a:bodyPr wrap="none" lIns="91435" tIns="45718" rIns="91435" bIns="45718" rtlCol="0">
            <a:spAutoFit/>
          </a:bodyPr>
          <a:lstStyle/>
          <a:p>
            <a:pPr algn="r"/>
            <a:r>
              <a:rPr lang="en-US" sz="1400" b="1" dirty="0" smtClean="0">
                <a:latin typeface="Arial"/>
                <a:cs typeface="Arial"/>
              </a:rPr>
              <a:t>T2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63" name="TextBox 62"/>
          <p:cNvSpPr txBox="1"/>
          <p:nvPr/>
        </p:nvSpPr>
        <p:spPr>
          <a:xfrm>
            <a:off x="3844742" y="4148289"/>
            <a:ext cx="394183" cy="307777"/>
          </a:xfrm>
          <a:prstGeom prst="rect">
            <a:avLst/>
          </a:prstGeom>
          <a:noFill/>
        </p:spPr>
        <p:txBody>
          <a:bodyPr wrap="none" lIns="91435" tIns="45718" rIns="91435" bIns="45718" rtlCol="0">
            <a:spAutoFit/>
          </a:bodyPr>
          <a:lstStyle/>
          <a:p>
            <a:pPr algn="r"/>
            <a:r>
              <a:rPr lang="en-US" sz="1400" b="1" dirty="0" smtClean="0">
                <a:latin typeface="Arial"/>
                <a:cs typeface="Arial"/>
              </a:rPr>
              <a:t>T3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3844742" y="4956759"/>
            <a:ext cx="394183" cy="307777"/>
          </a:xfrm>
          <a:prstGeom prst="rect">
            <a:avLst/>
          </a:prstGeom>
          <a:noFill/>
        </p:spPr>
        <p:txBody>
          <a:bodyPr wrap="none" lIns="91435" tIns="45718" rIns="91435" bIns="45718" rtlCol="0">
            <a:spAutoFit/>
          </a:bodyPr>
          <a:lstStyle/>
          <a:p>
            <a:pPr algn="r"/>
            <a:r>
              <a:rPr lang="en-US" sz="1400" b="1" dirty="0" smtClean="0">
                <a:latin typeface="Arial"/>
                <a:cs typeface="Arial"/>
              </a:rPr>
              <a:t>T0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65" name="TextBox 64"/>
          <p:cNvSpPr txBox="1"/>
          <p:nvPr/>
        </p:nvSpPr>
        <p:spPr>
          <a:xfrm>
            <a:off x="3844742" y="5216564"/>
            <a:ext cx="394183" cy="307777"/>
          </a:xfrm>
          <a:prstGeom prst="rect">
            <a:avLst/>
          </a:prstGeom>
          <a:noFill/>
        </p:spPr>
        <p:txBody>
          <a:bodyPr wrap="none" lIns="91435" tIns="45718" rIns="91435" bIns="45718" rtlCol="0">
            <a:spAutoFit/>
          </a:bodyPr>
          <a:lstStyle/>
          <a:p>
            <a:pPr algn="r"/>
            <a:r>
              <a:rPr lang="en-US" sz="1400" b="1" dirty="0" smtClean="0">
                <a:latin typeface="Arial"/>
                <a:cs typeface="Arial"/>
              </a:rPr>
              <a:t>T1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3844742" y="5476369"/>
            <a:ext cx="394183" cy="307777"/>
          </a:xfrm>
          <a:prstGeom prst="rect">
            <a:avLst/>
          </a:prstGeom>
          <a:noFill/>
        </p:spPr>
        <p:txBody>
          <a:bodyPr wrap="none" lIns="91435" tIns="45718" rIns="91435" bIns="45718" rtlCol="0">
            <a:spAutoFit/>
          </a:bodyPr>
          <a:lstStyle/>
          <a:p>
            <a:pPr algn="r"/>
            <a:r>
              <a:rPr lang="en-US" sz="1400" b="1" dirty="0" smtClean="0">
                <a:latin typeface="Arial"/>
                <a:cs typeface="Arial"/>
              </a:rPr>
              <a:t>T2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3844742" y="5736174"/>
            <a:ext cx="394183" cy="307777"/>
          </a:xfrm>
          <a:prstGeom prst="rect">
            <a:avLst/>
          </a:prstGeom>
          <a:noFill/>
        </p:spPr>
        <p:txBody>
          <a:bodyPr wrap="none" lIns="91435" tIns="45718" rIns="91435" bIns="45718" rtlCol="0">
            <a:spAutoFit/>
          </a:bodyPr>
          <a:lstStyle/>
          <a:p>
            <a:pPr algn="r"/>
            <a:r>
              <a:rPr lang="en-US" sz="1400" b="1" dirty="0" smtClean="0">
                <a:latin typeface="Arial"/>
                <a:cs typeface="Arial"/>
              </a:rPr>
              <a:t>T3</a:t>
            </a:r>
            <a:endParaRPr lang="en-US" sz="1400" b="1" dirty="0">
              <a:latin typeface="Arial"/>
              <a:cs typeface="Arial"/>
            </a:endParaRPr>
          </a:p>
        </p:txBody>
      </p:sp>
      <p:sp>
        <p:nvSpPr>
          <p:cNvPr id="68" name="TextBox 67"/>
          <p:cNvSpPr txBox="1"/>
          <p:nvPr/>
        </p:nvSpPr>
        <p:spPr>
          <a:xfrm>
            <a:off x="3744893" y="6249979"/>
            <a:ext cx="494033" cy="307777"/>
          </a:xfrm>
          <a:prstGeom prst="rect">
            <a:avLst/>
          </a:prstGeom>
          <a:noFill/>
        </p:spPr>
        <p:txBody>
          <a:bodyPr wrap="none" lIns="91435" tIns="45718" rIns="91435" bIns="45718" rtlCol="0">
            <a:spAutoFit/>
          </a:bodyPr>
          <a:lstStyle/>
          <a:p>
            <a:pPr algn="r"/>
            <a:r>
              <a:rPr lang="en-US" sz="1400" b="1" dirty="0" smtClean="0">
                <a:latin typeface="Arial"/>
                <a:cs typeface="Arial"/>
              </a:rPr>
              <a:t>T15</a:t>
            </a:r>
            <a:endParaRPr lang="en-US" sz="1400" b="1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8"/>
            <a:ext cx="65151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Conventional CPU Architecture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3937000" cy="4525963"/>
          </a:xfrm>
        </p:spPr>
        <p:txBody>
          <a:bodyPr>
            <a:normAutofit fontScale="62500" lnSpcReduction="20000"/>
          </a:bodyPr>
          <a:lstStyle/>
          <a:p>
            <a:r>
              <a:rPr lang="en-US" dirty="0" smtClean="0"/>
              <a:t>Space devoted  to control logic instead of  ALU</a:t>
            </a:r>
          </a:p>
          <a:p>
            <a:r>
              <a:rPr lang="en-US" dirty="0" smtClean="0"/>
              <a:t>CPUs are optimized to minimize the latency of a single thread</a:t>
            </a:r>
          </a:p>
          <a:p>
            <a:pPr lvl="1"/>
            <a:r>
              <a:rPr lang="en-US" dirty="0" smtClean="0"/>
              <a:t>Can efficiently handle control flow intensive workloads</a:t>
            </a:r>
          </a:p>
          <a:p>
            <a:r>
              <a:rPr lang="en-US" dirty="0" smtClean="0"/>
              <a:t>Multi level caches used to hide latency</a:t>
            </a:r>
          </a:p>
          <a:p>
            <a:r>
              <a:rPr lang="en-US" dirty="0" smtClean="0"/>
              <a:t>Limited number of registers due to smaller number of active threads</a:t>
            </a:r>
          </a:p>
          <a:p>
            <a:r>
              <a:rPr lang="en-US" dirty="0" smtClean="0"/>
              <a:t>Control logic to reorder execution, provide ILP and minimize pipeline stalls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10</a:t>
            </a:fld>
            <a:endParaRPr lang="en-GB"/>
          </a:p>
        </p:txBody>
      </p:sp>
      <p:grpSp>
        <p:nvGrpSpPr>
          <p:cNvPr id="16" name="Group 15"/>
          <p:cNvGrpSpPr/>
          <p:nvPr/>
        </p:nvGrpSpPr>
        <p:grpSpPr>
          <a:xfrm>
            <a:off x="4742218" y="1600200"/>
            <a:ext cx="3954025" cy="4382075"/>
            <a:chOff x="4742218" y="1600200"/>
            <a:chExt cx="3954025" cy="4382075"/>
          </a:xfrm>
        </p:grpSpPr>
        <p:sp>
          <p:nvSpPr>
            <p:cNvPr id="5" name="Rectangle 4"/>
            <p:cNvSpPr/>
            <p:nvPr/>
          </p:nvSpPr>
          <p:spPr>
            <a:xfrm>
              <a:off x="4742218" y="1600200"/>
              <a:ext cx="2878850" cy="307777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>
                <a:buNone/>
              </a:pPr>
              <a:r>
                <a:rPr lang="en-US" sz="1400" dirty="0" smtClean="0"/>
                <a:t>Conventional CPU Block Diagram</a:t>
              </a:r>
              <a:endParaRPr lang="en-US" sz="14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4976256" y="2334973"/>
              <a:ext cx="1235124" cy="1070942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Control Logic</a:t>
              </a:r>
              <a:endParaRPr lang="en-US" sz="14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4976256" y="3558315"/>
              <a:ext cx="1235124" cy="465096"/>
            </a:xfrm>
            <a:prstGeom prst="rect">
              <a:avLst/>
            </a:prstGeom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/>
                <a:t>ALU</a:t>
              </a:r>
              <a:endParaRPr lang="en-US" sz="1400" dirty="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6363780" y="3558315"/>
              <a:ext cx="1235124" cy="465096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0000"/>
                  </a:solidFill>
                </a:rPr>
                <a:t>L1 Cache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6363780" y="2334973"/>
              <a:ext cx="1257288" cy="1070942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0000"/>
                  </a:solidFill>
                </a:rPr>
                <a:t>L2 Cache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742218" y="2170921"/>
              <a:ext cx="3954024" cy="2038904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749460" y="2334973"/>
              <a:ext cx="774720" cy="1688438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0000"/>
                  </a:solidFill>
                </a:rPr>
                <a:t>L3 Cache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  <p:sp>
          <p:nvSpPr>
            <p:cNvPr id="12" name="Up-Down Arrow 11"/>
            <p:cNvSpPr/>
            <p:nvPr/>
          </p:nvSpPr>
          <p:spPr>
            <a:xfrm>
              <a:off x="8055378" y="4023411"/>
              <a:ext cx="302955" cy="826680"/>
            </a:xfrm>
            <a:prstGeom prst="upDownArrow">
              <a:avLst/>
            </a:prstGeom>
            <a:noFill/>
            <a:ln>
              <a:solidFill>
                <a:srgbClr val="66FFFF"/>
              </a:solidFill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785825" y="4296092"/>
              <a:ext cx="1269553" cy="307777"/>
            </a:xfrm>
            <a:prstGeom prst="rect">
              <a:avLst/>
            </a:prstGeom>
            <a:noFill/>
            <a:ln>
              <a:noFill/>
            </a:ln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 ~ </a:t>
              </a:r>
              <a:r>
                <a:rPr lang="en-US" sz="1400" dirty="0" smtClean="0">
                  <a:solidFill>
                    <a:srgbClr val="000000"/>
                  </a:solidFill>
                </a:rPr>
                <a:t>25GBPS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 rot="10800000" flipV="1">
              <a:off x="5081432" y="4850090"/>
              <a:ext cx="3614810" cy="359327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0000"/>
                  </a:solidFill>
                </a:rPr>
                <a:t>System Memory</a:t>
              </a:r>
              <a:r>
                <a:rPr lang="en-US" sz="1400" dirty="0">
                  <a:solidFill>
                    <a:srgbClr val="000000"/>
                  </a:solidFill>
                </a:rPr>
                <a:t> </a:t>
              </a:r>
              <a:endParaRPr lang="en-US" sz="14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742219" y="5243611"/>
              <a:ext cx="3954024" cy="73866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>
                <a:buNone/>
              </a:pPr>
              <a:r>
                <a:rPr lang="en-US" sz="1400" dirty="0" smtClean="0"/>
                <a:t>A present day multicore CPU could have more than one ALU ( typically &lt; 32) and some of the cache hierarchy is usually shared across cores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8163727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9538"/>
            <a:ext cx="6572887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Modern GPGPU Architecture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089400" cy="4525963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Generic many core GPU</a:t>
            </a:r>
          </a:p>
          <a:p>
            <a:pPr lvl="1"/>
            <a:r>
              <a:rPr lang="en-US" dirty="0" smtClean="0"/>
              <a:t>Less space devoted to control logic and caches</a:t>
            </a:r>
          </a:p>
          <a:p>
            <a:pPr lvl="1"/>
            <a:r>
              <a:rPr lang="en-US" dirty="0" smtClean="0"/>
              <a:t>Large register files to support multiple thread contexts</a:t>
            </a:r>
          </a:p>
          <a:p>
            <a:r>
              <a:rPr lang="en-US" dirty="0" smtClean="0"/>
              <a:t>Low latency hardware managed thread switching</a:t>
            </a:r>
          </a:p>
          <a:p>
            <a:r>
              <a:rPr lang="en-US" dirty="0" smtClean="0"/>
              <a:t>Large number of ALU per “core” with small user managed cache per core </a:t>
            </a:r>
          </a:p>
          <a:p>
            <a:r>
              <a:rPr lang="en-US" dirty="0" smtClean="0"/>
              <a:t>Memory bus optimized for  bandwidth </a:t>
            </a:r>
          </a:p>
          <a:p>
            <a:pPr lvl="1"/>
            <a:r>
              <a:rPr lang="en-US" dirty="0" smtClean="0"/>
              <a:t>~150 GBPS bandwidth allows us to service a large number of </a:t>
            </a:r>
            <a:r>
              <a:rPr lang="en-US" dirty="0" err="1" smtClean="0"/>
              <a:t>ALUs</a:t>
            </a:r>
            <a:r>
              <a:rPr lang="en-US" dirty="0" smtClean="0"/>
              <a:t> simultaneously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11</a:t>
            </a:fld>
            <a:endParaRPr lang="en-GB"/>
          </a:p>
        </p:txBody>
      </p:sp>
      <p:grpSp>
        <p:nvGrpSpPr>
          <p:cNvPr id="5" name="Group 4"/>
          <p:cNvGrpSpPr/>
          <p:nvPr/>
        </p:nvGrpSpPr>
        <p:grpSpPr>
          <a:xfrm>
            <a:off x="4890745" y="1571403"/>
            <a:ext cx="3702116" cy="4552983"/>
            <a:chOff x="4487007" y="1600200"/>
            <a:chExt cx="4010881" cy="4862088"/>
          </a:xfrm>
        </p:grpSpPr>
        <p:sp>
          <p:nvSpPr>
            <p:cNvPr id="6" name="Rectangle 5"/>
            <p:cNvSpPr/>
            <p:nvPr/>
          </p:nvSpPr>
          <p:spPr>
            <a:xfrm>
              <a:off x="5023798" y="1808025"/>
              <a:ext cx="330542" cy="2960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5028088" y="2625773"/>
              <a:ext cx="1274973" cy="24620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8" name="Rectangle 7"/>
            <p:cNvSpPr/>
            <p:nvPr/>
          </p:nvSpPr>
          <p:spPr>
            <a:xfrm rot="10800000" flipV="1">
              <a:off x="4838397" y="3700384"/>
              <a:ext cx="3614810" cy="359326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0000"/>
                  </a:solidFill>
                </a:rPr>
                <a:t>On Board System Memory</a:t>
              </a:r>
              <a:r>
                <a:rPr lang="en-US" sz="1400" dirty="0">
                  <a:solidFill>
                    <a:srgbClr val="000000"/>
                  </a:solidFill>
                </a:rPr>
                <a:t> </a:t>
              </a:r>
              <a:endParaRPr lang="en-US" sz="1400" dirty="0" smtClean="0">
                <a:solidFill>
                  <a:srgbClr val="000000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5337178" y="1808025"/>
              <a:ext cx="330542" cy="2960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5015217" y="2125077"/>
              <a:ext cx="330542" cy="2960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5328597" y="2125077"/>
              <a:ext cx="330542" cy="2960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667720" y="1808025"/>
              <a:ext cx="330542" cy="2960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Rectangle 12"/>
            <p:cNvSpPr/>
            <p:nvPr/>
          </p:nvSpPr>
          <p:spPr>
            <a:xfrm>
              <a:off x="5981100" y="1808025"/>
              <a:ext cx="330542" cy="2960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Rectangle 13"/>
            <p:cNvSpPr/>
            <p:nvPr/>
          </p:nvSpPr>
          <p:spPr>
            <a:xfrm>
              <a:off x="5659139" y="2125077"/>
              <a:ext cx="330542" cy="2960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Rectangle 14"/>
            <p:cNvSpPr/>
            <p:nvPr/>
          </p:nvSpPr>
          <p:spPr>
            <a:xfrm>
              <a:off x="5972519" y="2125077"/>
              <a:ext cx="330542" cy="2960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6" name="Rectangle 15"/>
            <p:cNvSpPr/>
            <p:nvPr/>
          </p:nvSpPr>
          <p:spPr>
            <a:xfrm rot="10800000" flipV="1">
              <a:off x="4838397" y="1600200"/>
              <a:ext cx="1648432" cy="1503692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17" name="Rectangle 16"/>
            <p:cNvSpPr/>
            <p:nvPr/>
          </p:nvSpPr>
          <p:spPr>
            <a:xfrm>
              <a:off x="6990176" y="1808025"/>
              <a:ext cx="330542" cy="2960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Rectangle 17"/>
            <p:cNvSpPr/>
            <p:nvPr/>
          </p:nvSpPr>
          <p:spPr>
            <a:xfrm>
              <a:off x="6994466" y="2625773"/>
              <a:ext cx="1274973" cy="24620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303556" y="1808025"/>
              <a:ext cx="330542" cy="2960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0" name="Rectangle 19"/>
            <p:cNvSpPr/>
            <p:nvPr/>
          </p:nvSpPr>
          <p:spPr>
            <a:xfrm>
              <a:off x="6981595" y="2125077"/>
              <a:ext cx="330542" cy="2960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294975" y="2125077"/>
              <a:ext cx="330542" cy="2960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7634098" y="1808025"/>
              <a:ext cx="330542" cy="2960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7947478" y="1808025"/>
              <a:ext cx="330542" cy="2960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7625517" y="2125077"/>
              <a:ext cx="330542" cy="2960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7938897" y="2125077"/>
              <a:ext cx="330542" cy="2960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Rectangle 25"/>
            <p:cNvSpPr/>
            <p:nvPr/>
          </p:nvSpPr>
          <p:spPr>
            <a:xfrm rot="10800000" flipV="1">
              <a:off x="6804775" y="1600200"/>
              <a:ext cx="1648432" cy="1503692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27" name="Rectangle 26"/>
            <p:cNvSpPr/>
            <p:nvPr/>
          </p:nvSpPr>
          <p:spPr>
            <a:xfrm>
              <a:off x="5028905" y="4884999"/>
              <a:ext cx="330542" cy="2960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Rectangle 27"/>
            <p:cNvSpPr/>
            <p:nvPr/>
          </p:nvSpPr>
          <p:spPr>
            <a:xfrm>
              <a:off x="5033195" y="5702747"/>
              <a:ext cx="1274973" cy="24620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342285" y="4884999"/>
              <a:ext cx="330542" cy="2960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020324" y="5202051"/>
              <a:ext cx="330542" cy="2960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1" name="Rectangle 30"/>
            <p:cNvSpPr/>
            <p:nvPr/>
          </p:nvSpPr>
          <p:spPr>
            <a:xfrm>
              <a:off x="5333704" y="5202051"/>
              <a:ext cx="330542" cy="2960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672827" y="4884999"/>
              <a:ext cx="330542" cy="2960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986207" y="4884999"/>
              <a:ext cx="330542" cy="2960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4" name="Rectangle 33"/>
            <p:cNvSpPr/>
            <p:nvPr/>
          </p:nvSpPr>
          <p:spPr>
            <a:xfrm>
              <a:off x="5664246" y="5202051"/>
              <a:ext cx="330542" cy="2960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5" name="Rectangle 34"/>
            <p:cNvSpPr/>
            <p:nvPr/>
          </p:nvSpPr>
          <p:spPr>
            <a:xfrm>
              <a:off x="5977626" y="5202051"/>
              <a:ext cx="330542" cy="2960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6" name="Rectangle 35"/>
            <p:cNvSpPr/>
            <p:nvPr/>
          </p:nvSpPr>
          <p:spPr>
            <a:xfrm rot="10800000" flipV="1">
              <a:off x="4843504" y="4677174"/>
              <a:ext cx="1648432" cy="1448990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37" name="Rectangle 36"/>
            <p:cNvSpPr/>
            <p:nvPr/>
          </p:nvSpPr>
          <p:spPr>
            <a:xfrm>
              <a:off x="7034857" y="4885000"/>
              <a:ext cx="330542" cy="2960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38" name="Rectangle 37"/>
            <p:cNvSpPr/>
            <p:nvPr/>
          </p:nvSpPr>
          <p:spPr>
            <a:xfrm>
              <a:off x="7039147" y="5702748"/>
              <a:ext cx="1274973" cy="246202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200" dirty="0"/>
            </a:p>
          </p:txBody>
        </p:sp>
        <p:sp>
          <p:nvSpPr>
            <p:cNvPr id="39" name="Rectangle 38"/>
            <p:cNvSpPr/>
            <p:nvPr/>
          </p:nvSpPr>
          <p:spPr>
            <a:xfrm>
              <a:off x="7348237" y="4885000"/>
              <a:ext cx="330542" cy="2960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026276" y="5202052"/>
              <a:ext cx="330542" cy="2960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1" name="Rectangle 40"/>
            <p:cNvSpPr/>
            <p:nvPr/>
          </p:nvSpPr>
          <p:spPr>
            <a:xfrm>
              <a:off x="7339656" y="5202052"/>
              <a:ext cx="330542" cy="2960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678779" y="4885000"/>
              <a:ext cx="330542" cy="2960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992159" y="4885000"/>
              <a:ext cx="330542" cy="2960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4" name="Rectangle 43"/>
            <p:cNvSpPr/>
            <p:nvPr/>
          </p:nvSpPr>
          <p:spPr>
            <a:xfrm>
              <a:off x="7670198" y="5202052"/>
              <a:ext cx="330542" cy="2960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Rectangle 44"/>
            <p:cNvSpPr/>
            <p:nvPr/>
          </p:nvSpPr>
          <p:spPr>
            <a:xfrm>
              <a:off x="7983578" y="5202052"/>
              <a:ext cx="330542" cy="296087"/>
            </a:xfrm>
            <a:prstGeom prst="rect">
              <a:avLst/>
            </a:prstGeom>
          </p:spPr>
          <p:style>
            <a:lnRef idx="2">
              <a:schemeClr val="accent3">
                <a:shade val="50000"/>
              </a:schemeClr>
            </a:lnRef>
            <a:fillRef idx="1">
              <a:schemeClr val="accent3"/>
            </a:fillRef>
            <a:effectRef idx="0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Rectangle 45"/>
            <p:cNvSpPr/>
            <p:nvPr/>
          </p:nvSpPr>
          <p:spPr>
            <a:xfrm rot="10800000" flipV="1">
              <a:off x="6849456" y="4677175"/>
              <a:ext cx="1648432" cy="1448988"/>
            </a:xfrm>
            <a:prstGeom prst="rect">
              <a:avLst/>
            </a:prstGeom>
            <a:noFill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 smtClean="0"/>
            </a:p>
          </p:txBody>
        </p:sp>
        <p:sp>
          <p:nvSpPr>
            <p:cNvPr id="47" name="Up-Down Arrow 46"/>
            <p:cNvSpPr/>
            <p:nvPr/>
          </p:nvSpPr>
          <p:spPr>
            <a:xfrm>
              <a:off x="5672827" y="3103893"/>
              <a:ext cx="299692" cy="596490"/>
            </a:xfrm>
            <a:prstGeom prst="up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Up-Down Arrow 47"/>
            <p:cNvSpPr/>
            <p:nvPr/>
          </p:nvSpPr>
          <p:spPr>
            <a:xfrm>
              <a:off x="7625517" y="3103893"/>
              <a:ext cx="299692" cy="596490"/>
            </a:xfrm>
            <a:prstGeom prst="up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Up-Down Arrow 48"/>
            <p:cNvSpPr/>
            <p:nvPr/>
          </p:nvSpPr>
          <p:spPr>
            <a:xfrm>
              <a:off x="5703677" y="4059710"/>
              <a:ext cx="299692" cy="596490"/>
            </a:xfrm>
            <a:prstGeom prst="up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Up-Down Arrow 49"/>
            <p:cNvSpPr/>
            <p:nvPr/>
          </p:nvSpPr>
          <p:spPr>
            <a:xfrm>
              <a:off x="7625517" y="4080685"/>
              <a:ext cx="299692" cy="596490"/>
            </a:xfrm>
            <a:prstGeom prst="upDownArrow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5972518" y="3207374"/>
              <a:ext cx="1622148" cy="4930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200" dirty="0" smtClean="0"/>
                <a:t>High Bandwidth </a:t>
              </a:r>
            </a:p>
            <a:p>
              <a:pPr algn="ctr"/>
              <a:r>
                <a:rPr lang="en-US" sz="1200" dirty="0" smtClean="0"/>
                <a:t>bus to </a:t>
              </a:r>
              <a:r>
                <a:rPr lang="en-US" sz="1200" dirty="0" err="1" smtClean="0"/>
                <a:t>ALUs</a:t>
              </a:r>
              <a:endParaRPr lang="en-US" sz="1200" dirty="0"/>
            </a:p>
          </p:txBody>
        </p:sp>
        <p:sp>
          <p:nvSpPr>
            <p:cNvPr id="52" name="TextBox 51"/>
            <p:cNvSpPr txBox="1"/>
            <p:nvPr/>
          </p:nvSpPr>
          <p:spPr>
            <a:xfrm rot="5400000">
              <a:off x="3972096" y="5285258"/>
              <a:ext cx="1363268" cy="33344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Simple </a:t>
              </a:r>
              <a:r>
                <a:rPr lang="en-US" sz="1400" dirty="0" err="1" smtClean="0"/>
                <a:t>ALUs</a:t>
              </a:r>
              <a:endParaRPr lang="en-US" sz="1400" dirty="0"/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973106" y="6133616"/>
              <a:ext cx="1013100" cy="32867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Cache</a:t>
              </a:r>
              <a:endParaRPr lang="en-US" sz="1400" dirty="0"/>
            </a:p>
          </p:txBody>
        </p:sp>
      </p:grpSp>
    </p:spTree>
    <p:extLst>
      <p:ext uri="{BB962C8B-B14F-4D97-AF65-F5344CB8AC3E}">
        <p14:creationId xmlns:p14="http://schemas.microsoft.com/office/powerpoint/2010/main" val="1086014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738"/>
            <a:ext cx="6489700" cy="1143000"/>
          </a:xfrm>
        </p:spPr>
        <p:txBody>
          <a:bodyPr/>
          <a:lstStyle/>
          <a:p>
            <a:r>
              <a:rPr lang="en-US" dirty="0" smtClean="0"/>
              <a:t>Typical System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Rectangle 4"/>
          <p:cNvSpPr/>
          <p:nvPr/>
        </p:nvSpPr>
        <p:spPr>
          <a:xfrm>
            <a:off x="609600" y="1943100"/>
            <a:ext cx="3022600" cy="2565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Host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029200" y="3479800"/>
            <a:ext cx="2514600" cy="10287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GPU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5029200" y="1943100"/>
            <a:ext cx="2514600" cy="10287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 smtClean="0">
                <a:solidFill>
                  <a:schemeClr val="tx1"/>
                </a:solidFill>
              </a:rPr>
              <a:t>GPU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216400" y="1943100"/>
            <a:ext cx="215900" cy="25654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 rot="16200000">
            <a:off x="3213967" y="2971800"/>
            <a:ext cx="210646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/>
              <a:t>PCI-Express</a:t>
            </a:r>
            <a:endParaRPr lang="en-US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457200" y="5029200"/>
            <a:ext cx="7622600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/>
              <a:buChar char="•"/>
            </a:pPr>
            <a:r>
              <a:rPr lang="en-US" sz="2800" dirty="0" smtClean="0"/>
              <a:t>Host initiated memory transfers</a:t>
            </a:r>
          </a:p>
          <a:p>
            <a:pPr marL="285750" indent="-285750">
              <a:buFont typeface="Arial"/>
              <a:buChar char="•"/>
            </a:pPr>
            <a:r>
              <a:rPr lang="en-US" sz="2800" dirty="0" smtClean="0"/>
              <a:t>Host initiated computations on the GPU (kernels)</a:t>
            </a:r>
            <a:endParaRPr lang="en-US" sz="2800" dirty="0"/>
          </a:p>
        </p:txBody>
      </p:sp>
      <p:sp>
        <p:nvSpPr>
          <p:cNvPr id="12" name="Left-Right Arrow 11"/>
          <p:cNvSpPr/>
          <p:nvPr/>
        </p:nvSpPr>
        <p:spPr>
          <a:xfrm>
            <a:off x="3632200" y="3289300"/>
            <a:ext cx="546100" cy="279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Left-Right Arrow 12"/>
          <p:cNvSpPr/>
          <p:nvPr/>
        </p:nvSpPr>
        <p:spPr>
          <a:xfrm>
            <a:off x="4470112" y="2362200"/>
            <a:ext cx="546100" cy="279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-Right Arrow 13"/>
          <p:cNvSpPr/>
          <p:nvPr/>
        </p:nvSpPr>
        <p:spPr>
          <a:xfrm>
            <a:off x="4457412" y="3835400"/>
            <a:ext cx="546100" cy="279400"/>
          </a:xfrm>
          <a:prstGeom prst="left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3961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3338"/>
            <a:ext cx="65405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Nvidia</a:t>
            </a:r>
            <a:r>
              <a:rPr lang="en-US" dirty="0" smtClean="0"/>
              <a:t> </a:t>
            </a:r>
            <a:r>
              <a:rPr lang="en-US" dirty="0" err="1" smtClean="0"/>
              <a:t>GPUs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Fermi Architecture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4178300" cy="2622270"/>
          </a:xfrm>
        </p:spPr>
        <p:txBody>
          <a:bodyPr/>
          <a:lstStyle/>
          <a:p>
            <a:r>
              <a:rPr lang="en-US" sz="2000" dirty="0" smtClean="0"/>
              <a:t>GTX 480 - Compute 2.0 capability</a:t>
            </a:r>
          </a:p>
          <a:p>
            <a:pPr lvl="1"/>
            <a:r>
              <a:rPr lang="en-US" sz="2000" dirty="0" smtClean="0"/>
              <a:t>15 cores or Streaming Multiprocessors (</a:t>
            </a:r>
            <a:r>
              <a:rPr lang="en-US" sz="2000" dirty="0" err="1" smtClean="0"/>
              <a:t>SMs</a:t>
            </a:r>
            <a:r>
              <a:rPr lang="en-US" sz="2000" dirty="0" smtClean="0"/>
              <a:t>)</a:t>
            </a:r>
          </a:p>
          <a:p>
            <a:pPr lvl="1"/>
            <a:r>
              <a:rPr lang="en-US" sz="2000" dirty="0" smtClean="0"/>
              <a:t>Each SM features 32 CUDA processors</a:t>
            </a:r>
          </a:p>
          <a:p>
            <a:pPr lvl="1"/>
            <a:r>
              <a:rPr lang="en-US" sz="2000" dirty="0" smtClean="0"/>
              <a:t>480  CUDA processors</a:t>
            </a:r>
          </a:p>
          <a:p>
            <a:r>
              <a:rPr lang="en-US" sz="2000" dirty="0" smtClean="0"/>
              <a:t>Global memory  with ECC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13</a:t>
            </a:fld>
            <a:endParaRPr lang="en-GB"/>
          </a:p>
        </p:txBody>
      </p:sp>
      <p:grpSp>
        <p:nvGrpSpPr>
          <p:cNvPr id="5" name="Group 4"/>
          <p:cNvGrpSpPr/>
          <p:nvPr/>
        </p:nvGrpSpPr>
        <p:grpSpPr>
          <a:xfrm>
            <a:off x="4731737" y="1353441"/>
            <a:ext cx="3794914" cy="4967834"/>
            <a:chOff x="4584700" y="1181100"/>
            <a:chExt cx="4342771" cy="5372100"/>
          </a:xfrm>
          <a:effectLst/>
        </p:grpSpPr>
        <p:sp>
          <p:nvSpPr>
            <p:cNvPr id="6" name="Rectangle 5"/>
            <p:cNvSpPr/>
            <p:nvPr/>
          </p:nvSpPr>
          <p:spPr>
            <a:xfrm>
              <a:off x="4790352" y="2223924"/>
              <a:ext cx="3946101" cy="264418"/>
            </a:xfrm>
            <a:prstGeom prst="rect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rgbClr val="000000"/>
                  </a:solidFill>
                </a:rPr>
                <a:t>Register File 32768 </a:t>
              </a:r>
              <a:r>
                <a:rPr lang="en-US" sz="800" dirty="0" err="1" smtClean="0">
                  <a:solidFill>
                    <a:srgbClr val="000000"/>
                  </a:solidFill>
                </a:rPr>
                <a:t>x</a:t>
              </a:r>
              <a:r>
                <a:rPr lang="en-US" sz="800" dirty="0" smtClean="0">
                  <a:solidFill>
                    <a:srgbClr val="000000"/>
                  </a:solidFill>
                </a:rPr>
                <a:t> 32bit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790356" y="1575622"/>
              <a:ext cx="1636787" cy="197935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rgbClr val="000000"/>
                  </a:solidFill>
                </a:rPr>
                <a:t>Warp Scheduler 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  <p:grpSp>
          <p:nvGrpSpPr>
            <p:cNvPr id="8" name="Group 70"/>
            <p:cNvGrpSpPr/>
            <p:nvPr/>
          </p:nvGrpSpPr>
          <p:grpSpPr>
            <a:xfrm>
              <a:off x="4790356" y="2616081"/>
              <a:ext cx="1233823" cy="2886674"/>
              <a:chOff x="5250308" y="2540595"/>
              <a:chExt cx="1290192" cy="3884400"/>
            </a:xfrm>
          </p:grpSpPr>
          <p:grpSp>
            <p:nvGrpSpPr>
              <p:cNvPr id="62" name="Group 24"/>
              <p:cNvGrpSpPr/>
              <p:nvPr/>
            </p:nvGrpSpPr>
            <p:grpSpPr>
              <a:xfrm>
                <a:off x="5448295" y="2705694"/>
                <a:ext cx="927099" cy="3581398"/>
                <a:chOff x="5448300" y="1600200"/>
                <a:chExt cx="1219200" cy="4615936"/>
              </a:xfrm>
              <a:solidFill>
                <a:schemeClr val="accent2"/>
              </a:solidFill>
            </p:grpSpPr>
            <p:sp>
              <p:nvSpPr>
                <p:cNvPr id="64" name="Rectangle 8"/>
                <p:cNvSpPr/>
                <p:nvPr/>
              </p:nvSpPr>
              <p:spPr>
                <a:xfrm>
                  <a:off x="5448300" y="1600200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65" name="Rectangle 64"/>
                <p:cNvSpPr/>
                <p:nvPr/>
              </p:nvSpPr>
              <p:spPr>
                <a:xfrm>
                  <a:off x="6134100" y="1600200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66" name="Rectangle 65"/>
                <p:cNvSpPr/>
                <p:nvPr/>
              </p:nvSpPr>
              <p:spPr>
                <a:xfrm>
                  <a:off x="5448300" y="2197100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67" name="Rectangle 66"/>
                <p:cNvSpPr/>
                <p:nvPr/>
              </p:nvSpPr>
              <p:spPr>
                <a:xfrm>
                  <a:off x="6134100" y="2197100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68" name="Rectangle 67"/>
                <p:cNvSpPr/>
                <p:nvPr/>
              </p:nvSpPr>
              <p:spPr>
                <a:xfrm>
                  <a:off x="5448300" y="2794000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69" name="Rectangle 68"/>
                <p:cNvSpPr/>
                <p:nvPr/>
              </p:nvSpPr>
              <p:spPr>
                <a:xfrm>
                  <a:off x="6134100" y="2794000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70" name="Rectangle 69"/>
                <p:cNvSpPr/>
                <p:nvPr/>
              </p:nvSpPr>
              <p:spPr>
                <a:xfrm>
                  <a:off x="5448300" y="3390900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71" name="Rectangle 15"/>
                <p:cNvSpPr/>
                <p:nvPr/>
              </p:nvSpPr>
              <p:spPr>
                <a:xfrm>
                  <a:off x="6134100" y="3390900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72" name="Rectangle 16"/>
                <p:cNvSpPr/>
                <p:nvPr/>
              </p:nvSpPr>
              <p:spPr>
                <a:xfrm>
                  <a:off x="5448300" y="3980936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73" name="Rectangle 72"/>
                <p:cNvSpPr/>
                <p:nvPr/>
              </p:nvSpPr>
              <p:spPr>
                <a:xfrm>
                  <a:off x="6134100" y="3980936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74" name="Rectangle 73"/>
                <p:cNvSpPr/>
                <p:nvPr/>
              </p:nvSpPr>
              <p:spPr>
                <a:xfrm>
                  <a:off x="5448300" y="4577836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75" name="Rectangle 74"/>
                <p:cNvSpPr/>
                <p:nvPr/>
              </p:nvSpPr>
              <p:spPr>
                <a:xfrm>
                  <a:off x="6134100" y="4577836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76" name="Rectangle 75"/>
                <p:cNvSpPr/>
                <p:nvPr/>
              </p:nvSpPr>
              <p:spPr>
                <a:xfrm>
                  <a:off x="5448300" y="5174736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77" name="Rectangle 76"/>
                <p:cNvSpPr/>
                <p:nvPr/>
              </p:nvSpPr>
              <p:spPr>
                <a:xfrm>
                  <a:off x="6134100" y="5174736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78" name="Rectangle 77"/>
                <p:cNvSpPr/>
                <p:nvPr/>
              </p:nvSpPr>
              <p:spPr>
                <a:xfrm>
                  <a:off x="5448300" y="5771636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6134100" y="5771636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</p:grpSp>
          <p:sp>
            <p:nvSpPr>
              <p:cNvPr id="63" name="Rectangle 62"/>
              <p:cNvSpPr/>
              <p:nvPr/>
            </p:nvSpPr>
            <p:spPr>
              <a:xfrm>
                <a:off x="5250308" y="2540595"/>
                <a:ext cx="1290192" cy="38844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>
                  <a:latin typeface="Arial"/>
                  <a:cs typeface="Arial"/>
                </a:endParaRPr>
              </a:p>
            </p:txBody>
          </p:sp>
        </p:grpSp>
        <p:sp>
          <p:nvSpPr>
            <p:cNvPr id="9" name="Rectangle 8"/>
            <p:cNvSpPr/>
            <p:nvPr/>
          </p:nvSpPr>
          <p:spPr>
            <a:xfrm>
              <a:off x="4790352" y="1939387"/>
              <a:ext cx="1636788" cy="152328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rgbClr val="000000"/>
                  </a:solidFill>
                </a:rPr>
                <a:t>Dispatch Unit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790356" y="1356876"/>
              <a:ext cx="3946101" cy="228490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rgbClr val="000000"/>
                  </a:solidFill>
                </a:rPr>
                <a:t>Instruction Cache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  <p:grpSp>
          <p:nvGrpSpPr>
            <p:cNvPr id="11" name="Group 72"/>
            <p:cNvGrpSpPr/>
            <p:nvPr/>
          </p:nvGrpSpPr>
          <p:grpSpPr>
            <a:xfrm>
              <a:off x="7258002" y="2621469"/>
              <a:ext cx="722345" cy="2881285"/>
              <a:chOff x="8194676" y="2540595"/>
              <a:chExt cx="964058" cy="3884400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8194676" y="2540595"/>
                <a:ext cx="964058" cy="38844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>
                  <a:latin typeface="Arial"/>
                  <a:cs typeface="Arial"/>
                </a:endParaRPr>
              </a:p>
            </p:txBody>
          </p:sp>
          <p:grpSp>
            <p:nvGrpSpPr>
              <p:cNvPr id="44" name="Group 59"/>
              <p:cNvGrpSpPr/>
              <p:nvPr/>
            </p:nvGrpSpPr>
            <p:grpSpPr>
              <a:xfrm>
                <a:off x="8364984" y="2705699"/>
                <a:ext cx="620713" cy="1734243"/>
                <a:chOff x="8185150" y="2705695"/>
                <a:chExt cx="620713" cy="3581400"/>
              </a:xfrm>
            </p:grpSpPr>
            <p:sp>
              <p:nvSpPr>
                <p:cNvPr id="54" name="Rectangle 53"/>
                <p:cNvSpPr/>
                <p:nvPr/>
              </p:nvSpPr>
              <p:spPr>
                <a:xfrm>
                  <a:off x="8185150" y="2705695"/>
                  <a:ext cx="615950" cy="34487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LDST</a:t>
                  </a:r>
                  <a:endParaRPr lang="en-US" sz="8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55" name="Rectangle 54"/>
                <p:cNvSpPr/>
                <p:nvPr/>
              </p:nvSpPr>
              <p:spPr>
                <a:xfrm>
                  <a:off x="8189913" y="3168816"/>
                  <a:ext cx="615950" cy="34487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LDST</a:t>
                  </a:r>
                  <a:endParaRPr lang="en-US" sz="8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56" name="Rectangle 55"/>
                <p:cNvSpPr/>
                <p:nvPr/>
              </p:nvSpPr>
              <p:spPr>
                <a:xfrm>
                  <a:off x="8189913" y="3631937"/>
                  <a:ext cx="615950" cy="34487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LDST</a:t>
                  </a:r>
                  <a:endParaRPr lang="en-US" sz="8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57" name="Rectangle 56"/>
                <p:cNvSpPr/>
                <p:nvPr/>
              </p:nvSpPr>
              <p:spPr>
                <a:xfrm>
                  <a:off x="8189913" y="4095058"/>
                  <a:ext cx="615950" cy="34487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LDST</a:t>
                  </a:r>
                  <a:endParaRPr lang="en-US" sz="8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58" name="Rectangle 57"/>
                <p:cNvSpPr/>
                <p:nvPr/>
              </p:nvSpPr>
              <p:spPr>
                <a:xfrm>
                  <a:off x="8189913" y="4538140"/>
                  <a:ext cx="615950" cy="34487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LDST</a:t>
                  </a:r>
                  <a:endParaRPr lang="en-US" sz="8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59" name="Rectangle 58"/>
                <p:cNvSpPr/>
                <p:nvPr/>
              </p:nvSpPr>
              <p:spPr>
                <a:xfrm>
                  <a:off x="8185150" y="5015975"/>
                  <a:ext cx="615950" cy="34487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LDST</a:t>
                  </a:r>
                  <a:endParaRPr lang="en-US" sz="8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60" name="Rectangle 59"/>
                <p:cNvSpPr/>
                <p:nvPr/>
              </p:nvSpPr>
              <p:spPr>
                <a:xfrm>
                  <a:off x="8185150" y="5479096"/>
                  <a:ext cx="615950" cy="34487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LDST</a:t>
                  </a:r>
                  <a:endParaRPr lang="en-US" sz="8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61" name="Rectangle 60"/>
                <p:cNvSpPr/>
                <p:nvPr/>
              </p:nvSpPr>
              <p:spPr>
                <a:xfrm>
                  <a:off x="8185150" y="5942218"/>
                  <a:ext cx="615950" cy="34487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LDST</a:t>
                  </a:r>
                  <a:endParaRPr lang="en-US" sz="8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45" name="Group 61"/>
              <p:cNvGrpSpPr/>
              <p:nvPr/>
            </p:nvGrpSpPr>
            <p:grpSpPr>
              <a:xfrm>
                <a:off x="8369747" y="4552859"/>
                <a:ext cx="620713" cy="1734243"/>
                <a:chOff x="8185150" y="2705695"/>
                <a:chExt cx="620713" cy="3581400"/>
              </a:xfrm>
            </p:grpSpPr>
            <p:sp>
              <p:nvSpPr>
                <p:cNvPr id="46" name="Rectangle 45"/>
                <p:cNvSpPr/>
                <p:nvPr/>
              </p:nvSpPr>
              <p:spPr>
                <a:xfrm>
                  <a:off x="8185150" y="2705695"/>
                  <a:ext cx="615950" cy="34487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LDST</a:t>
                  </a:r>
                  <a:endParaRPr lang="en-US" sz="8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47" name="Rectangle 46"/>
                <p:cNvSpPr/>
                <p:nvPr/>
              </p:nvSpPr>
              <p:spPr>
                <a:xfrm>
                  <a:off x="8189913" y="3168816"/>
                  <a:ext cx="615950" cy="34487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LDST</a:t>
                  </a:r>
                  <a:endParaRPr lang="en-US" sz="8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48" name="Rectangle 47"/>
                <p:cNvSpPr/>
                <p:nvPr/>
              </p:nvSpPr>
              <p:spPr>
                <a:xfrm>
                  <a:off x="8189913" y="3631937"/>
                  <a:ext cx="615950" cy="34487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LDST</a:t>
                  </a:r>
                  <a:endParaRPr lang="en-US" sz="8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49" name="Rectangle 48"/>
                <p:cNvSpPr/>
                <p:nvPr/>
              </p:nvSpPr>
              <p:spPr>
                <a:xfrm>
                  <a:off x="8189913" y="4095058"/>
                  <a:ext cx="615950" cy="34487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LDST</a:t>
                  </a:r>
                  <a:endParaRPr lang="en-US" sz="8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50" name="Rectangle 49"/>
                <p:cNvSpPr/>
                <p:nvPr/>
              </p:nvSpPr>
              <p:spPr>
                <a:xfrm>
                  <a:off x="8189913" y="4538140"/>
                  <a:ext cx="615950" cy="34487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LDST</a:t>
                  </a:r>
                  <a:endParaRPr lang="en-US" sz="8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>
                  <a:off x="8185150" y="5015975"/>
                  <a:ext cx="615950" cy="34487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LDST</a:t>
                  </a:r>
                  <a:endParaRPr lang="en-US" sz="8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52" name="Rectangle 51"/>
                <p:cNvSpPr/>
                <p:nvPr/>
              </p:nvSpPr>
              <p:spPr>
                <a:xfrm>
                  <a:off x="8185150" y="5479096"/>
                  <a:ext cx="615950" cy="34487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LDST</a:t>
                  </a:r>
                  <a:endParaRPr lang="en-US" sz="8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53" name="Rectangle 52"/>
                <p:cNvSpPr/>
                <p:nvPr/>
              </p:nvSpPr>
              <p:spPr>
                <a:xfrm>
                  <a:off x="8185150" y="5942218"/>
                  <a:ext cx="615950" cy="34487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LDST</a:t>
                  </a:r>
                  <a:endParaRPr lang="en-US" sz="8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</p:grpSp>
        </p:grpSp>
        <p:grpSp>
          <p:nvGrpSpPr>
            <p:cNvPr id="12" name="Group 88"/>
            <p:cNvGrpSpPr/>
            <p:nvPr/>
          </p:nvGrpSpPr>
          <p:grpSpPr>
            <a:xfrm>
              <a:off x="8056151" y="2616080"/>
              <a:ext cx="680302" cy="2886674"/>
              <a:chOff x="7985265" y="2688272"/>
              <a:chExt cx="738158" cy="3168052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8070908" y="2832887"/>
                <a:ext cx="482861" cy="71210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600" dirty="0" smtClean="0">
                    <a:solidFill>
                      <a:schemeClr val="bg2"/>
                    </a:solidFill>
                    <a:latin typeface="Arial"/>
                    <a:cs typeface="Arial"/>
                  </a:rPr>
                  <a:t>SFU</a:t>
                </a:r>
                <a:endParaRPr lang="en-US" sz="600" dirty="0">
                  <a:solidFill>
                    <a:schemeClr val="bg2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7985265" y="2688272"/>
                <a:ext cx="738158" cy="3168051"/>
              </a:xfrm>
              <a:prstGeom prst="rect">
                <a:avLst/>
              </a:prstGeom>
              <a:no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>
                  <a:solidFill>
                    <a:schemeClr val="bg2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8070908" y="3682716"/>
                <a:ext cx="482861" cy="71210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600" dirty="0" smtClean="0">
                    <a:solidFill>
                      <a:schemeClr val="bg2"/>
                    </a:solidFill>
                    <a:latin typeface="Arial"/>
                    <a:cs typeface="Arial"/>
                  </a:rPr>
                  <a:t>SFU</a:t>
                </a:r>
                <a:endParaRPr lang="en-US" sz="600" dirty="0">
                  <a:solidFill>
                    <a:schemeClr val="bg2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8070908" y="4491151"/>
                <a:ext cx="482861" cy="71210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600" dirty="0" smtClean="0">
                    <a:solidFill>
                      <a:schemeClr val="bg2"/>
                    </a:solidFill>
                    <a:latin typeface="Arial"/>
                    <a:cs typeface="Arial"/>
                  </a:rPr>
                  <a:t>SFU</a:t>
                </a:r>
                <a:endParaRPr lang="en-US" sz="600" dirty="0">
                  <a:solidFill>
                    <a:schemeClr val="bg2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8070908" y="5299359"/>
                <a:ext cx="482861" cy="55696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600" dirty="0" smtClean="0">
                    <a:solidFill>
                      <a:schemeClr val="bg2"/>
                    </a:solidFill>
                    <a:latin typeface="Arial"/>
                    <a:cs typeface="Arial"/>
                  </a:rPr>
                  <a:t>SFU</a:t>
                </a:r>
                <a:endParaRPr lang="en-US" sz="600" dirty="0">
                  <a:solidFill>
                    <a:schemeClr val="bg2"/>
                  </a:solidFill>
                  <a:latin typeface="Arial"/>
                  <a:cs typeface="Arial"/>
                </a:endParaRPr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4790350" y="5629871"/>
              <a:ext cx="3946107" cy="258931"/>
            </a:xfrm>
            <a:prstGeom prst="rect">
              <a:avLst/>
            </a:prstGeom>
            <a:solidFill>
              <a:srgbClr val="66006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latin typeface="Arial"/>
                  <a:cs typeface="Arial"/>
                </a:rPr>
                <a:t>Interconnect Memory</a:t>
              </a:r>
              <a:endParaRPr lang="en-US" sz="1000" dirty="0">
                <a:latin typeface="Arial"/>
                <a:cs typeface="Arial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790352" y="5978481"/>
              <a:ext cx="3946105" cy="180374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latin typeface="Arial"/>
                  <a:cs typeface="Arial"/>
                </a:rPr>
                <a:t>L1 Cache / 64kB Shared Memory</a:t>
              </a:r>
              <a:endParaRPr lang="en-US" sz="1000" dirty="0">
                <a:latin typeface="Arial"/>
                <a:cs typeface="Arial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790352" y="6242952"/>
              <a:ext cx="3946105" cy="215652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latin typeface="Arial"/>
                  <a:cs typeface="Arial"/>
                </a:rPr>
                <a:t>L2 Cache</a:t>
              </a:r>
              <a:endParaRPr lang="en-US" sz="1000" dirty="0">
                <a:latin typeface="Arial"/>
                <a:cs typeface="Arial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063197" y="1685490"/>
              <a:ext cx="1673254" cy="197935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rgbClr val="000000"/>
                  </a:solidFill>
                </a:rPr>
                <a:t>Warp Scheduler 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063197" y="1939387"/>
              <a:ext cx="1673260" cy="152328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rgbClr val="000000"/>
                  </a:solidFill>
                </a:rPr>
                <a:t>Dispatch Unit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584700" y="1181100"/>
              <a:ext cx="4342771" cy="5372100"/>
            </a:xfrm>
            <a:prstGeom prst="rect">
              <a:avLst/>
            </a:prstGeom>
            <a:noFill/>
            <a:ln w="25400" cap="flat" cmpd="sng" algn="ctr">
              <a:solidFill>
                <a:srgbClr val="008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9" name="Group 96"/>
            <p:cNvGrpSpPr/>
            <p:nvPr/>
          </p:nvGrpSpPr>
          <p:grpSpPr>
            <a:xfrm>
              <a:off x="6024179" y="2616081"/>
              <a:ext cx="1233823" cy="2886674"/>
              <a:chOff x="5250308" y="2540595"/>
              <a:chExt cx="1290192" cy="3884400"/>
            </a:xfrm>
          </p:grpSpPr>
          <p:grpSp>
            <p:nvGrpSpPr>
              <p:cNvPr id="20" name="Group 24"/>
              <p:cNvGrpSpPr/>
              <p:nvPr/>
            </p:nvGrpSpPr>
            <p:grpSpPr>
              <a:xfrm>
                <a:off x="5448295" y="2705694"/>
                <a:ext cx="927099" cy="3581398"/>
                <a:chOff x="5448300" y="1600200"/>
                <a:chExt cx="1219200" cy="4615936"/>
              </a:xfrm>
              <a:solidFill>
                <a:schemeClr val="accent2"/>
              </a:solidFill>
            </p:grpSpPr>
            <p:sp>
              <p:nvSpPr>
                <p:cNvPr id="22" name="Rectangle 21"/>
                <p:cNvSpPr/>
                <p:nvPr/>
              </p:nvSpPr>
              <p:spPr>
                <a:xfrm>
                  <a:off x="5448300" y="1600200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6134100" y="1600200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5448300" y="2197100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6134100" y="2197100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5448300" y="2794000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6134100" y="2794000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5448300" y="3390900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>
                  <a:off x="6134100" y="3390900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30" name="Rectangle 29"/>
                <p:cNvSpPr/>
                <p:nvPr/>
              </p:nvSpPr>
              <p:spPr>
                <a:xfrm>
                  <a:off x="5448300" y="3980936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>
                  <a:off x="6134100" y="3980936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>
                  <a:off x="5448300" y="4577836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>
                  <a:off x="6134100" y="4577836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34" name="Rectangle 33"/>
                <p:cNvSpPr/>
                <p:nvPr/>
              </p:nvSpPr>
              <p:spPr>
                <a:xfrm>
                  <a:off x="5448300" y="5174736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35" name="Rectangle 34"/>
                <p:cNvSpPr/>
                <p:nvPr/>
              </p:nvSpPr>
              <p:spPr>
                <a:xfrm>
                  <a:off x="6134100" y="5174736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5448300" y="5771636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6134100" y="5771636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</p:grpSp>
          <p:sp>
            <p:nvSpPr>
              <p:cNvPr id="21" name="Rectangle 20"/>
              <p:cNvSpPr/>
              <p:nvPr/>
            </p:nvSpPr>
            <p:spPr>
              <a:xfrm>
                <a:off x="5250308" y="2540595"/>
                <a:ext cx="1290192" cy="38844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>
                  <a:latin typeface="Arial"/>
                  <a:cs typeface="Arial"/>
                </a:endParaRPr>
              </a:p>
            </p:txBody>
          </p:sp>
        </p:grpSp>
      </p:grpSp>
      <p:grpSp>
        <p:nvGrpSpPr>
          <p:cNvPr id="82" name="Group 81"/>
          <p:cNvGrpSpPr/>
          <p:nvPr/>
        </p:nvGrpSpPr>
        <p:grpSpPr>
          <a:xfrm>
            <a:off x="1948309" y="4588003"/>
            <a:ext cx="1369119" cy="1798429"/>
            <a:chOff x="2862709" y="4731435"/>
            <a:chExt cx="1369119" cy="1798429"/>
          </a:xfrm>
          <a:effectLst/>
        </p:grpSpPr>
        <p:grpSp>
          <p:nvGrpSpPr>
            <p:cNvPr id="83" name="Group 137"/>
            <p:cNvGrpSpPr/>
            <p:nvPr/>
          </p:nvGrpSpPr>
          <p:grpSpPr>
            <a:xfrm>
              <a:off x="2862709" y="4960677"/>
              <a:ext cx="1369119" cy="1569187"/>
              <a:chOff x="2862709" y="4776478"/>
              <a:chExt cx="1536701" cy="1753387"/>
            </a:xfrm>
          </p:grpSpPr>
          <p:sp>
            <p:nvSpPr>
              <p:cNvPr id="85" name="Rectangle 84"/>
              <p:cNvSpPr/>
              <p:nvPr/>
            </p:nvSpPr>
            <p:spPr>
              <a:xfrm>
                <a:off x="2862709" y="4776478"/>
                <a:ext cx="1536701" cy="1753387"/>
              </a:xfrm>
              <a:prstGeom prst="rect">
                <a:avLst/>
              </a:prstGeom>
              <a:noFill/>
              <a:ln>
                <a:solidFill>
                  <a:srgbClr val="0080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2940375" y="4914228"/>
                <a:ext cx="1291453" cy="188412"/>
              </a:xfrm>
              <a:prstGeom prst="rect">
                <a:avLst/>
              </a:prstGeom>
              <a:ln>
                <a:solidFill>
                  <a:srgbClr val="0080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Dispatch Port</a:t>
                </a:r>
                <a:endParaRPr lang="en-US" sz="800" dirty="0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2940375" y="5132309"/>
                <a:ext cx="1291453" cy="208818"/>
              </a:xfrm>
              <a:prstGeom prst="rect">
                <a:avLst/>
              </a:prstGeom>
              <a:solidFill>
                <a:srgbClr val="FF6600"/>
              </a:solidFill>
              <a:ln w="25400" cap="flat" cmpd="sng" algn="ctr">
                <a:solidFill>
                  <a:srgbClr val="FF6600"/>
                </a:solidFill>
                <a:prstDash val="solid"/>
                <a:round/>
                <a:headEnd type="none" w="med" len="med"/>
                <a:tailEnd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Operand Collector</a:t>
                </a:r>
                <a:endParaRPr lang="en-US" sz="800" dirty="0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2959417" y="5650429"/>
                <a:ext cx="561111" cy="302910"/>
              </a:xfrm>
              <a:prstGeom prst="rect">
                <a:avLst/>
              </a:prstGeom>
              <a:ln>
                <a:solidFill>
                  <a:srgbClr val="0080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FP Unit</a:t>
                </a:r>
                <a:endParaRPr lang="en-US" sz="800" dirty="0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3670717" y="5650429"/>
                <a:ext cx="561111" cy="302910"/>
              </a:xfrm>
              <a:prstGeom prst="rect">
                <a:avLst/>
              </a:prstGeom>
              <a:ln>
                <a:solidFill>
                  <a:srgbClr val="0080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err="1" smtClean="0"/>
                  <a:t>Int</a:t>
                </a:r>
                <a:r>
                  <a:rPr lang="en-US" sz="800" dirty="0" smtClean="0"/>
                  <a:t> Unit</a:t>
                </a:r>
                <a:endParaRPr lang="en-US" sz="800" dirty="0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2940375" y="6306623"/>
                <a:ext cx="1369119" cy="131279"/>
              </a:xfrm>
              <a:prstGeom prst="rect">
                <a:avLst/>
              </a:prstGeom>
              <a:ln>
                <a:solidFill>
                  <a:srgbClr val="0080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Result Queue</a:t>
                </a:r>
                <a:endParaRPr lang="en-US" sz="800" dirty="0"/>
              </a:p>
            </p:txBody>
          </p:sp>
          <p:cxnSp>
            <p:nvCxnSpPr>
              <p:cNvPr id="91" name="Straight Arrow Connector 90"/>
              <p:cNvCxnSpPr/>
              <p:nvPr/>
            </p:nvCxnSpPr>
            <p:spPr>
              <a:xfrm rot="5400000">
                <a:off x="3063333" y="5519356"/>
                <a:ext cx="353285" cy="1588"/>
              </a:xfrm>
              <a:prstGeom prst="straightConnector1">
                <a:avLst/>
              </a:prstGeom>
              <a:ln w="25400" cap="flat" cmpd="sng" algn="ctr">
                <a:solidFill/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Arrow Connector 91"/>
              <p:cNvCxnSpPr/>
              <p:nvPr/>
            </p:nvCxnSpPr>
            <p:spPr>
              <a:xfrm rot="5400000">
                <a:off x="3837354" y="5518561"/>
                <a:ext cx="353283" cy="1588"/>
              </a:xfrm>
              <a:prstGeom prst="straightConnector1">
                <a:avLst/>
              </a:prstGeom>
              <a:ln w="25400" cap="flat" cmpd="sng" algn="ctr">
                <a:solidFill/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Arrow Connector 92"/>
              <p:cNvCxnSpPr/>
              <p:nvPr/>
            </p:nvCxnSpPr>
            <p:spPr>
              <a:xfrm rot="5400000">
                <a:off x="3061744" y="6129982"/>
                <a:ext cx="353285" cy="1588"/>
              </a:xfrm>
              <a:prstGeom prst="straightConnector1">
                <a:avLst/>
              </a:prstGeom>
              <a:ln w="25400" cap="flat" cmpd="sng" algn="ctr">
                <a:solidFill/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Arrow Connector 93"/>
              <p:cNvCxnSpPr/>
              <p:nvPr/>
            </p:nvCxnSpPr>
            <p:spPr>
              <a:xfrm rot="5400000">
                <a:off x="3835765" y="6129187"/>
                <a:ext cx="353283" cy="1588"/>
              </a:xfrm>
              <a:prstGeom prst="straightConnector1">
                <a:avLst/>
              </a:prstGeom>
              <a:ln w="25400" cap="flat" cmpd="sng" algn="ctr">
                <a:solidFill/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TextBox 83"/>
            <p:cNvSpPr txBox="1"/>
            <p:nvPr/>
          </p:nvSpPr>
          <p:spPr>
            <a:xfrm>
              <a:off x="3088340" y="4731435"/>
              <a:ext cx="9885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CUDA Core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32234901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138"/>
            <a:ext cx="65405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Nvidia</a:t>
            </a:r>
            <a:r>
              <a:rPr lang="en-US" dirty="0" smtClean="0"/>
              <a:t> </a:t>
            </a:r>
            <a:r>
              <a:rPr lang="en-US" dirty="0" err="1" smtClean="0"/>
              <a:t>GPUs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Fermi Architecture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78300" cy="3044479"/>
          </a:xfrm>
        </p:spPr>
        <p:txBody>
          <a:bodyPr/>
          <a:lstStyle/>
          <a:p>
            <a:r>
              <a:rPr lang="en-US" sz="2000" dirty="0" smtClean="0"/>
              <a:t>SM  executes threads in groups of 32 called warps.</a:t>
            </a:r>
          </a:p>
          <a:p>
            <a:pPr lvl="1"/>
            <a:r>
              <a:rPr lang="en-US" sz="1800" dirty="0" smtClean="0"/>
              <a:t>Two warp issue units per SM</a:t>
            </a:r>
          </a:p>
          <a:p>
            <a:r>
              <a:rPr lang="en-US" sz="2000" dirty="0" smtClean="0"/>
              <a:t>Concurrent kernel execution</a:t>
            </a:r>
          </a:p>
          <a:p>
            <a:pPr lvl="1"/>
            <a:r>
              <a:rPr lang="en-US" sz="1800" dirty="0" smtClean="0"/>
              <a:t>Execute multiple  kernels simultaneously to improve efficiency</a:t>
            </a:r>
          </a:p>
          <a:p>
            <a:r>
              <a:rPr lang="en-US" sz="2000" dirty="0" smtClean="0"/>
              <a:t>CUDA core consists of a single ALU and floating point unit FPU</a:t>
            </a:r>
          </a:p>
          <a:p>
            <a:pPr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14</a:t>
            </a:fld>
            <a:endParaRPr lang="en-GB"/>
          </a:p>
        </p:txBody>
      </p:sp>
      <p:grpSp>
        <p:nvGrpSpPr>
          <p:cNvPr id="5" name="Group 4"/>
          <p:cNvGrpSpPr/>
          <p:nvPr/>
        </p:nvGrpSpPr>
        <p:grpSpPr>
          <a:xfrm>
            <a:off x="4747845" y="1340281"/>
            <a:ext cx="3794914" cy="4967834"/>
            <a:chOff x="4584700" y="1181100"/>
            <a:chExt cx="4342771" cy="5372100"/>
          </a:xfrm>
          <a:effectLst/>
        </p:grpSpPr>
        <p:sp>
          <p:nvSpPr>
            <p:cNvPr id="6" name="Rectangle 5"/>
            <p:cNvSpPr/>
            <p:nvPr/>
          </p:nvSpPr>
          <p:spPr>
            <a:xfrm>
              <a:off x="4790352" y="2223924"/>
              <a:ext cx="3946101" cy="264418"/>
            </a:xfrm>
            <a:prstGeom prst="rect">
              <a:avLst/>
            </a:prstGeom>
            <a:solidFill>
              <a:srgbClr val="FF6600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rgbClr val="000000"/>
                  </a:solidFill>
                </a:rPr>
                <a:t>Register File 32768 </a:t>
              </a:r>
              <a:r>
                <a:rPr lang="en-US" sz="800" dirty="0" err="1" smtClean="0">
                  <a:solidFill>
                    <a:srgbClr val="000000"/>
                  </a:solidFill>
                </a:rPr>
                <a:t>x</a:t>
              </a:r>
              <a:r>
                <a:rPr lang="en-US" sz="800" dirty="0" smtClean="0">
                  <a:solidFill>
                    <a:srgbClr val="000000"/>
                  </a:solidFill>
                </a:rPr>
                <a:t> 32bit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4790356" y="1575622"/>
              <a:ext cx="1636787" cy="197935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rgbClr val="000000"/>
                  </a:solidFill>
                </a:rPr>
                <a:t>Warp Scheduler 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  <p:grpSp>
          <p:nvGrpSpPr>
            <p:cNvPr id="8" name="Group 70"/>
            <p:cNvGrpSpPr/>
            <p:nvPr/>
          </p:nvGrpSpPr>
          <p:grpSpPr>
            <a:xfrm>
              <a:off x="4790356" y="2616081"/>
              <a:ext cx="1233823" cy="2886674"/>
              <a:chOff x="5250308" y="2540595"/>
              <a:chExt cx="1290192" cy="3884400"/>
            </a:xfrm>
          </p:grpSpPr>
          <p:grpSp>
            <p:nvGrpSpPr>
              <p:cNvPr id="11" name="Group 24"/>
              <p:cNvGrpSpPr/>
              <p:nvPr/>
            </p:nvGrpSpPr>
            <p:grpSpPr>
              <a:xfrm>
                <a:off x="5448295" y="2705694"/>
                <a:ext cx="927099" cy="3581398"/>
                <a:chOff x="5448300" y="1600200"/>
                <a:chExt cx="1219200" cy="4615936"/>
              </a:xfrm>
              <a:solidFill>
                <a:schemeClr val="accent2"/>
              </a:solidFill>
            </p:grpSpPr>
            <p:sp>
              <p:nvSpPr>
                <p:cNvPr id="64" name="Rectangle 8"/>
                <p:cNvSpPr/>
                <p:nvPr/>
              </p:nvSpPr>
              <p:spPr>
                <a:xfrm>
                  <a:off x="5448300" y="1600200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65" name="Rectangle 64"/>
                <p:cNvSpPr/>
                <p:nvPr/>
              </p:nvSpPr>
              <p:spPr>
                <a:xfrm>
                  <a:off x="6134100" y="1600200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66" name="Rectangle 65"/>
                <p:cNvSpPr/>
                <p:nvPr/>
              </p:nvSpPr>
              <p:spPr>
                <a:xfrm>
                  <a:off x="5448300" y="2197100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67" name="Rectangle 66"/>
                <p:cNvSpPr/>
                <p:nvPr/>
              </p:nvSpPr>
              <p:spPr>
                <a:xfrm>
                  <a:off x="6134100" y="2197100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68" name="Rectangle 67"/>
                <p:cNvSpPr/>
                <p:nvPr/>
              </p:nvSpPr>
              <p:spPr>
                <a:xfrm>
                  <a:off x="5448300" y="2794000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69" name="Rectangle 68"/>
                <p:cNvSpPr/>
                <p:nvPr/>
              </p:nvSpPr>
              <p:spPr>
                <a:xfrm>
                  <a:off x="6134100" y="2794000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70" name="Rectangle 69"/>
                <p:cNvSpPr/>
                <p:nvPr/>
              </p:nvSpPr>
              <p:spPr>
                <a:xfrm>
                  <a:off x="5448300" y="3390900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71" name="Rectangle 15"/>
                <p:cNvSpPr/>
                <p:nvPr/>
              </p:nvSpPr>
              <p:spPr>
                <a:xfrm>
                  <a:off x="6134100" y="3390900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72" name="Rectangle 16"/>
                <p:cNvSpPr/>
                <p:nvPr/>
              </p:nvSpPr>
              <p:spPr>
                <a:xfrm>
                  <a:off x="5448300" y="3980936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73" name="Rectangle 72"/>
                <p:cNvSpPr/>
                <p:nvPr/>
              </p:nvSpPr>
              <p:spPr>
                <a:xfrm>
                  <a:off x="6134100" y="3980936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74" name="Rectangle 73"/>
                <p:cNvSpPr/>
                <p:nvPr/>
              </p:nvSpPr>
              <p:spPr>
                <a:xfrm>
                  <a:off x="5448300" y="4577836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75" name="Rectangle 74"/>
                <p:cNvSpPr/>
                <p:nvPr/>
              </p:nvSpPr>
              <p:spPr>
                <a:xfrm>
                  <a:off x="6134100" y="4577836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76" name="Rectangle 75"/>
                <p:cNvSpPr/>
                <p:nvPr/>
              </p:nvSpPr>
              <p:spPr>
                <a:xfrm>
                  <a:off x="5448300" y="5174736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77" name="Rectangle 76"/>
                <p:cNvSpPr/>
                <p:nvPr/>
              </p:nvSpPr>
              <p:spPr>
                <a:xfrm>
                  <a:off x="6134100" y="5174736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78" name="Rectangle 77"/>
                <p:cNvSpPr/>
                <p:nvPr/>
              </p:nvSpPr>
              <p:spPr>
                <a:xfrm>
                  <a:off x="5448300" y="5771636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6134100" y="5771636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</p:grpSp>
          <p:sp>
            <p:nvSpPr>
              <p:cNvPr id="63" name="Rectangle 62"/>
              <p:cNvSpPr/>
              <p:nvPr/>
            </p:nvSpPr>
            <p:spPr>
              <a:xfrm>
                <a:off x="5250308" y="2540595"/>
                <a:ext cx="1290192" cy="38844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>
                  <a:latin typeface="Arial"/>
                  <a:cs typeface="Arial"/>
                </a:endParaRPr>
              </a:p>
            </p:txBody>
          </p:sp>
        </p:grpSp>
        <p:sp>
          <p:nvSpPr>
            <p:cNvPr id="9" name="Rectangle 8"/>
            <p:cNvSpPr/>
            <p:nvPr/>
          </p:nvSpPr>
          <p:spPr>
            <a:xfrm>
              <a:off x="4790352" y="1939387"/>
              <a:ext cx="1636788" cy="152328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rgbClr val="000000"/>
                  </a:solidFill>
                </a:rPr>
                <a:t>Dispatch Unit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4790356" y="1356876"/>
              <a:ext cx="3946101" cy="228490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rgbClr val="000000"/>
                  </a:solidFill>
                </a:rPr>
                <a:t>Instruction Cache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  <p:grpSp>
          <p:nvGrpSpPr>
            <p:cNvPr id="12" name="Group 72"/>
            <p:cNvGrpSpPr/>
            <p:nvPr/>
          </p:nvGrpSpPr>
          <p:grpSpPr>
            <a:xfrm>
              <a:off x="7258002" y="2621469"/>
              <a:ext cx="722345" cy="2881285"/>
              <a:chOff x="8194676" y="2540595"/>
              <a:chExt cx="964058" cy="3884400"/>
            </a:xfrm>
          </p:grpSpPr>
          <p:sp>
            <p:nvSpPr>
              <p:cNvPr id="43" name="Rectangle 42"/>
              <p:cNvSpPr/>
              <p:nvPr/>
            </p:nvSpPr>
            <p:spPr>
              <a:xfrm>
                <a:off x="8194676" y="2540595"/>
                <a:ext cx="964058" cy="38844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>
                  <a:latin typeface="Arial"/>
                  <a:cs typeface="Arial"/>
                </a:endParaRPr>
              </a:p>
            </p:txBody>
          </p:sp>
          <p:grpSp>
            <p:nvGrpSpPr>
              <p:cNvPr id="19" name="Group 59"/>
              <p:cNvGrpSpPr/>
              <p:nvPr/>
            </p:nvGrpSpPr>
            <p:grpSpPr>
              <a:xfrm>
                <a:off x="8364984" y="2705699"/>
                <a:ext cx="620713" cy="1734243"/>
                <a:chOff x="8185150" y="2705695"/>
                <a:chExt cx="620713" cy="3581400"/>
              </a:xfrm>
            </p:grpSpPr>
            <p:sp>
              <p:nvSpPr>
                <p:cNvPr id="54" name="Rectangle 53"/>
                <p:cNvSpPr/>
                <p:nvPr/>
              </p:nvSpPr>
              <p:spPr>
                <a:xfrm>
                  <a:off x="8185150" y="2705695"/>
                  <a:ext cx="615950" cy="34487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LDST</a:t>
                  </a:r>
                  <a:endParaRPr lang="en-US" sz="8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55" name="Rectangle 54"/>
                <p:cNvSpPr/>
                <p:nvPr/>
              </p:nvSpPr>
              <p:spPr>
                <a:xfrm>
                  <a:off x="8189913" y="3168816"/>
                  <a:ext cx="615950" cy="34487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LDST</a:t>
                  </a:r>
                  <a:endParaRPr lang="en-US" sz="8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56" name="Rectangle 55"/>
                <p:cNvSpPr/>
                <p:nvPr/>
              </p:nvSpPr>
              <p:spPr>
                <a:xfrm>
                  <a:off x="8189913" y="3631937"/>
                  <a:ext cx="615950" cy="34487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LDST</a:t>
                  </a:r>
                  <a:endParaRPr lang="en-US" sz="8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57" name="Rectangle 56"/>
                <p:cNvSpPr/>
                <p:nvPr/>
              </p:nvSpPr>
              <p:spPr>
                <a:xfrm>
                  <a:off x="8189913" y="4095058"/>
                  <a:ext cx="615950" cy="34487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LDST</a:t>
                  </a:r>
                  <a:endParaRPr lang="en-US" sz="8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58" name="Rectangle 57"/>
                <p:cNvSpPr/>
                <p:nvPr/>
              </p:nvSpPr>
              <p:spPr>
                <a:xfrm>
                  <a:off x="8189913" y="4538140"/>
                  <a:ext cx="615950" cy="34487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LDST</a:t>
                  </a:r>
                  <a:endParaRPr lang="en-US" sz="8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59" name="Rectangle 58"/>
                <p:cNvSpPr/>
                <p:nvPr/>
              </p:nvSpPr>
              <p:spPr>
                <a:xfrm>
                  <a:off x="8185150" y="5015975"/>
                  <a:ext cx="615950" cy="34487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LDST</a:t>
                  </a:r>
                  <a:endParaRPr lang="en-US" sz="8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60" name="Rectangle 59"/>
                <p:cNvSpPr/>
                <p:nvPr/>
              </p:nvSpPr>
              <p:spPr>
                <a:xfrm>
                  <a:off x="8185150" y="5479096"/>
                  <a:ext cx="615950" cy="34487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LDST</a:t>
                  </a:r>
                  <a:endParaRPr lang="en-US" sz="8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61" name="Rectangle 60"/>
                <p:cNvSpPr/>
                <p:nvPr/>
              </p:nvSpPr>
              <p:spPr>
                <a:xfrm>
                  <a:off x="8185150" y="5942218"/>
                  <a:ext cx="615950" cy="34487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LDST</a:t>
                  </a:r>
                  <a:endParaRPr lang="en-US" sz="8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</p:grpSp>
          <p:grpSp>
            <p:nvGrpSpPr>
              <p:cNvPr id="20" name="Group 61"/>
              <p:cNvGrpSpPr/>
              <p:nvPr/>
            </p:nvGrpSpPr>
            <p:grpSpPr>
              <a:xfrm>
                <a:off x="8369747" y="4552859"/>
                <a:ext cx="620713" cy="1734243"/>
                <a:chOff x="8185150" y="2705695"/>
                <a:chExt cx="620713" cy="3581400"/>
              </a:xfrm>
            </p:grpSpPr>
            <p:sp>
              <p:nvSpPr>
                <p:cNvPr id="46" name="Rectangle 45"/>
                <p:cNvSpPr/>
                <p:nvPr/>
              </p:nvSpPr>
              <p:spPr>
                <a:xfrm>
                  <a:off x="8185150" y="2705695"/>
                  <a:ext cx="615950" cy="34487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LDST</a:t>
                  </a:r>
                  <a:endParaRPr lang="en-US" sz="8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47" name="Rectangle 46"/>
                <p:cNvSpPr/>
                <p:nvPr/>
              </p:nvSpPr>
              <p:spPr>
                <a:xfrm>
                  <a:off x="8189913" y="3168816"/>
                  <a:ext cx="615950" cy="34487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LDST</a:t>
                  </a:r>
                  <a:endParaRPr lang="en-US" sz="8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48" name="Rectangle 47"/>
                <p:cNvSpPr/>
                <p:nvPr/>
              </p:nvSpPr>
              <p:spPr>
                <a:xfrm>
                  <a:off x="8189913" y="3631937"/>
                  <a:ext cx="615950" cy="34487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LDST</a:t>
                  </a:r>
                  <a:endParaRPr lang="en-US" sz="8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49" name="Rectangle 48"/>
                <p:cNvSpPr/>
                <p:nvPr/>
              </p:nvSpPr>
              <p:spPr>
                <a:xfrm>
                  <a:off x="8189913" y="4095058"/>
                  <a:ext cx="615950" cy="34487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LDST</a:t>
                  </a:r>
                  <a:endParaRPr lang="en-US" sz="8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50" name="Rectangle 49"/>
                <p:cNvSpPr/>
                <p:nvPr/>
              </p:nvSpPr>
              <p:spPr>
                <a:xfrm>
                  <a:off x="8189913" y="4538140"/>
                  <a:ext cx="615950" cy="34487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LDST</a:t>
                  </a:r>
                  <a:endParaRPr lang="en-US" sz="8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51" name="Rectangle 50"/>
                <p:cNvSpPr/>
                <p:nvPr/>
              </p:nvSpPr>
              <p:spPr>
                <a:xfrm>
                  <a:off x="8185150" y="5015975"/>
                  <a:ext cx="615950" cy="34487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LDST</a:t>
                  </a:r>
                  <a:endParaRPr lang="en-US" sz="8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52" name="Rectangle 51"/>
                <p:cNvSpPr/>
                <p:nvPr/>
              </p:nvSpPr>
              <p:spPr>
                <a:xfrm>
                  <a:off x="8185150" y="5479096"/>
                  <a:ext cx="615950" cy="34487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LDST</a:t>
                  </a:r>
                  <a:endParaRPr lang="en-US" sz="8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53" name="Rectangle 52"/>
                <p:cNvSpPr/>
                <p:nvPr/>
              </p:nvSpPr>
              <p:spPr>
                <a:xfrm>
                  <a:off x="8185150" y="5942218"/>
                  <a:ext cx="615950" cy="344877"/>
                </a:xfrm>
                <a:prstGeom prst="rect">
                  <a:avLst/>
                </a:prstGeom>
                <a:solidFill>
                  <a:schemeClr val="accent2"/>
                </a:solidFill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8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LDST</a:t>
                  </a:r>
                  <a:endParaRPr lang="en-US" sz="8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</p:grpSp>
        </p:grpSp>
        <p:grpSp>
          <p:nvGrpSpPr>
            <p:cNvPr id="44" name="Group 88"/>
            <p:cNvGrpSpPr/>
            <p:nvPr/>
          </p:nvGrpSpPr>
          <p:grpSpPr>
            <a:xfrm>
              <a:off x="8056151" y="2616080"/>
              <a:ext cx="680302" cy="2886674"/>
              <a:chOff x="7985265" y="2688272"/>
              <a:chExt cx="738158" cy="3168052"/>
            </a:xfrm>
          </p:grpSpPr>
          <p:sp>
            <p:nvSpPr>
              <p:cNvPr id="38" name="Rectangle 37"/>
              <p:cNvSpPr/>
              <p:nvPr/>
            </p:nvSpPr>
            <p:spPr>
              <a:xfrm>
                <a:off x="8070908" y="2832887"/>
                <a:ext cx="482861" cy="71210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600" dirty="0" smtClean="0">
                    <a:solidFill>
                      <a:schemeClr val="bg2"/>
                    </a:solidFill>
                    <a:latin typeface="Arial"/>
                    <a:cs typeface="Arial"/>
                  </a:rPr>
                  <a:t>SFU</a:t>
                </a:r>
                <a:endParaRPr lang="en-US" sz="600" dirty="0">
                  <a:solidFill>
                    <a:schemeClr val="bg2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7985265" y="2688272"/>
                <a:ext cx="738158" cy="3168051"/>
              </a:xfrm>
              <a:prstGeom prst="rect">
                <a:avLst/>
              </a:prstGeom>
              <a:noFill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>
                  <a:solidFill>
                    <a:schemeClr val="bg2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8070908" y="3682716"/>
                <a:ext cx="482861" cy="71210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600" dirty="0" smtClean="0">
                    <a:solidFill>
                      <a:schemeClr val="bg2"/>
                    </a:solidFill>
                    <a:latin typeface="Arial"/>
                    <a:cs typeface="Arial"/>
                  </a:rPr>
                  <a:t>SFU</a:t>
                </a:r>
                <a:endParaRPr lang="en-US" sz="600" dirty="0">
                  <a:solidFill>
                    <a:schemeClr val="bg2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8070908" y="4491151"/>
                <a:ext cx="482861" cy="712101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600" dirty="0" smtClean="0">
                    <a:solidFill>
                      <a:schemeClr val="bg2"/>
                    </a:solidFill>
                    <a:latin typeface="Arial"/>
                    <a:cs typeface="Arial"/>
                  </a:rPr>
                  <a:t>SFU</a:t>
                </a:r>
                <a:endParaRPr lang="en-US" sz="600" dirty="0">
                  <a:solidFill>
                    <a:schemeClr val="bg2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8070908" y="5299359"/>
                <a:ext cx="482861" cy="556965"/>
              </a:xfrm>
              <a:prstGeom prst="rect">
                <a:avLst/>
              </a:prstGeom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600" dirty="0" smtClean="0">
                    <a:solidFill>
                      <a:schemeClr val="bg2"/>
                    </a:solidFill>
                    <a:latin typeface="Arial"/>
                    <a:cs typeface="Arial"/>
                  </a:rPr>
                  <a:t>SFU</a:t>
                </a:r>
                <a:endParaRPr lang="en-US" sz="600" dirty="0">
                  <a:solidFill>
                    <a:schemeClr val="bg2"/>
                  </a:solidFill>
                  <a:latin typeface="Arial"/>
                  <a:cs typeface="Arial"/>
                </a:endParaRPr>
              </a:p>
            </p:txBody>
          </p:sp>
        </p:grpSp>
        <p:sp>
          <p:nvSpPr>
            <p:cNvPr id="13" name="Rectangle 12"/>
            <p:cNvSpPr/>
            <p:nvPr/>
          </p:nvSpPr>
          <p:spPr>
            <a:xfrm>
              <a:off x="4790350" y="5629871"/>
              <a:ext cx="3946107" cy="258931"/>
            </a:xfrm>
            <a:prstGeom prst="rect">
              <a:avLst/>
            </a:prstGeom>
            <a:solidFill>
              <a:srgbClr val="66006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latin typeface="Arial"/>
                  <a:cs typeface="Arial"/>
                </a:rPr>
                <a:t>Interconnect Memory</a:t>
              </a:r>
              <a:endParaRPr lang="en-US" sz="1000" dirty="0">
                <a:latin typeface="Arial"/>
                <a:cs typeface="Arial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4790352" y="5978481"/>
              <a:ext cx="3946105" cy="180374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latin typeface="Arial"/>
                  <a:cs typeface="Arial"/>
                </a:rPr>
                <a:t>L1 Cache / 64kB Shared Memory</a:t>
              </a:r>
              <a:endParaRPr lang="en-US" sz="1000" dirty="0">
                <a:latin typeface="Arial"/>
                <a:cs typeface="Arial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4790352" y="6242952"/>
              <a:ext cx="3946105" cy="215652"/>
            </a:xfrm>
            <a:prstGeom prst="rect">
              <a:avLst/>
            </a:prstGeom>
            <a:solidFill>
              <a:srgbClr val="FF0000"/>
            </a:solidFill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000" dirty="0" smtClean="0">
                  <a:latin typeface="Arial"/>
                  <a:cs typeface="Arial"/>
                </a:rPr>
                <a:t>L2 Cache</a:t>
              </a:r>
              <a:endParaRPr lang="en-US" sz="1000" dirty="0">
                <a:latin typeface="Arial"/>
                <a:cs typeface="Arial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7063197" y="1685490"/>
              <a:ext cx="1673254" cy="197935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rgbClr val="000000"/>
                  </a:solidFill>
                </a:rPr>
                <a:t>Warp Scheduler 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7063197" y="1939387"/>
              <a:ext cx="1673260" cy="152328"/>
            </a:xfrm>
            <a:prstGeom prst="rect">
              <a:avLst/>
            </a:prstGeom>
            <a:solidFill>
              <a:schemeClr val="accent3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>
                  <a:solidFill>
                    <a:srgbClr val="000000"/>
                  </a:solidFill>
                </a:rPr>
                <a:t>Dispatch Unit</a:t>
              </a:r>
              <a:endParaRPr lang="en-US" sz="800" dirty="0">
                <a:solidFill>
                  <a:srgbClr val="000000"/>
                </a:solidFill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4584700" y="1181100"/>
              <a:ext cx="4342771" cy="5372100"/>
            </a:xfrm>
            <a:prstGeom prst="rect">
              <a:avLst/>
            </a:prstGeom>
            <a:noFill/>
            <a:ln w="25400" cap="flat" cmpd="sng" algn="ctr">
              <a:solidFill>
                <a:srgbClr val="0080FF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45" name="Group 96"/>
            <p:cNvGrpSpPr/>
            <p:nvPr/>
          </p:nvGrpSpPr>
          <p:grpSpPr>
            <a:xfrm>
              <a:off x="6024179" y="2616081"/>
              <a:ext cx="1233823" cy="2886674"/>
              <a:chOff x="5250308" y="2540595"/>
              <a:chExt cx="1290192" cy="3884400"/>
            </a:xfrm>
          </p:grpSpPr>
          <p:grpSp>
            <p:nvGrpSpPr>
              <p:cNvPr id="62" name="Group 24"/>
              <p:cNvGrpSpPr/>
              <p:nvPr/>
            </p:nvGrpSpPr>
            <p:grpSpPr>
              <a:xfrm>
                <a:off x="5448295" y="2705694"/>
                <a:ext cx="927099" cy="3581398"/>
                <a:chOff x="5448300" y="1600200"/>
                <a:chExt cx="1219200" cy="4615936"/>
              </a:xfrm>
              <a:solidFill>
                <a:schemeClr val="accent2"/>
              </a:solidFill>
            </p:grpSpPr>
            <p:sp>
              <p:nvSpPr>
                <p:cNvPr id="22" name="Rectangle 21"/>
                <p:cNvSpPr/>
                <p:nvPr/>
              </p:nvSpPr>
              <p:spPr>
                <a:xfrm>
                  <a:off x="5448300" y="1600200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23" name="Rectangle 22"/>
                <p:cNvSpPr/>
                <p:nvPr/>
              </p:nvSpPr>
              <p:spPr>
                <a:xfrm>
                  <a:off x="6134100" y="1600200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24" name="Rectangle 23"/>
                <p:cNvSpPr/>
                <p:nvPr/>
              </p:nvSpPr>
              <p:spPr>
                <a:xfrm>
                  <a:off x="5448300" y="2197100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25" name="Rectangle 24"/>
                <p:cNvSpPr/>
                <p:nvPr/>
              </p:nvSpPr>
              <p:spPr>
                <a:xfrm>
                  <a:off x="6134100" y="2197100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26" name="Rectangle 25"/>
                <p:cNvSpPr/>
                <p:nvPr/>
              </p:nvSpPr>
              <p:spPr>
                <a:xfrm>
                  <a:off x="5448300" y="2794000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27" name="Rectangle 26"/>
                <p:cNvSpPr/>
                <p:nvPr/>
              </p:nvSpPr>
              <p:spPr>
                <a:xfrm>
                  <a:off x="6134100" y="2794000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28" name="Rectangle 27"/>
                <p:cNvSpPr/>
                <p:nvPr/>
              </p:nvSpPr>
              <p:spPr>
                <a:xfrm>
                  <a:off x="5448300" y="3390900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29" name="Rectangle 28"/>
                <p:cNvSpPr/>
                <p:nvPr/>
              </p:nvSpPr>
              <p:spPr>
                <a:xfrm>
                  <a:off x="6134100" y="3390900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30" name="Rectangle 29"/>
                <p:cNvSpPr/>
                <p:nvPr/>
              </p:nvSpPr>
              <p:spPr>
                <a:xfrm>
                  <a:off x="5448300" y="3980936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31" name="Rectangle 30"/>
                <p:cNvSpPr/>
                <p:nvPr/>
              </p:nvSpPr>
              <p:spPr>
                <a:xfrm>
                  <a:off x="6134100" y="3980936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32" name="Rectangle 31"/>
                <p:cNvSpPr/>
                <p:nvPr/>
              </p:nvSpPr>
              <p:spPr>
                <a:xfrm>
                  <a:off x="5448300" y="4577836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33" name="Rectangle 32"/>
                <p:cNvSpPr/>
                <p:nvPr/>
              </p:nvSpPr>
              <p:spPr>
                <a:xfrm>
                  <a:off x="6134100" y="4577836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34" name="Rectangle 33"/>
                <p:cNvSpPr/>
                <p:nvPr/>
              </p:nvSpPr>
              <p:spPr>
                <a:xfrm>
                  <a:off x="5448300" y="5174736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35" name="Rectangle 34"/>
                <p:cNvSpPr/>
                <p:nvPr/>
              </p:nvSpPr>
              <p:spPr>
                <a:xfrm>
                  <a:off x="6134100" y="5174736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36" name="Rectangle 35"/>
                <p:cNvSpPr/>
                <p:nvPr/>
              </p:nvSpPr>
              <p:spPr>
                <a:xfrm>
                  <a:off x="5448300" y="5771636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  <p:sp>
              <p:nvSpPr>
                <p:cNvPr id="37" name="Rectangle 36"/>
                <p:cNvSpPr/>
                <p:nvPr/>
              </p:nvSpPr>
              <p:spPr>
                <a:xfrm>
                  <a:off x="6134100" y="5771636"/>
                  <a:ext cx="533400" cy="444500"/>
                </a:xfrm>
                <a:prstGeom prst="rect">
                  <a:avLst/>
                </a:prstGeom>
                <a:grpFill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600" dirty="0" smtClean="0">
                      <a:solidFill>
                        <a:schemeClr val="bg1"/>
                      </a:solidFill>
                      <a:latin typeface="Arial"/>
                      <a:cs typeface="Arial"/>
                    </a:rPr>
                    <a:t>Core</a:t>
                  </a:r>
                  <a:endParaRPr lang="en-US" sz="600" dirty="0">
                    <a:solidFill>
                      <a:schemeClr val="bg1"/>
                    </a:solidFill>
                    <a:latin typeface="Arial"/>
                    <a:cs typeface="Arial"/>
                  </a:endParaRPr>
                </a:p>
              </p:txBody>
            </p:sp>
          </p:grpSp>
          <p:sp>
            <p:nvSpPr>
              <p:cNvPr id="21" name="Rectangle 20"/>
              <p:cNvSpPr/>
              <p:nvPr/>
            </p:nvSpPr>
            <p:spPr>
              <a:xfrm>
                <a:off x="5250308" y="2540595"/>
                <a:ext cx="1290192" cy="3884400"/>
              </a:xfrm>
              <a:prstGeom prst="rect">
                <a:avLst/>
              </a:prstGeom>
              <a:noFill/>
              <a:ln w="25400" cap="flat" cmpd="sng" algn="ctr">
                <a:solidFill>
                  <a:schemeClr val="accent2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600">
                  <a:latin typeface="Arial"/>
                  <a:cs typeface="Arial"/>
                </a:endParaRPr>
              </a:p>
            </p:txBody>
          </p:sp>
        </p:grpSp>
      </p:grpSp>
      <p:grpSp>
        <p:nvGrpSpPr>
          <p:cNvPr id="80" name="Group 81"/>
          <p:cNvGrpSpPr/>
          <p:nvPr/>
        </p:nvGrpSpPr>
        <p:grpSpPr>
          <a:xfrm>
            <a:off x="1948309" y="4588003"/>
            <a:ext cx="1369119" cy="1798429"/>
            <a:chOff x="2862709" y="4731435"/>
            <a:chExt cx="1369119" cy="1798429"/>
          </a:xfrm>
          <a:effectLst/>
        </p:grpSpPr>
        <p:grpSp>
          <p:nvGrpSpPr>
            <p:cNvPr id="81" name="Group 137"/>
            <p:cNvGrpSpPr/>
            <p:nvPr/>
          </p:nvGrpSpPr>
          <p:grpSpPr>
            <a:xfrm>
              <a:off x="2862709" y="4960677"/>
              <a:ext cx="1369119" cy="1569187"/>
              <a:chOff x="2862709" y="4776478"/>
              <a:chExt cx="1536701" cy="1753387"/>
            </a:xfrm>
          </p:grpSpPr>
          <p:sp>
            <p:nvSpPr>
              <p:cNvPr id="85" name="Rectangle 84"/>
              <p:cNvSpPr/>
              <p:nvPr/>
            </p:nvSpPr>
            <p:spPr>
              <a:xfrm>
                <a:off x="2862709" y="4776478"/>
                <a:ext cx="1536701" cy="1753387"/>
              </a:xfrm>
              <a:prstGeom prst="rect">
                <a:avLst/>
              </a:prstGeom>
              <a:noFill/>
              <a:ln>
                <a:solidFill>
                  <a:srgbClr val="0080FF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/>
              </a:p>
            </p:txBody>
          </p:sp>
          <p:sp>
            <p:nvSpPr>
              <p:cNvPr id="86" name="Rectangle 85"/>
              <p:cNvSpPr/>
              <p:nvPr/>
            </p:nvSpPr>
            <p:spPr>
              <a:xfrm>
                <a:off x="2940375" y="4914228"/>
                <a:ext cx="1291453" cy="188412"/>
              </a:xfrm>
              <a:prstGeom prst="rect">
                <a:avLst/>
              </a:prstGeom>
              <a:ln>
                <a:solidFill>
                  <a:srgbClr val="0080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Dispatch Port</a:t>
                </a:r>
                <a:endParaRPr lang="en-US" sz="800" dirty="0"/>
              </a:p>
            </p:txBody>
          </p:sp>
          <p:sp>
            <p:nvSpPr>
              <p:cNvPr id="87" name="Rectangle 86"/>
              <p:cNvSpPr/>
              <p:nvPr/>
            </p:nvSpPr>
            <p:spPr>
              <a:xfrm>
                <a:off x="2940375" y="5132309"/>
                <a:ext cx="1291453" cy="208818"/>
              </a:xfrm>
              <a:prstGeom prst="rect">
                <a:avLst/>
              </a:prstGeom>
              <a:solidFill>
                <a:srgbClr val="FF6600"/>
              </a:solidFill>
              <a:ln w="25400" cap="flat" cmpd="sng" algn="ctr">
                <a:solidFill>
                  <a:srgbClr val="FF6600"/>
                </a:solidFill>
                <a:prstDash val="solid"/>
                <a:round/>
                <a:headEnd type="none" w="med" len="med"/>
                <a:tailEnd w="med" len="med"/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Operand Collector</a:t>
                </a:r>
                <a:endParaRPr lang="en-US" sz="800" dirty="0"/>
              </a:p>
            </p:txBody>
          </p:sp>
          <p:sp>
            <p:nvSpPr>
              <p:cNvPr id="88" name="Rectangle 87"/>
              <p:cNvSpPr/>
              <p:nvPr/>
            </p:nvSpPr>
            <p:spPr>
              <a:xfrm>
                <a:off x="2959417" y="5650429"/>
                <a:ext cx="561111" cy="302910"/>
              </a:xfrm>
              <a:prstGeom prst="rect">
                <a:avLst/>
              </a:prstGeom>
              <a:ln>
                <a:solidFill>
                  <a:srgbClr val="0080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FP Unit</a:t>
                </a:r>
                <a:endParaRPr lang="en-US" sz="800" dirty="0"/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3670717" y="5650429"/>
                <a:ext cx="561111" cy="302910"/>
              </a:xfrm>
              <a:prstGeom prst="rect">
                <a:avLst/>
              </a:prstGeom>
              <a:ln>
                <a:solidFill>
                  <a:srgbClr val="0080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err="1" smtClean="0"/>
                  <a:t>Int</a:t>
                </a:r>
                <a:r>
                  <a:rPr lang="en-US" sz="800" dirty="0" smtClean="0"/>
                  <a:t> Unit</a:t>
                </a:r>
                <a:endParaRPr lang="en-US" sz="800" dirty="0"/>
              </a:p>
            </p:txBody>
          </p:sp>
          <p:sp>
            <p:nvSpPr>
              <p:cNvPr id="90" name="Rectangle 89"/>
              <p:cNvSpPr/>
              <p:nvPr/>
            </p:nvSpPr>
            <p:spPr>
              <a:xfrm>
                <a:off x="2940375" y="6306623"/>
                <a:ext cx="1369119" cy="131279"/>
              </a:xfrm>
              <a:prstGeom prst="rect">
                <a:avLst/>
              </a:prstGeom>
              <a:ln>
                <a:solidFill>
                  <a:srgbClr val="0080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Result Queue</a:t>
                </a:r>
                <a:endParaRPr lang="en-US" sz="800" dirty="0"/>
              </a:p>
            </p:txBody>
          </p:sp>
          <p:cxnSp>
            <p:nvCxnSpPr>
              <p:cNvPr id="91" name="Straight Arrow Connector 90"/>
              <p:cNvCxnSpPr/>
              <p:nvPr/>
            </p:nvCxnSpPr>
            <p:spPr>
              <a:xfrm rot="5400000">
                <a:off x="3063333" y="5519356"/>
                <a:ext cx="353285" cy="1588"/>
              </a:xfrm>
              <a:prstGeom prst="straightConnector1">
                <a:avLst/>
              </a:prstGeom>
              <a:ln w="25400" cap="flat" cmpd="sng" algn="ctr">
                <a:solidFill/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2" name="Straight Arrow Connector 91"/>
              <p:cNvCxnSpPr/>
              <p:nvPr/>
            </p:nvCxnSpPr>
            <p:spPr>
              <a:xfrm rot="5400000">
                <a:off x="3837354" y="5518561"/>
                <a:ext cx="353283" cy="1588"/>
              </a:xfrm>
              <a:prstGeom prst="straightConnector1">
                <a:avLst/>
              </a:prstGeom>
              <a:ln w="25400" cap="flat" cmpd="sng" algn="ctr">
                <a:solidFill/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3" name="Straight Arrow Connector 92"/>
              <p:cNvCxnSpPr/>
              <p:nvPr/>
            </p:nvCxnSpPr>
            <p:spPr>
              <a:xfrm rot="5400000">
                <a:off x="3061744" y="6129982"/>
                <a:ext cx="353285" cy="1588"/>
              </a:xfrm>
              <a:prstGeom prst="straightConnector1">
                <a:avLst/>
              </a:prstGeom>
              <a:ln w="25400" cap="flat" cmpd="sng" algn="ctr">
                <a:solidFill/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4" name="Straight Arrow Connector 93"/>
              <p:cNvCxnSpPr/>
              <p:nvPr/>
            </p:nvCxnSpPr>
            <p:spPr>
              <a:xfrm rot="5400000">
                <a:off x="3835765" y="6129187"/>
                <a:ext cx="353283" cy="1588"/>
              </a:xfrm>
              <a:prstGeom prst="straightConnector1">
                <a:avLst/>
              </a:prstGeom>
              <a:ln w="25400" cap="flat" cmpd="sng" algn="ctr">
                <a:solidFill/>
                <a:prstDash val="solid"/>
                <a:round/>
                <a:headEnd type="none" w="med" len="med"/>
                <a:tailEnd type="arrow" w="med" len="med"/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4" name="TextBox 83"/>
            <p:cNvSpPr txBox="1"/>
            <p:nvPr/>
          </p:nvSpPr>
          <p:spPr>
            <a:xfrm>
              <a:off x="3088340" y="4731435"/>
              <a:ext cx="988522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200" dirty="0" smtClean="0"/>
                <a:t>CUDA Core</a:t>
              </a:r>
              <a:endParaRPr lang="en-US" sz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75753895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8"/>
            <a:ext cx="6489700" cy="1143000"/>
          </a:xfrm>
        </p:spPr>
        <p:txBody>
          <a:bodyPr/>
          <a:lstStyle/>
          <a:p>
            <a:r>
              <a:rPr lang="en-GB" dirty="0" smtClean="0"/>
              <a:t>SIMD </a:t>
            </a:r>
            <a:r>
              <a:rPr lang="en-GB" dirty="0" err="1" smtClean="0"/>
              <a:t>vs</a:t>
            </a:r>
            <a:r>
              <a:rPr lang="en-GB" dirty="0" smtClean="0"/>
              <a:t> SIMT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SIMT denotes scalar instructions and multiple threads sharing an instruction stream</a:t>
            </a:r>
          </a:p>
          <a:p>
            <a:pPr lvl="1"/>
            <a:r>
              <a:rPr lang="en-US" sz="2000" dirty="0" smtClean="0"/>
              <a:t>HW determines instruction stream sharing across </a:t>
            </a:r>
            <a:r>
              <a:rPr lang="en-US" sz="2000" dirty="0" err="1" smtClean="0"/>
              <a:t>ALUs</a:t>
            </a:r>
            <a:endParaRPr lang="en-US" sz="2000" dirty="0" smtClean="0"/>
          </a:p>
          <a:p>
            <a:pPr lvl="1"/>
            <a:r>
              <a:rPr lang="en-US" sz="2000" dirty="0" smtClean="0"/>
              <a:t>E.g. NVIDIA </a:t>
            </a:r>
            <a:r>
              <a:rPr lang="en-US" sz="2000" dirty="0" err="1" smtClean="0"/>
              <a:t>GeForce</a:t>
            </a:r>
            <a:r>
              <a:rPr lang="en-US" sz="2000" dirty="0" smtClean="0"/>
              <a:t> (“SIMT” warps), AMD </a:t>
            </a:r>
            <a:r>
              <a:rPr lang="en-US" sz="2000" dirty="0" err="1" smtClean="0"/>
              <a:t>Radeon</a:t>
            </a:r>
            <a:r>
              <a:rPr lang="en-US" sz="2000" dirty="0" smtClean="0"/>
              <a:t> architectures (“</a:t>
            </a:r>
            <a:r>
              <a:rPr lang="en-US" sz="2000" dirty="0" err="1" smtClean="0"/>
              <a:t>wavefronts</a:t>
            </a:r>
            <a:r>
              <a:rPr lang="en-US" sz="2000" dirty="0" smtClean="0"/>
              <a:t>”) where all the threads in a warp /</a:t>
            </a:r>
            <a:r>
              <a:rPr lang="en-US" sz="2000" dirty="0" err="1" smtClean="0"/>
              <a:t>wavefront</a:t>
            </a:r>
            <a:r>
              <a:rPr lang="en-US" sz="2000" dirty="0" smtClean="0"/>
              <a:t> proceed in lockstep</a:t>
            </a:r>
          </a:p>
          <a:p>
            <a:pPr lvl="1"/>
            <a:r>
              <a:rPr lang="en-US" dirty="0" smtClean="0"/>
              <a:t>Divergence between threads handled using predication</a:t>
            </a:r>
          </a:p>
          <a:p>
            <a:r>
              <a:rPr lang="en-US" dirty="0" smtClean="0"/>
              <a:t>SIMT instructions specify the execution and branching behavior of a single thread</a:t>
            </a:r>
          </a:p>
          <a:p>
            <a:r>
              <a:rPr lang="en-US" sz="3243" dirty="0" smtClean="0"/>
              <a:t>SIMD instructions exposes vector width</a:t>
            </a:r>
            <a:r>
              <a:rPr lang="en-US" sz="2400" dirty="0" smtClean="0"/>
              <a:t>, </a:t>
            </a:r>
          </a:p>
          <a:p>
            <a:pPr lvl="1"/>
            <a:r>
              <a:rPr lang="en-US" sz="2000" dirty="0" smtClean="0"/>
              <a:t>E.g. of SIMD: explicit vector instructions like x86 SSE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072827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8"/>
            <a:ext cx="6551475" cy="1143000"/>
          </a:xfrm>
        </p:spPr>
        <p:txBody>
          <a:bodyPr/>
          <a:lstStyle/>
          <a:p>
            <a:r>
              <a:rPr lang="en-GB" dirty="0" smtClean="0"/>
              <a:t>SIMT Execution Model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599662"/>
          </a:xfrm>
        </p:spPr>
        <p:txBody>
          <a:bodyPr>
            <a:normAutofit fontScale="55000" lnSpcReduction="20000"/>
          </a:bodyPr>
          <a:lstStyle/>
          <a:p>
            <a:pPr marL="349232" lvl="0" indent="-349232" defTabSz="914353">
              <a:spcBef>
                <a:spcPts val="2000"/>
              </a:spcBef>
              <a:buFont typeface="Wingdings 2" pitchFamily="18" charset="2"/>
              <a:buChar char=""/>
              <a:defRPr/>
            </a:pPr>
            <a:r>
              <a:rPr lang="en-US" sz="2400" dirty="0" smtClean="0">
                <a:latin typeface="Arial"/>
                <a:cs typeface="Arial"/>
              </a:rPr>
              <a:t>SIMD execution can be combined with pipelining</a:t>
            </a:r>
          </a:p>
          <a:p>
            <a:pPr marL="806409" lvl="1" indent="-349232" defTabSz="914353">
              <a:spcBef>
                <a:spcPts val="2000"/>
              </a:spcBef>
              <a:buFont typeface="Wingdings 2" pitchFamily="18" charset="2"/>
              <a:buChar char=""/>
              <a:defRPr/>
            </a:pPr>
            <a:r>
              <a:rPr lang="en-US" sz="2400" dirty="0" err="1" smtClean="0">
                <a:latin typeface="Arial"/>
                <a:cs typeface="Arial"/>
              </a:rPr>
              <a:t>ALUs</a:t>
            </a:r>
            <a:r>
              <a:rPr lang="en-US" sz="2400" dirty="0" smtClean="0">
                <a:latin typeface="Arial"/>
                <a:cs typeface="Arial"/>
              </a:rPr>
              <a:t> all execute the same instruction</a:t>
            </a:r>
          </a:p>
          <a:p>
            <a:pPr marL="806409" lvl="1" indent="-349232" defTabSz="914353">
              <a:spcBef>
                <a:spcPts val="2000"/>
              </a:spcBef>
              <a:buFont typeface="Wingdings 2" pitchFamily="18" charset="2"/>
              <a:buChar char=""/>
              <a:defRPr/>
            </a:pPr>
            <a:r>
              <a:rPr lang="en-US" sz="2400" dirty="0" smtClean="0">
                <a:latin typeface="Arial"/>
                <a:cs typeface="Arial"/>
              </a:rPr>
              <a:t>Pipelining is used to break instruction into phases</a:t>
            </a:r>
          </a:p>
          <a:p>
            <a:pPr marL="1263585" lvl="2" indent="-349232" defTabSz="914353">
              <a:spcBef>
                <a:spcPts val="2000"/>
              </a:spcBef>
              <a:buFont typeface="Wingdings 2" pitchFamily="18" charset="2"/>
              <a:buChar char=""/>
            </a:pPr>
            <a:r>
              <a:rPr lang="en-US" dirty="0" smtClean="0">
                <a:latin typeface="Arial"/>
                <a:cs typeface="Arial"/>
              </a:rPr>
              <a:t>When first instruction completes (4 cycles here), the next instruction is ready to execute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16</a:t>
            </a:fld>
            <a:endParaRPr lang="en-GB"/>
          </a:p>
        </p:txBody>
      </p:sp>
      <p:graphicFrame>
        <p:nvGraphicFramePr>
          <p:cNvPr id="5" name="Content Placeholder 89"/>
          <p:cNvGraphicFramePr>
            <a:graphicFrameLocks/>
          </p:cNvGraphicFramePr>
          <p:nvPr/>
        </p:nvGraphicFramePr>
        <p:xfrm>
          <a:off x="2589609" y="6153480"/>
          <a:ext cx="5558108" cy="2624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65119"/>
                <a:gridCol w="665119"/>
                <a:gridCol w="237156"/>
                <a:gridCol w="665119"/>
                <a:gridCol w="665119"/>
                <a:gridCol w="665119"/>
                <a:gridCol w="665119"/>
                <a:gridCol w="665119"/>
                <a:gridCol w="665119"/>
              </a:tblGrid>
              <a:tr h="260747"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0000"/>
                          </a:solidFill>
                        </a:rPr>
                        <a:t>1</a:t>
                      </a:r>
                      <a:endParaRPr lang="en-US" sz="1300" dirty="0">
                        <a:solidFill>
                          <a:srgbClr val="000000"/>
                        </a:solidFill>
                      </a:endParaRPr>
                    </a:p>
                  </a:txBody>
                  <a:tcPr marL="64294" marR="64294" marT="32147" marB="32147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0000"/>
                          </a:solidFill>
                        </a:rPr>
                        <a:t>2</a:t>
                      </a:r>
                      <a:endParaRPr lang="en-US" sz="1300" dirty="0">
                        <a:solidFill>
                          <a:srgbClr val="000000"/>
                        </a:solidFill>
                      </a:endParaRPr>
                    </a:p>
                  </a:txBody>
                  <a:tcPr marL="64294" marR="64294" marT="32147" marB="32147"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0000"/>
                          </a:solidFill>
                        </a:rPr>
                        <a:t>3</a:t>
                      </a:r>
                    </a:p>
                  </a:txBody>
                  <a:tcPr marL="64294" marR="64294" marT="32147" marB="32147"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0000"/>
                          </a:solidFill>
                        </a:rPr>
                        <a:t>4</a:t>
                      </a:r>
                      <a:endParaRPr lang="en-US" sz="1300" dirty="0">
                        <a:solidFill>
                          <a:srgbClr val="000000"/>
                        </a:solidFill>
                      </a:endParaRPr>
                    </a:p>
                  </a:txBody>
                  <a:tcPr marL="64294" marR="64294" marT="32147" marB="32147"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0000"/>
                          </a:solidFill>
                        </a:rPr>
                        <a:t>5</a:t>
                      </a:r>
                      <a:endParaRPr lang="en-US" sz="1300" dirty="0">
                        <a:solidFill>
                          <a:srgbClr val="000000"/>
                        </a:solidFill>
                      </a:endParaRPr>
                    </a:p>
                  </a:txBody>
                  <a:tcPr marL="64294" marR="64294" marT="32147" marB="32147"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0000"/>
                          </a:solidFill>
                        </a:rPr>
                        <a:t>6</a:t>
                      </a:r>
                      <a:endParaRPr lang="en-US" sz="1300" dirty="0">
                        <a:solidFill>
                          <a:srgbClr val="000000"/>
                        </a:solidFill>
                      </a:endParaRPr>
                    </a:p>
                  </a:txBody>
                  <a:tcPr marL="64294" marR="64294" marT="32147" marB="32147"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0000"/>
                          </a:solidFill>
                        </a:rPr>
                        <a:t>7</a:t>
                      </a:r>
                      <a:endParaRPr lang="en-US" sz="1300" dirty="0">
                        <a:solidFill>
                          <a:srgbClr val="000000"/>
                        </a:solidFill>
                      </a:endParaRPr>
                    </a:p>
                  </a:txBody>
                  <a:tcPr marL="64294" marR="64294" marT="32147" marB="32147"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0000"/>
                          </a:solidFill>
                        </a:rPr>
                        <a:t>8</a:t>
                      </a:r>
                      <a:endParaRPr lang="en-US" sz="1300" dirty="0">
                        <a:solidFill>
                          <a:srgbClr val="000000"/>
                        </a:solidFill>
                      </a:endParaRPr>
                    </a:p>
                  </a:txBody>
                  <a:tcPr marL="64294" marR="64294" marT="32147" marB="32147"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300" dirty="0" smtClean="0">
                          <a:solidFill>
                            <a:srgbClr val="000000"/>
                          </a:solidFill>
                        </a:rPr>
                        <a:t>9</a:t>
                      </a:r>
                      <a:endParaRPr lang="en-US" sz="1300" dirty="0">
                        <a:solidFill>
                          <a:srgbClr val="000000"/>
                        </a:solidFill>
                      </a:endParaRPr>
                    </a:p>
                  </a:txBody>
                  <a:tcPr marL="64294" marR="64294" marT="32147" marB="32147"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prstClr val="whit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pSp>
        <p:nvGrpSpPr>
          <p:cNvPr id="6" name="Group 5"/>
          <p:cNvGrpSpPr/>
          <p:nvPr/>
        </p:nvGrpSpPr>
        <p:grpSpPr>
          <a:xfrm>
            <a:off x="2561691" y="3528151"/>
            <a:ext cx="964406" cy="910828"/>
            <a:chOff x="2561691" y="3589734"/>
            <a:chExt cx="964406" cy="910828"/>
          </a:xfrm>
        </p:grpSpPr>
        <p:sp>
          <p:nvSpPr>
            <p:cNvPr id="7" name="Rectangle 6"/>
            <p:cNvSpPr/>
            <p:nvPr/>
          </p:nvSpPr>
          <p:spPr>
            <a:xfrm>
              <a:off x="2936738" y="3589734"/>
              <a:ext cx="589359" cy="535781"/>
            </a:xfrm>
            <a:prstGeom prst="rect">
              <a:avLst/>
            </a:prstGeom>
            <a:solidFill>
              <a:srgbClr val="99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Arial"/>
                  <a:cs typeface="Arial"/>
                </a:rPr>
                <a:t>Add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8" name="Rectangle 7"/>
            <p:cNvSpPr/>
            <p:nvPr/>
          </p:nvSpPr>
          <p:spPr>
            <a:xfrm>
              <a:off x="2883160" y="3643312"/>
              <a:ext cx="589359" cy="535781"/>
            </a:xfrm>
            <a:prstGeom prst="rect">
              <a:avLst/>
            </a:prstGeom>
            <a:solidFill>
              <a:srgbClr val="99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Arial"/>
                  <a:cs typeface="Arial"/>
                </a:rPr>
                <a:t>Add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2829582" y="3696890"/>
              <a:ext cx="589359" cy="535781"/>
            </a:xfrm>
            <a:prstGeom prst="rect">
              <a:avLst/>
            </a:prstGeom>
            <a:solidFill>
              <a:srgbClr val="99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Arial"/>
                  <a:cs typeface="Arial"/>
                </a:rPr>
                <a:t>Add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2776003" y="3750468"/>
              <a:ext cx="589359" cy="535781"/>
            </a:xfrm>
            <a:prstGeom prst="rect">
              <a:avLst/>
            </a:prstGeom>
            <a:solidFill>
              <a:srgbClr val="99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Arial"/>
                  <a:cs typeface="Arial"/>
                </a:rPr>
                <a:t>Add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2722425" y="3804046"/>
              <a:ext cx="589359" cy="535781"/>
            </a:xfrm>
            <a:prstGeom prst="rect">
              <a:avLst/>
            </a:prstGeom>
            <a:solidFill>
              <a:srgbClr val="99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Arial"/>
                  <a:cs typeface="Arial"/>
                </a:rPr>
                <a:t>Add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668847" y="3857625"/>
              <a:ext cx="589359" cy="535781"/>
            </a:xfrm>
            <a:prstGeom prst="rect">
              <a:avLst/>
            </a:prstGeom>
            <a:solidFill>
              <a:srgbClr val="99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Arial"/>
                  <a:cs typeface="Arial"/>
                </a:rPr>
                <a:t>Add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2615269" y="3911203"/>
              <a:ext cx="589359" cy="535781"/>
            </a:xfrm>
            <a:prstGeom prst="rect">
              <a:avLst/>
            </a:prstGeom>
            <a:solidFill>
              <a:srgbClr val="99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Arial"/>
                  <a:cs typeface="Arial"/>
                </a:rPr>
                <a:t>Add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561691" y="3964781"/>
              <a:ext cx="589359" cy="535781"/>
            </a:xfrm>
            <a:prstGeom prst="rect">
              <a:avLst/>
            </a:prstGeom>
            <a:solidFill>
              <a:srgbClr val="99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Arial"/>
                  <a:cs typeface="Arial"/>
                </a:rPr>
                <a:t>Add</a:t>
              </a:r>
              <a:endParaRPr lang="en-US" sz="1600" dirty="0">
                <a:latin typeface="Arial"/>
                <a:cs typeface="Arial"/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151050" y="4063933"/>
            <a:ext cx="964406" cy="910828"/>
            <a:chOff x="3151050" y="4125516"/>
            <a:chExt cx="964406" cy="910828"/>
          </a:xfrm>
        </p:grpSpPr>
        <p:sp>
          <p:nvSpPr>
            <p:cNvPr id="16" name="Rectangle 15"/>
            <p:cNvSpPr/>
            <p:nvPr/>
          </p:nvSpPr>
          <p:spPr>
            <a:xfrm>
              <a:off x="3526097" y="4125516"/>
              <a:ext cx="589359" cy="535781"/>
            </a:xfrm>
            <a:prstGeom prst="rect">
              <a:avLst/>
            </a:prstGeom>
            <a:solidFill>
              <a:srgbClr val="99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Arial"/>
                  <a:cs typeface="Arial"/>
                </a:rPr>
                <a:t>Add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472519" y="4179094"/>
              <a:ext cx="589359" cy="535781"/>
            </a:xfrm>
            <a:prstGeom prst="rect">
              <a:avLst/>
            </a:prstGeom>
            <a:solidFill>
              <a:srgbClr val="99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Arial"/>
                  <a:cs typeface="Arial"/>
                </a:rPr>
                <a:t>Add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3418941" y="4232672"/>
              <a:ext cx="589359" cy="535781"/>
            </a:xfrm>
            <a:prstGeom prst="rect">
              <a:avLst/>
            </a:prstGeom>
            <a:solidFill>
              <a:srgbClr val="99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Arial"/>
                  <a:cs typeface="Arial"/>
                </a:rPr>
                <a:t>Add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3365362" y="4286250"/>
              <a:ext cx="589359" cy="535781"/>
            </a:xfrm>
            <a:prstGeom prst="rect">
              <a:avLst/>
            </a:prstGeom>
            <a:solidFill>
              <a:srgbClr val="99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Arial"/>
                  <a:cs typeface="Arial"/>
                </a:rPr>
                <a:t>Add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3311784" y="4339828"/>
              <a:ext cx="589359" cy="535781"/>
            </a:xfrm>
            <a:prstGeom prst="rect">
              <a:avLst/>
            </a:prstGeom>
            <a:solidFill>
              <a:srgbClr val="99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Arial"/>
                  <a:cs typeface="Arial"/>
                </a:rPr>
                <a:t>Add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3258206" y="4393407"/>
              <a:ext cx="589359" cy="535781"/>
            </a:xfrm>
            <a:prstGeom prst="rect">
              <a:avLst/>
            </a:prstGeom>
            <a:solidFill>
              <a:srgbClr val="99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Arial"/>
                  <a:cs typeface="Arial"/>
                </a:rPr>
                <a:t>Add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3204628" y="4446985"/>
              <a:ext cx="589359" cy="535781"/>
            </a:xfrm>
            <a:prstGeom prst="rect">
              <a:avLst/>
            </a:prstGeom>
            <a:solidFill>
              <a:srgbClr val="99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Arial"/>
                  <a:cs typeface="Arial"/>
                </a:rPr>
                <a:t>Add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151050" y="4500563"/>
              <a:ext cx="589359" cy="535781"/>
            </a:xfrm>
            <a:prstGeom prst="rect">
              <a:avLst/>
            </a:prstGeom>
            <a:solidFill>
              <a:srgbClr val="99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Arial"/>
                  <a:cs typeface="Arial"/>
                </a:rPr>
                <a:t>Add</a:t>
              </a:r>
              <a:endParaRPr lang="en-US" sz="1600" dirty="0">
                <a:latin typeface="Arial"/>
                <a:cs typeface="Arial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3740409" y="4599714"/>
            <a:ext cx="964406" cy="910828"/>
            <a:chOff x="3740409" y="4661297"/>
            <a:chExt cx="964406" cy="910828"/>
          </a:xfrm>
        </p:grpSpPr>
        <p:sp>
          <p:nvSpPr>
            <p:cNvPr id="25" name="Rectangle 24"/>
            <p:cNvSpPr/>
            <p:nvPr/>
          </p:nvSpPr>
          <p:spPr>
            <a:xfrm>
              <a:off x="4115456" y="4661297"/>
              <a:ext cx="589359" cy="535781"/>
            </a:xfrm>
            <a:prstGeom prst="rect">
              <a:avLst/>
            </a:prstGeom>
            <a:solidFill>
              <a:srgbClr val="99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Arial"/>
                  <a:cs typeface="Arial"/>
                </a:rPr>
                <a:t>Add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4061878" y="4714875"/>
              <a:ext cx="589359" cy="535781"/>
            </a:xfrm>
            <a:prstGeom prst="rect">
              <a:avLst/>
            </a:prstGeom>
            <a:solidFill>
              <a:srgbClr val="99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Arial"/>
                  <a:cs typeface="Arial"/>
                </a:rPr>
                <a:t>Add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4008300" y="4768453"/>
              <a:ext cx="589359" cy="535781"/>
            </a:xfrm>
            <a:prstGeom prst="rect">
              <a:avLst/>
            </a:prstGeom>
            <a:solidFill>
              <a:srgbClr val="99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Arial"/>
                  <a:cs typeface="Arial"/>
                </a:rPr>
                <a:t>Add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3954721" y="4822031"/>
              <a:ext cx="589359" cy="535781"/>
            </a:xfrm>
            <a:prstGeom prst="rect">
              <a:avLst/>
            </a:prstGeom>
            <a:solidFill>
              <a:srgbClr val="99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Arial"/>
                  <a:cs typeface="Arial"/>
                </a:rPr>
                <a:t>Add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3901143" y="4875609"/>
              <a:ext cx="589359" cy="535781"/>
            </a:xfrm>
            <a:prstGeom prst="rect">
              <a:avLst/>
            </a:prstGeom>
            <a:solidFill>
              <a:srgbClr val="99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Arial"/>
                  <a:cs typeface="Arial"/>
                </a:rPr>
                <a:t>Add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3847565" y="4929188"/>
              <a:ext cx="589359" cy="535781"/>
            </a:xfrm>
            <a:prstGeom prst="rect">
              <a:avLst/>
            </a:prstGeom>
            <a:solidFill>
              <a:srgbClr val="99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Arial"/>
                  <a:cs typeface="Arial"/>
                </a:rPr>
                <a:t>Add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3793987" y="4982766"/>
              <a:ext cx="589359" cy="535781"/>
            </a:xfrm>
            <a:prstGeom prst="rect">
              <a:avLst/>
            </a:prstGeom>
            <a:solidFill>
              <a:srgbClr val="99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Arial"/>
                  <a:cs typeface="Arial"/>
                </a:rPr>
                <a:t>Add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3740409" y="5036344"/>
              <a:ext cx="589359" cy="535781"/>
            </a:xfrm>
            <a:prstGeom prst="rect">
              <a:avLst/>
            </a:prstGeom>
            <a:solidFill>
              <a:srgbClr val="99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Arial"/>
                  <a:cs typeface="Arial"/>
                </a:rPr>
                <a:t>Add</a:t>
              </a:r>
              <a:endParaRPr lang="en-US" sz="1600" dirty="0">
                <a:latin typeface="Arial"/>
                <a:cs typeface="Arial"/>
              </a:endParaRPr>
            </a:p>
          </p:txBody>
        </p:sp>
      </p:grpSp>
      <p:grpSp>
        <p:nvGrpSpPr>
          <p:cNvPr id="33" name="Group 32"/>
          <p:cNvGrpSpPr/>
          <p:nvPr/>
        </p:nvGrpSpPr>
        <p:grpSpPr>
          <a:xfrm>
            <a:off x="4329769" y="5135495"/>
            <a:ext cx="964406" cy="910828"/>
            <a:chOff x="4329769" y="5197078"/>
            <a:chExt cx="964406" cy="910828"/>
          </a:xfrm>
        </p:grpSpPr>
        <p:sp>
          <p:nvSpPr>
            <p:cNvPr id="34" name="Rectangle 33"/>
            <p:cNvSpPr/>
            <p:nvPr/>
          </p:nvSpPr>
          <p:spPr>
            <a:xfrm>
              <a:off x="4704816" y="5197078"/>
              <a:ext cx="589359" cy="535781"/>
            </a:xfrm>
            <a:prstGeom prst="rect">
              <a:avLst/>
            </a:prstGeom>
            <a:solidFill>
              <a:srgbClr val="99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Arial"/>
                  <a:cs typeface="Arial"/>
                </a:rPr>
                <a:t>Add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4651238" y="5250656"/>
              <a:ext cx="589359" cy="535781"/>
            </a:xfrm>
            <a:prstGeom prst="rect">
              <a:avLst/>
            </a:prstGeom>
            <a:solidFill>
              <a:srgbClr val="99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Arial"/>
                  <a:cs typeface="Arial"/>
                </a:rPr>
                <a:t>Add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4597660" y="5304234"/>
              <a:ext cx="589359" cy="535781"/>
            </a:xfrm>
            <a:prstGeom prst="rect">
              <a:avLst/>
            </a:prstGeom>
            <a:solidFill>
              <a:srgbClr val="99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Arial"/>
                  <a:cs typeface="Arial"/>
                </a:rPr>
                <a:t>Add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4544081" y="5357812"/>
              <a:ext cx="589359" cy="535781"/>
            </a:xfrm>
            <a:prstGeom prst="rect">
              <a:avLst/>
            </a:prstGeom>
            <a:solidFill>
              <a:srgbClr val="99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Arial"/>
                  <a:cs typeface="Arial"/>
                </a:rPr>
                <a:t>Add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4490503" y="5411390"/>
              <a:ext cx="589359" cy="535781"/>
            </a:xfrm>
            <a:prstGeom prst="rect">
              <a:avLst/>
            </a:prstGeom>
            <a:solidFill>
              <a:srgbClr val="99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Arial"/>
                  <a:cs typeface="Arial"/>
                </a:rPr>
                <a:t>Add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4436925" y="5464969"/>
              <a:ext cx="589359" cy="535781"/>
            </a:xfrm>
            <a:prstGeom prst="rect">
              <a:avLst/>
            </a:prstGeom>
            <a:solidFill>
              <a:srgbClr val="99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Arial"/>
                  <a:cs typeface="Arial"/>
                </a:rPr>
                <a:t>Add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4383347" y="5518547"/>
              <a:ext cx="589359" cy="535781"/>
            </a:xfrm>
            <a:prstGeom prst="rect">
              <a:avLst/>
            </a:prstGeom>
            <a:solidFill>
              <a:srgbClr val="99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Arial"/>
                  <a:cs typeface="Arial"/>
                </a:rPr>
                <a:t>Add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4329769" y="5572125"/>
              <a:ext cx="589359" cy="535781"/>
            </a:xfrm>
            <a:prstGeom prst="rect">
              <a:avLst/>
            </a:prstGeom>
            <a:solidFill>
              <a:srgbClr val="99FF00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latin typeface="Arial"/>
                  <a:cs typeface="Arial"/>
                </a:rPr>
                <a:t>Add</a:t>
              </a:r>
              <a:endParaRPr lang="en-US" sz="1600" dirty="0">
                <a:latin typeface="Arial"/>
                <a:cs typeface="Arial"/>
              </a:endParaRPr>
            </a:p>
          </p:txBody>
        </p:sp>
      </p:grpSp>
      <p:grpSp>
        <p:nvGrpSpPr>
          <p:cNvPr id="42" name="Group 41"/>
          <p:cNvGrpSpPr/>
          <p:nvPr/>
        </p:nvGrpSpPr>
        <p:grpSpPr>
          <a:xfrm>
            <a:off x="4972706" y="3528151"/>
            <a:ext cx="964406" cy="910828"/>
            <a:chOff x="4972706" y="3589734"/>
            <a:chExt cx="964406" cy="910828"/>
          </a:xfrm>
        </p:grpSpPr>
        <p:sp>
          <p:nvSpPr>
            <p:cNvPr id="43" name="Rectangle 42"/>
            <p:cNvSpPr/>
            <p:nvPr/>
          </p:nvSpPr>
          <p:spPr>
            <a:xfrm>
              <a:off x="5347753" y="3589734"/>
              <a:ext cx="589359" cy="535781"/>
            </a:xfrm>
            <a:prstGeom prst="rect">
              <a:avLst/>
            </a:prstGeom>
            <a:solidFill>
              <a:schemeClr val="accent3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latin typeface="Arial"/>
                  <a:cs typeface="Arial"/>
                </a:rPr>
                <a:t>Mul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5294175" y="3643312"/>
              <a:ext cx="589359" cy="535781"/>
            </a:xfrm>
            <a:prstGeom prst="rect">
              <a:avLst/>
            </a:prstGeom>
            <a:solidFill>
              <a:schemeClr val="accent3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latin typeface="Arial"/>
                  <a:cs typeface="Arial"/>
                </a:rPr>
                <a:t>Mul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5240597" y="3696890"/>
              <a:ext cx="589359" cy="535781"/>
            </a:xfrm>
            <a:prstGeom prst="rect">
              <a:avLst/>
            </a:prstGeom>
            <a:solidFill>
              <a:schemeClr val="accent3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latin typeface="Arial"/>
                  <a:cs typeface="Arial"/>
                </a:rPr>
                <a:t>Mul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187018" y="3750468"/>
              <a:ext cx="589359" cy="535781"/>
            </a:xfrm>
            <a:prstGeom prst="rect">
              <a:avLst/>
            </a:prstGeom>
            <a:solidFill>
              <a:schemeClr val="accent3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latin typeface="Arial"/>
                  <a:cs typeface="Arial"/>
                </a:rPr>
                <a:t>Mul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5133440" y="3804046"/>
              <a:ext cx="589359" cy="535781"/>
            </a:xfrm>
            <a:prstGeom prst="rect">
              <a:avLst/>
            </a:prstGeom>
            <a:solidFill>
              <a:schemeClr val="accent3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latin typeface="Arial"/>
                  <a:cs typeface="Arial"/>
                </a:rPr>
                <a:t>Mul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5079862" y="3857625"/>
              <a:ext cx="589359" cy="535781"/>
            </a:xfrm>
            <a:prstGeom prst="rect">
              <a:avLst/>
            </a:prstGeom>
            <a:solidFill>
              <a:schemeClr val="accent3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latin typeface="Arial"/>
                  <a:cs typeface="Arial"/>
                </a:rPr>
                <a:t>Mul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5026284" y="3911203"/>
              <a:ext cx="589359" cy="535781"/>
            </a:xfrm>
            <a:prstGeom prst="rect">
              <a:avLst/>
            </a:prstGeom>
            <a:solidFill>
              <a:schemeClr val="accent3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latin typeface="Arial"/>
                  <a:cs typeface="Arial"/>
                </a:rPr>
                <a:t>Mul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50" name="Rectangle 49"/>
            <p:cNvSpPr/>
            <p:nvPr/>
          </p:nvSpPr>
          <p:spPr>
            <a:xfrm>
              <a:off x="4972706" y="3964781"/>
              <a:ext cx="589359" cy="535781"/>
            </a:xfrm>
            <a:prstGeom prst="rect">
              <a:avLst/>
            </a:prstGeom>
            <a:solidFill>
              <a:schemeClr val="accent3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latin typeface="Arial"/>
                  <a:cs typeface="Arial"/>
                </a:rPr>
                <a:t>Mul</a:t>
              </a:r>
              <a:endParaRPr lang="en-US" sz="1600" dirty="0">
                <a:latin typeface="Arial"/>
                <a:cs typeface="Arial"/>
              </a:endParaRP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5562066" y="4063933"/>
            <a:ext cx="964406" cy="910828"/>
            <a:chOff x="5562066" y="4125516"/>
            <a:chExt cx="964406" cy="910828"/>
          </a:xfrm>
        </p:grpSpPr>
        <p:sp>
          <p:nvSpPr>
            <p:cNvPr id="52" name="Rectangle 51"/>
            <p:cNvSpPr/>
            <p:nvPr/>
          </p:nvSpPr>
          <p:spPr>
            <a:xfrm>
              <a:off x="5937113" y="4125516"/>
              <a:ext cx="589359" cy="535781"/>
            </a:xfrm>
            <a:prstGeom prst="rect">
              <a:avLst/>
            </a:prstGeom>
            <a:solidFill>
              <a:schemeClr val="accent3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latin typeface="Arial"/>
                  <a:cs typeface="Arial"/>
                </a:rPr>
                <a:t>Mul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5883535" y="4179094"/>
              <a:ext cx="589359" cy="535781"/>
            </a:xfrm>
            <a:prstGeom prst="rect">
              <a:avLst/>
            </a:prstGeom>
            <a:solidFill>
              <a:schemeClr val="accent3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latin typeface="Arial"/>
                  <a:cs typeface="Arial"/>
                </a:rPr>
                <a:t>Mul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5829957" y="4232672"/>
              <a:ext cx="589359" cy="535781"/>
            </a:xfrm>
            <a:prstGeom prst="rect">
              <a:avLst/>
            </a:prstGeom>
            <a:solidFill>
              <a:schemeClr val="accent3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latin typeface="Arial"/>
                  <a:cs typeface="Arial"/>
                </a:rPr>
                <a:t>Mul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5776378" y="4286250"/>
              <a:ext cx="589359" cy="535781"/>
            </a:xfrm>
            <a:prstGeom prst="rect">
              <a:avLst/>
            </a:prstGeom>
            <a:solidFill>
              <a:schemeClr val="accent3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latin typeface="Arial"/>
                  <a:cs typeface="Arial"/>
                </a:rPr>
                <a:t>Mul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5722800" y="4339828"/>
              <a:ext cx="589359" cy="535781"/>
            </a:xfrm>
            <a:prstGeom prst="rect">
              <a:avLst/>
            </a:prstGeom>
            <a:solidFill>
              <a:schemeClr val="accent3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latin typeface="Arial"/>
                  <a:cs typeface="Arial"/>
                </a:rPr>
                <a:t>Mul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5669222" y="4393407"/>
              <a:ext cx="589359" cy="535781"/>
            </a:xfrm>
            <a:prstGeom prst="rect">
              <a:avLst/>
            </a:prstGeom>
            <a:solidFill>
              <a:schemeClr val="accent3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latin typeface="Arial"/>
                  <a:cs typeface="Arial"/>
                </a:rPr>
                <a:t>Mul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5615644" y="4446985"/>
              <a:ext cx="589359" cy="535781"/>
            </a:xfrm>
            <a:prstGeom prst="rect">
              <a:avLst/>
            </a:prstGeom>
            <a:solidFill>
              <a:schemeClr val="accent3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latin typeface="Arial"/>
                  <a:cs typeface="Arial"/>
                </a:rPr>
                <a:t>Mul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5562066" y="4500563"/>
              <a:ext cx="589359" cy="535781"/>
            </a:xfrm>
            <a:prstGeom prst="rect">
              <a:avLst/>
            </a:prstGeom>
            <a:solidFill>
              <a:schemeClr val="accent3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latin typeface="Arial"/>
                  <a:cs typeface="Arial"/>
                </a:rPr>
                <a:t>Mul</a:t>
              </a:r>
              <a:endParaRPr lang="en-US" sz="1600" dirty="0">
                <a:latin typeface="Arial"/>
                <a:cs typeface="Arial"/>
              </a:endParaRPr>
            </a:p>
          </p:txBody>
        </p:sp>
      </p:grpSp>
      <p:grpSp>
        <p:nvGrpSpPr>
          <p:cNvPr id="60" name="Group 59"/>
          <p:cNvGrpSpPr/>
          <p:nvPr/>
        </p:nvGrpSpPr>
        <p:grpSpPr>
          <a:xfrm>
            <a:off x="6151425" y="4599714"/>
            <a:ext cx="964406" cy="910828"/>
            <a:chOff x="6151425" y="4661297"/>
            <a:chExt cx="964406" cy="910828"/>
          </a:xfrm>
        </p:grpSpPr>
        <p:sp>
          <p:nvSpPr>
            <p:cNvPr id="61" name="Rectangle 60"/>
            <p:cNvSpPr/>
            <p:nvPr/>
          </p:nvSpPr>
          <p:spPr>
            <a:xfrm>
              <a:off x="6526472" y="4661297"/>
              <a:ext cx="589359" cy="535781"/>
            </a:xfrm>
            <a:prstGeom prst="rect">
              <a:avLst/>
            </a:prstGeom>
            <a:solidFill>
              <a:schemeClr val="accent3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latin typeface="Arial"/>
                  <a:cs typeface="Arial"/>
                </a:rPr>
                <a:t>Mul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6472894" y="4714875"/>
              <a:ext cx="589359" cy="535781"/>
            </a:xfrm>
            <a:prstGeom prst="rect">
              <a:avLst/>
            </a:prstGeom>
            <a:solidFill>
              <a:schemeClr val="accent3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latin typeface="Arial"/>
                  <a:cs typeface="Arial"/>
                </a:rPr>
                <a:t>Mul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6419316" y="4768453"/>
              <a:ext cx="589359" cy="535781"/>
            </a:xfrm>
            <a:prstGeom prst="rect">
              <a:avLst/>
            </a:prstGeom>
            <a:solidFill>
              <a:schemeClr val="accent3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latin typeface="Arial"/>
                  <a:cs typeface="Arial"/>
                </a:rPr>
                <a:t>Mul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6365737" y="4822031"/>
              <a:ext cx="589359" cy="535781"/>
            </a:xfrm>
            <a:prstGeom prst="rect">
              <a:avLst/>
            </a:prstGeom>
            <a:solidFill>
              <a:schemeClr val="accent3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latin typeface="Arial"/>
                  <a:cs typeface="Arial"/>
                </a:rPr>
                <a:t>Mul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6312159" y="4875609"/>
              <a:ext cx="589359" cy="535781"/>
            </a:xfrm>
            <a:prstGeom prst="rect">
              <a:avLst/>
            </a:prstGeom>
            <a:solidFill>
              <a:schemeClr val="accent3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latin typeface="Arial"/>
                  <a:cs typeface="Arial"/>
                </a:rPr>
                <a:t>Mul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6258581" y="4929188"/>
              <a:ext cx="589359" cy="535781"/>
            </a:xfrm>
            <a:prstGeom prst="rect">
              <a:avLst/>
            </a:prstGeom>
            <a:solidFill>
              <a:schemeClr val="accent3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latin typeface="Arial"/>
                  <a:cs typeface="Arial"/>
                </a:rPr>
                <a:t>Mul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67" name="Rectangle 66"/>
            <p:cNvSpPr/>
            <p:nvPr/>
          </p:nvSpPr>
          <p:spPr>
            <a:xfrm>
              <a:off x="6205003" y="4982766"/>
              <a:ext cx="589359" cy="535781"/>
            </a:xfrm>
            <a:prstGeom prst="rect">
              <a:avLst/>
            </a:prstGeom>
            <a:solidFill>
              <a:schemeClr val="accent3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latin typeface="Arial"/>
                  <a:cs typeface="Arial"/>
                </a:rPr>
                <a:t>Mul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68" name="Rectangle 67"/>
            <p:cNvSpPr/>
            <p:nvPr/>
          </p:nvSpPr>
          <p:spPr>
            <a:xfrm>
              <a:off x="6151425" y="5036344"/>
              <a:ext cx="589359" cy="535781"/>
            </a:xfrm>
            <a:prstGeom prst="rect">
              <a:avLst/>
            </a:prstGeom>
            <a:solidFill>
              <a:schemeClr val="accent3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latin typeface="Arial"/>
                  <a:cs typeface="Arial"/>
                </a:rPr>
                <a:t>Mul</a:t>
              </a:r>
              <a:endParaRPr lang="en-US" sz="1600" dirty="0">
                <a:latin typeface="Arial"/>
                <a:cs typeface="Arial"/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6740784" y="5135495"/>
            <a:ext cx="964406" cy="910828"/>
            <a:chOff x="6740784" y="5197078"/>
            <a:chExt cx="964406" cy="910828"/>
          </a:xfrm>
        </p:grpSpPr>
        <p:sp>
          <p:nvSpPr>
            <p:cNvPr id="70" name="Rectangle 69"/>
            <p:cNvSpPr/>
            <p:nvPr/>
          </p:nvSpPr>
          <p:spPr>
            <a:xfrm>
              <a:off x="7115831" y="5197078"/>
              <a:ext cx="589359" cy="535781"/>
            </a:xfrm>
            <a:prstGeom prst="rect">
              <a:avLst/>
            </a:prstGeom>
            <a:solidFill>
              <a:schemeClr val="accent3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latin typeface="Arial"/>
                  <a:cs typeface="Arial"/>
                </a:rPr>
                <a:t>Mul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7062253" y="5250656"/>
              <a:ext cx="589359" cy="535781"/>
            </a:xfrm>
            <a:prstGeom prst="rect">
              <a:avLst/>
            </a:prstGeom>
            <a:solidFill>
              <a:schemeClr val="accent3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latin typeface="Arial"/>
                  <a:cs typeface="Arial"/>
                </a:rPr>
                <a:t>Mul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7008675" y="5304234"/>
              <a:ext cx="589359" cy="535781"/>
            </a:xfrm>
            <a:prstGeom prst="rect">
              <a:avLst/>
            </a:prstGeom>
            <a:solidFill>
              <a:schemeClr val="accent3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latin typeface="Arial"/>
                  <a:cs typeface="Arial"/>
                </a:rPr>
                <a:t>Mul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6955096" y="5357812"/>
              <a:ext cx="589359" cy="535781"/>
            </a:xfrm>
            <a:prstGeom prst="rect">
              <a:avLst/>
            </a:prstGeom>
            <a:solidFill>
              <a:schemeClr val="accent3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latin typeface="Arial"/>
                  <a:cs typeface="Arial"/>
                </a:rPr>
                <a:t>Mul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6901518" y="5411390"/>
              <a:ext cx="589359" cy="535781"/>
            </a:xfrm>
            <a:prstGeom prst="rect">
              <a:avLst/>
            </a:prstGeom>
            <a:solidFill>
              <a:schemeClr val="accent3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latin typeface="Arial"/>
                  <a:cs typeface="Arial"/>
                </a:rPr>
                <a:t>Mul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6847940" y="5464969"/>
              <a:ext cx="589359" cy="535781"/>
            </a:xfrm>
            <a:prstGeom prst="rect">
              <a:avLst/>
            </a:prstGeom>
            <a:solidFill>
              <a:schemeClr val="accent3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latin typeface="Arial"/>
                  <a:cs typeface="Arial"/>
                </a:rPr>
                <a:t>Mul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6794362" y="5518547"/>
              <a:ext cx="589359" cy="535781"/>
            </a:xfrm>
            <a:prstGeom prst="rect">
              <a:avLst/>
            </a:prstGeom>
            <a:solidFill>
              <a:schemeClr val="accent3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latin typeface="Arial"/>
                  <a:cs typeface="Arial"/>
                </a:rPr>
                <a:t>Mul</a:t>
              </a:r>
              <a:endParaRPr lang="en-US" sz="1600" dirty="0">
                <a:latin typeface="Arial"/>
                <a:cs typeface="Arial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6740784" y="5572125"/>
              <a:ext cx="589359" cy="535781"/>
            </a:xfrm>
            <a:prstGeom prst="rect">
              <a:avLst/>
            </a:prstGeom>
            <a:solidFill>
              <a:schemeClr val="accent3"/>
            </a:solidFill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err="1" smtClean="0">
                  <a:latin typeface="Arial"/>
                  <a:cs typeface="Arial"/>
                </a:rPr>
                <a:t>Mul</a:t>
              </a:r>
              <a:endParaRPr lang="en-US" sz="1600" dirty="0">
                <a:latin typeface="Arial"/>
                <a:cs typeface="Arial"/>
              </a:endParaRPr>
            </a:p>
          </p:txBody>
        </p:sp>
      </p:grpSp>
      <p:sp>
        <p:nvSpPr>
          <p:cNvPr id="78" name="TextBox 77"/>
          <p:cNvSpPr txBox="1"/>
          <p:nvPr/>
        </p:nvSpPr>
        <p:spPr>
          <a:xfrm>
            <a:off x="7758769" y="3905977"/>
            <a:ext cx="335022" cy="311141"/>
          </a:xfrm>
          <a:prstGeom prst="rect">
            <a:avLst/>
          </a:prstGeom>
          <a:noFill/>
          <a:effectLst/>
        </p:spPr>
        <p:txBody>
          <a:bodyPr wrap="none" lIns="64291" tIns="32146" rIns="64291" bIns="32146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Arial"/>
                <a:cs typeface="Arial"/>
              </a:rPr>
              <a:t>…</a:t>
            </a:r>
            <a:endParaRPr lang="en-US" sz="16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79" name="Left Bracket 78"/>
          <p:cNvSpPr/>
          <p:nvPr/>
        </p:nvSpPr>
        <p:spPr>
          <a:xfrm flipH="1">
            <a:off x="2053828" y="3903198"/>
            <a:ext cx="160734" cy="2143125"/>
          </a:xfrm>
          <a:prstGeom prst="leftBracket">
            <a:avLst/>
          </a:prstGeom>
          <a:ln w="19050">
            <a:solidFill>
              <a:schemeClr val="tx1"/>
            </a:solidFill>
          </a:ln>
          <a:effectLst/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lIns="64291" tIns="32146" rIns="64291" bIns="32146" rtlCol="0" anchor="ctr"/>
          <a:lstStyle/>
          <a:p>
            <a:pPr algn="ctr"/>
            <a:endParaRPr lang="en-US" sz="1600">
              <a:latin typeface="Arial"/>
              <a:cs typeface="Arial"/>
            </a:endParaRPr>
          </a:p>
        </p:txBody>
      </p:sp>
      <p:sp>
        <p:nvSpPr>
          <p:cNvPr id="80" name="TextBox 79"/>
          <p:cNvSpPr txBox="1"/>
          <p:nvPr/>
        </p:nvSpPr>
        <p:spPr>
          <a:xfrm>
            <a:off x="777854" y="4808965"/>
            <a:ext cx="1115240" cy="326530"/>
          </a:xfrm>
          <a:prstGeom prst="rect">
            <a:avLst/>
          </a:prstGeom>
          <a:noFill/>
        </p:spPr>
        <p:txBody>
          <a:bodyPr wrap="none" lIns="64291" tIns="32146" rIns="64291" bIns="32146" rtlCol="0">
            <a:spAutoFit/>
          </a:bodyPr>
          <a:lstStyle/>
          <a:p>
            <a:r>
              <a:rPr lang="en-US" sz="1700" dirty="0" err="1" smtClean="0">
                <a:solidFill>
                  <a:srgbClr val="000000"/>
                </a:solidFill>
                <a:latin typeface="Arial"/>
                <a:cs typeface="Arial"/>
              </a:rPr>
              <a:t>Wavefront</a:t>
            </a:r>
            <a:endParaRPr lang="en-US" sz="1700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sp>
        <p:nvSpPr>
          <p:cNvPr id="81" name="TextBox 80"/>
          <p:cNvSpPr txBox="1"/>
          <p:nvPr/>
        </p:nvSpPr>
        <p:spPr>
          <a:xfrm>
            <a:off x="7812696" y="6079353"/>
            <a:ext cx="335022" cy="311141"/>
          </a:xfrm>
          <a:prstGeom prst="rect">
            <a:avLst/>
          </a:prstGeom>
          <a:noFill/>
          <a:effectLst/>
        </p:spPr>
        <p:txBody>
          <a:bodyPr wrap="square" lIns="64291" tIns="32146" rIns="64291" bIns="32146" rtlCol="0">
            <a:spAutoFit/>
          </a:bodyPr>
          <a:lstStyle/>
          <a:p>
            <a:r>
              <a:rPr lang="en-US" sz="1600" dirty="0" smtClean="0">
                <a:solidFill>
                  <a:schemeClr val="bg1"/>
                </a:solidFill>
                <a:latin typeface="Arial"/>
                <a:cs typeface="Arial"/>
              </a:rPr>
              <a:t>…</a:t>
            </a:r>
            <a:endParaRPr lang="en-US" sz="1600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82" name="TextBox 81"/>
          <p:cNvSpPr txBox="1"/>
          <p:nvPr/>
        </p:nvSpPr>
        <p:spPr>
          <a:xfrm>
            <a:off x="1893094" y="6153480"/>
            <a:ext cx="677363" cy="311141"/>
          </a:xfrm>
          <a:prstGeom prst="rect">
            <a:avLst/>
          </a:prstGeom>
          <a:noFill/>
        </p:spPr>
        <p:txBody>
          <a:bodyPr wrap="none" lIns="64291" tIns="32146" rIns="64291" bIns="32146" rtlCol="0">
            <a:spAutoFit/>
          </a:bodyPr>
          <a:lstStyle/>
          <a:p>
            <a:r>
              <a:rPr lang="en-US" sz="1600" b="1" dirty="0" smtClean="0">
                <a:solidFill>
                  <a:srgbClr val="000000"/>
                </a:solidFill>
                <a:latin typeface="Arial"/>
                <a:cs typeface="Arial"/>
              </a:rPr>
              <a:t>Cycle</a:t>
            </a:r>
            <a:endParaRPr lang="en-US" sz="1600" b="1" dirty="0">
              <a:solidFill>
                <a:srgbClr val="000000"/>
              </a:solidFill>
              <a:latin typeface="Arial"/>
              <a:cs typeface="Arial"/>
            </a:endParaRPr>
          </a:p>
        </p:txBody>
      </p:sp>
      <p:cxnSp>
        <p:nvCxnSpPr>
          <p:cNvPr id="83" name="Straight Arrow Connector 82"/>
          <p:cNvCxnSpPr/>
          <p:nvPr/>
        </p:nvCxnSpPr>
        <p:spPr>
          <a:xfrm>
            <a:off x="3286125" y="4116394"/>
            <a:ext cx="1607344" cy="1117"/>
          </a:xfrm>
          <a:prstGeom prst="straightConnector1">
            <a:avLst/>
          </a:prstGeom>
          <a:ln w="19050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4" name="Straight Arrow Connector 83"/>
          <p:cNvCxnSpPr/>
          <p:nvPr/>
        </p:nvCxnSpPr>
        <p:spPr>
          <a:xfrm>
            <a:off x="3875484" y="4652175"/>
            <a:ext cx="1607344" cy="1117"/>
          </a:xfrm>
          <a:prstGeom prst="straightConnector1">
            <a:avLst/>
          </a:prstGeom>
          <a:ln w="19050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5" name="Straight Arrow Connector 84"/>
          <p:cNvCxnSpPr/>
          <p:nvPr/>
        </p:nvCxnSpPr>
        <p:spPr>
          <a:xfrm>
            <a:off x="4464844" y="5241535"/>
            <a:ext cx="1607344" cy="1117"/>
          </a:xfrm>
          <a:prstGeom prst="straightConnector1">
            <a:avLst/>
          </a:prstGeom>
          <a:ln w="19050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6" name="Straight Arrow Connector 85"/>
          <p:cNvCxnSpPr/>
          <p:nvPr/>
        </p:nvCxnSpPr>
        <p:spPr>
          <a:xfrm>
            <a:off x="5054203" y="5724854"/>
            <a:ext cx="1607344" cy="1117"/>
          </a:xfrm>
          <a:prstGeom prst="straightConnector1">
            <a:avLst/>
          </a:prstGeom>
          <a:ln w="19050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7" name="Straight Arrow Connector 86"/>
          <p:cNvCxnSpPr/>
          <p:nvPr/>
        </p:nvCxnSpPr>
        <p:spPr>
          <a:xfrm>
            <a:off x="5697141" y="4117511"/>
            <a:ext cx="1607344" cy="1117"/>
          </a:xfrm>
          <a:prstGeom prst="straightConnector1">
            <a:avLst/>
          </a:prstGeom>
          <a:ln w="19050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8" name="Straight Arrow Connector 87"/>
          <p:cNvCxnSpPr/>
          <p:nvPr/>
        </p:nvCxnSpPr>
        <p:spPr>
          <a:xfrm>
            <a:off x="6286500" y="4653292"/>
            <a:ext cx="1607344" cy="1117"/>
          </a:xfrm>
          <a:prstGeom prst="straightConnector1">
            <a:avLst/>
          </a:prstGeom>
          <a:ln w="19050">
            <a:solidFill>
              <a:srgbClr val="000000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/>
          <p:cNvCxnSpPr/>
          <p:nvPr/>
        </p:nvCxnSpPr>
        <p:spPr>
          <a:xfrm>
            <a:off x="6875859" y="5189073"/>
            <a:ext cx="1607344" cy="1117"/>
          </a:xfrm>
          <a:prstGeom prst="straightConnector1">
            <a:avLst/>
          </a:prstGeom>
          <a:ln w="19050">
            <a:solidFill>
              <a:srgbClr val="00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0" name="Straight Arrow Connector 89"/>
          <p:cNvCxnSpPr/>
          <p:nvPr/>
        </p:nvCxnSpPr>
        <p:spPr>
          <a:xfrm>
            <a:off x="7518797" y="5723738"/>
            <a:ext cx="1339453" cy="1117"/>
          </a:xfrm>
          <a:prstGeom prst="straightConnector1">
            <a:avLst/>
          </a:prstGeom>
          <a:ln w="19050">
            <a:solidFill>
              <a:srgbClr val="000000"/>
            </a:solidFill>
            <a:tailEnd type="non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91" name="Group 90"/>
          <p:cNvGrpSpPr/>
          <p:nvPr/>
        </p:nvGrpSpPr>
        <p:grpSpPr>
          <a:xfrm>
            <a:off x="1263045" y="3199863"/>
            <a:ext cx="1541135" cy="667476"/>
            <a:chOff x="1263045" y="3215549"/>
            <a:chExt cx="1541135" cy="667476"/>
          </a:xfrm>
        </p:grpSpPr>
        <p:sp>
          <p:nvSpPr>
            <p:cNvPr id="92" name="Right Brace 91"/>
            <p:cNvSpPr/>
            <p:nvPr/>
          </p:nvSpPr>
          <p:spPr>
            <a:xfrm>
              <a:off x="2366961" y="3293666"/>
              <a:ext cx="437219" cy="589359"/>
            </a:xfrm>
            <a:prstGeom prst="rightBrace">
              <a:avLst/>
            </a:prstGeom>
            <a:ln w="19050">
              <a:solidFill>
                <a:srgbClr val="000000"/>
              </a:solidFill>
            </a:ln>
            <a:scene3d>
              <a:camera prst="orthographicFront">
                <a:rot lat="0" lon="0" rev="8100000"/>
              </a:camera>
              <a:lightRig rig="threePt" dir="t"/>
            </a:scene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 dirty="0">
                <a:solidFill>
                  <a:srgbClr val="FFFFFF"/>
                </a:solidFill>
                <a:latin typeface="Arial"/>
                <a:cs typeface="Arial"/>
              </a:endParaRPr>
            </a:p>
          </p:txBody>
        </p:sp>
        <p:sp>
          <p:nvSpPr>
            <p:cNvPr id="93" name="TextBox 92"/>
            <p:cNvSpPr txBox="1"/>
            <p:nvPr/>
          </p:nvSpPr>
          <p:spPr>
            <a:xfrm>
              <a:off x="1263045" y="3215549"/>
              <a:ext cx="1142310" cy="307777"/>
            </a:xfrm>
            <a:prstGeom prst="rect">
              <a:avLst/>
            </a:prstGeom>
            <a:noFill/>
            <a:ln w="19050">
              <a:noFill/>
            </a:ln>
          </p:spPr>
          <p:txBody>
            <a:bodyPr wrap="none" rtlCol="0">
              <a:spAutoFit/>
            </a:bodyPr>
            <a:lstStyle/>
            <a:p>
              <a:r>
                <a:rPr lang="en-US" sz="1400" dirty="0" smtClean="0">
                  <a:solidFill>
                    <a:srgbClr val="000000"/>
                  </a:solidFill>
                  <a:latin typeface="Arial"/>
                  <a:cs typeface="Arial"/>
                </a:rPr>
                <a:t>SIMD Width</a:t>
              </a:r>
              <a:endParaRPr lang="en-US" sz="1400" dirty="0">
                <a:solidFill>
                  <a:srgbClr val="000000"/>
                </a:solidFill>
                <a:latin typeface="Arial"/>
                <a:cs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54385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8"/>
            <a:ext cx="6495160" cy="1143000"/>
          </a:xfrm>
        </p:spPr>
        <p:txBody>
          <a:bodyPr/>
          <a:lstStyle/>
          <a:p>
            <a:r>
              <a:rPr lang="en-GB" dirty="0" smtClean="0"/>
              <a:t>NVIDIA Memory Hierarchy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51400" cy="4525963"/>
          </a:xfrm>
        </p:spPr>
        <p:txBody>
          <a:bodyPr/>
          <a:lstStyle/>
          <a:p>
            <a:r>
              <a:rPr lang="en-US" sz="2000" dirty="0" smtClean="0"/>
              <a:t>L1 cache per SM configurable to support shared memory and caching of  global memory</a:t>
            </a:r>
          </a:p>
          <a:p>
            <a:pPr lvl="1"/>
            <a:r>
              <a:rPr lang="en-US" sz="1800" dirty="0" smtClean="0"/>
              <a:t>48 KB Shared / 16 KB of L1 cache</a:t>
            </a:r>
          </a:p>
          <a:p>
            <a:pPr lvl="1"/>
            <a:r>
              <a:rPr lang="en-US" sz="1800" dirty="0" smtClean="0"/>
              <a:t>16 KB Shared / 48 KB of L1 cache</a:t>
            </a:r>
          </a:p>
          <a:p>
            <a:r>
              <a:rPr lang="en-US" sz="2000" dirty="0" smtClean="0"/>
              <a:t>Data shared between work items of a group  using shared memory</a:t>
            </a:r>
          </a:p>
          <a:p>
            <a:r>
              <a:rPr lang="en-US" sz="2000" dirty="0" smtClean="0"/>
              <a:t>Each SM has a 32K register bank </a:t>
            </a:r>
          </a:p>
          <a:p>
            <a:r>
              <a:rPr lang="en-US" sz="2000" dirty="0" smtClean="0"/>
              <a:t>L2 cache (768KB) that services all operations (load, store and texture)</a:t>
            </a:r>
          </a:p>
          <a:p>
            <a:pPr lvl="1"/>
            <a:r>
              <a:rPr lang="en-US" sz="1800" dirty="0" smtClean="0"/>
              <a:t>Unified path to global for loads and stores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17</a:t>
            </a:fld>
            <a:endParaRPr lang="en-GB"/>
          </a:p>
        </p:txBody>
      </p:sp>
      <p:grpSp>
        <p:nvGrpSpPr>
          <p:cNvPr id="21" name="Group 20"/>
          <p:cNvGrpSpPr/>
          <p:nvPr/>
        </p:nvGrpSpPr>
        <p:grpSpPr>
          <a:xfrm>
            <a:off x="5565008" y="1574022"/>
            <a:ext cx="2932883" cy="4261194"/>
            <a:chOff x="5565008" y="1574022"/>
            <a:chExt cx="2932883" cy="4261194"/>
          </a:xfrm>
        </p:grpSpPr>
        <p:sp>
          <p:nvSpPr>
            <p:cNvPr id="5" name="Rectangle 4"/>
            <p:cNvSpPr/>
            <p:nvPr/>
          </p:nvSpPr>
          <p:spPr>
            <a:xfrm>
              <a:off x="5764494" y="3432811"/>
              <a:ext cx="1117227" cy="532526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0000"/>
                  </a:solidFill>
                </a:rPr>
                <a:t>Shared Memory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  <p:sp>
          <p:nvSpPr>
            <p:cNvPr id="6" name="Freeform 5"/>
            <p:cNvSpPr/>
            <p:nvPr/>
          </p:nvSpPr>
          <p:spPr>
            <a:xfrm>
              <a:off x="6729321" y="2429715"/>
              <a:ext cx="223039" cy="639146"/>
            </a:xfrm>
            <a:custGeom>
              <a:avLst/>
              <a:gdLst>
                <a:gd name="connsiteX0" fmla="*/ 0 w 223039"/>
                <a:gd name="connsiteY0" fmla="*/ 0 h 816997"/>
                <a:gd name="connsiteX1" fmla="*/ 191176 w 223039"/>
                <a:gd name="connsiteY1" fmla="*/ 314054 h 816997"/>
                <a:gd name="connsiteX2" fmla="*/ 13655 w 223039"/>
                <a:gd name="connsiteY2" fmla="*/ 546182 h 816997"/>
                <a:gd name="connsiteX3" fmla="*/ 191176 w 223039"/>
                <a:gd name="connsiteY3" fmla="*/ 778309 h 816997"/>
                <a:gd name="connsiteX4" fmla="*/ 204831 w 223039"/>
                <a:gd name="connsiteY4" fmla="*/ 778309 h 816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3039" h="816997">
                  <a:moveTo>
                    <a:pt x="0" y="0"/>
                  </a:moveTo>
                  <a:cubicBezTo>
                    <a:pt x="94450" y="111512"/>
                    <a:pt x="188900" y="223024"/>
                    <a:pt x="191176" y="314054"/>
                  </a:cubicBezTo>
                  <a:cubicBezTo>
                    <a:pt x="193452" y="405084"/>
                    <a:pt x="13655" y="468806"/>
                    <a:pt x="13655" y="546182"/>
                  </a:cubicBezTo>
                  <a:cubicBezTo>
                    <a:pt x="13655" y="623558"/>
                    <a:pt x="159313" y="739621"/>
                    <a:pt x="191176" y="778309"/>
                  </a:cubicBezTo>
                  <a:cubicBezTo>
                    <a:pt x="223039" y="816997"/>
                    <a:pt x="204831" y="778309"/>
                    <a:pt x="204831" y="778309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7" name="Freeform 6"/>
            <p:cNvSpPr/>
            <p:nvPr/>
          </p:nvSpPr>
          <p:spPr>
            <a:xfrm>
              <a:off x="6881721" y="2429715"/>
              <a:ext cx="223039" cy="639146"/>
            </a:xfrm>
            <a:custGeom>
              <a:avLst/>
              <a:gdLst>
                <a:gd name="connsiteX0" fmla="*/ 0 w 223039"/>
                <a:gd name="connsiteY0" fmla="*/ 0 h 816997"/>
                <a:gd name="connsiteX1" fmla="*/ 191176 w 223039"/>
                <a:gd name="connsiteY1" fmla="*/ 314054 h 816997"/>
                <a:gd name="connsiteX2" fmla="*/ 13655 w 223039"/>
                <a:gd name="connsiteY2" fmla="*/ 546182 h 816997"/>
                <a:gd name="connsiteX3" fmla="*/ 191176 w 223039"/>
                <a:gd name="connsiteY3" fmla="*/ 778309 h 816997"/>
                <a:gd name="connsiteX4" fmla="*/ 204831 w 223039"/>
                <a:gd name="connsiteY4" fmla="*/ 778309 h 816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3039" h="816997">
                  <a:moveTo>
                    <a:pt x="0" y="0"/>
                  </a:moveTo>
                  <a:cubicBezTo>
                    <a:pt x="94450" y="111512"/>
                    <a:pt x="188900" y="223024"/>
                    <a:pt x="191176" y="314054"/>
                  </a:cubicBezTo>
                  <a:cubicBezTo>
                    <a:pt x="193452" y="405084"/>
                    <a:pt x="13655" y="468806"/>
                    <a:pt x="13655" y="546182"/>
                  </a:cubicBezTo>
                  <a:cubicBezTo>
                    <a:pt x="13655" y="623558"/>
                    <a:pt x="159313" y="739621"/>
                    <a:pt x="191176" y="778309"/>
                  </a:cubicBezTo>
                  <a:cubicBezTo>
                    <a:pt x="223039" y="816997"/>
                    <a:pt x="204831" y="778309"/>
                    <a:pt x="204831" y="778309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8" name="Freeform 7"/>
            <p:cNvSpPr/>
            <p:nvPr/>
          </p:nvSpPr>
          <p:spPr>
            <a:xfrm>
              <a:off x="7034119" y="2429715"/>
              <a:ext cx="223039" cy="639146"/>
            </a:xfrm>
            <a:custGeom>
              <a:avLst/>
              <a:gdLst>
                <a:gd name="connsiteX0" fmla="*/ 0 w 223039"/>
                <a:gd name="connsiteY0" fmla="*/ 0 h 816997"/>
                <a:gd name="connsiteX1" fmla="*/ 191176 w 223039"/>
                <a:gd name="connsiteY1" fmla="*/ 314054 h 816997"/>
                <a:gd name="connsiteX2" fmla="*/ 13655 w 223039"/>
                <a:gd name="connsiteY2" fmla="*/ 546182 h 816997"/>
                <a:gd name="connsiteX3" fmla="*/ 191176 w 223039"/>
                <a:gd name="connsiteY3" fmla="*/ 778309 h 816997"/>
                <a:gd name="connsiteX4" fmla="*/ 204831 w 223039"/>
                <a:gd name="connsiteY4" fmla="*/ 778309 h 816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3039" h="816997">
                  <a:moveTo>
                    <a:pt x="0" y="0"/>
                  </a:moveTo>
                  <a:cubicBezTo>
                    <a:pt x="94450" y="111512"/>
                    <a:pt x="188900" y="223024"/>
                    <a:pt x="191176" y="314054"/>
                  </a:cubicBezTo>
                  <a:cubicBezTo>
                    <a:pt x="193452" y="405084"/>
                    <a:pt x="13655" y="468806"/>
                    <a:pt x="13655" y="546182"/>
                  </a:cubicBezTo>
                  <a:cubicBezTo>
                    <a:pt x="13655" y="623558"/>
                    <a:pt x="159313" y="739621"/>
                    <a:pt x="191176" y="778309"/>
                  </a:cubicBezTo>
                  <a:cubicBezTo>
                    <a:pt x="223039" y="816997"/>
                    <a:pt x="204831" y="778309"/>
                    <a:pt x="204831" y="778309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9" name="Freeform 8"/>
            <p:cNvSpPr/>
            <p:nvPr/>
          </p:nvSpPr>
          <p:spPr>
            <a:xfrm>
              <a:off x="7186521" y="2429715"/>
              <a:ext cx="223039" cy="639146"/>
            </a:xfrm>
            <a:custGeom>
              <a:avLst/>
              <a:gdLst>
                <a:gd name="connsiteX0" fmla="*/ 0 w 223039"/>
                <a:gd name="connsiteY0" fmla="*/ 0 h 816997"/>
                <a:gd name="connsiteX1" fmla="*/ 191176 w 223039"/>
                <a:gd name="connsiteY1" fmla="*/ 314054 h 816997"/>
                <a:gd name="connsiteX2" fmla="*/ 13655 w 223039"/>
                <a:gd name="connsiteY2" fmla="*/ 546182 h 816997"/>
                <a:gd name="connsiteX3" fmla="*/ 191176 w 223039"/>
                <a:gd name="connsiteY3" fmla="*/ 778309 h 816997"/>
                <a:gd name="connsiteX4" fmla="*/ 204831 w 223039"/>
                <a:gd name="connsiteY4" fmla="*/ 778309 h 8169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3039" h="816997">
                  <a:moveTo>
                    <a:pt x="0" y="0"/>
                  </a:moveTo>
                  <a:cubicBezTo>
                    <a:pt x="94450" y="111512"/>
                    <a:pt x="188900" y="223024"/>
                    <a:pt x="191176" y="314054"/>
                  </a:cubicBezTo>
                  <a:cubicBezTo>
                    <a:pt x="193452" y="405084"/>
                    <a:pt x="13655" y="468806"/>
                    <a:pt x="13655" y="546182"/>
                  </a:cubicBezTo>
                  <a:cubicBezTo>
                    <a:pt x="13655" y="623558"/>
                    <a:pt x="159313" y="739621"/>
                    <a:pt x="191176" y="778309"/>
                  </a:cubicBezTo>
                  <a:cubicBezTo>
                    <a:pt x="223039" y="816997"/>
                    <a:pt x="204831" y="778309"/>
                    <a:pt x="204831" y="778309"/>
                  </a:cubicBezTo>
                </a:path>
              </a:pathLst>
            </a:cu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7257157" y="3432017"/>
              <a:ext cx="1188020" cy="532526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0000"/>
                  </a:solidFill>
                </a:rPr>
                <a:t>L1 Cache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7257952" y="4320357"/>
              <a:ext cx="1188020" cy="532526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0000"/>
                  </a:solidFill>
                </a:rPr>
                <a:t>L2 Cache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5565008" y="5302690"/>
              <a:ext cx="2880964" cy="532526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0000"/>
                  </a:solidFill>
                </a:rPr>
                <a:t>Global Memory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  <p:cxnSp>
          <p:nvCxnSpPr>
            <p:cNvPr id="13" name="Straight Arrow Connector 12"/>
            <p:cNvCxnSpPr>
              <a:stCxn id="10" idx="2"/>
              <a:endCxn id="11" idx="0"/>
            </p:cNvCxnSpPr>
            <p:nvPr/>
          </p:nvCxnSpPr>
          <p:spPr>
            <a:xfrm rot="16200000" flipH="1">
              <a:off x="7673659" y="4142053"/>
              <a:ext cx="355812" cy="795"/>
            </a:xfrm>
            <a:prstGeom prst="straightConnector1">
              <a:avLst/>
            </a:prstGeom>
            <a:ln w="25400" cap="flat" cmpd="sng" algn="ctr">
              <a:solidFill>
                <a:schemeClr val="accent1">
                  <a:alpha val="95000"/>
                </a:schemeClr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11" idx="2"/>
            </p:cNvCxnSpPr>
            <p:nvPr/>
          </p:nvCxnSpPr>
          <p:spPr>
            <a:xfrm rot="16200000" flipH="1">
              <a:off x="7627062" y="5077786"/>
              <a:ext cx="450601" cy="794"/>
            </a:xfrm>
            <a:prstGeom prst="straightConnector1">
              <a:avLst/>
            </a:prstGeom>
            <a:ln w="25400" cap="flat" cmpd="sng" algn="ctr">
              <a:solidFill>
                <a:schemeClr val="accent1">
                  <a:alpha val="95000"/>
                </a:schemeClr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6729321" y="2429715"/>
              <a:ext cx="721051" cy="639146"/>
            </a:xfrm>
            <a:prstGeom prst="rect">
              <a:avLst/>
            </a:prstGeom>
            <a:noFill/>
            <a:ln>
              <a:solidFill>
                <a:schemeClr val="accent3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/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7450372" y="2106550"/>
              <a:ext cx="1047519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400" dirty="0" smtClean="0"/>
                <a:t>Thread Block</a:t>
              </a:r>
              <a:endParaRPr lang="en-US" sz="1400" dirty="0"/>
            </a:p>
          </p:txBody>
        </p:sp>
        <p:cxnSp>
          <p:nvCxnSpPr>
            <p:cNvPr id="17" name="Shape 16"/>
            <p:cNvCxnSpPr>
              <a:stCxn id="15" idx="1"/>
            </p:cNvCxnSpPr>
            <p:nvPr/>
          </p:nvCxnSpPr>
          <p:spPr>
            <a:xfrm rot="10800000" flipV="1">
              <a:off x="6314078" y="2749288"/>
              <a:ext cx="415240" cy="682728"/>
            </a:xfrm>
            <a:prstGeom prst="bentConnector2">
              <a:avLst/>
            </a:prstGeom>
            <a:ln w="25400" cap="flat" cmpd="sng" algn="ctr">
              <a:solidFill>
                <a:schemeClr val="accent1">
                  <a:alpha val="95000"/>
                </a:schemeClr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hape 17"/>
            <p:cNvCxnSpPr>
              <a:stCxn id="15" idx="3"/>
              <a:endCxn id="10" idx="0"/>
            </p:cNvCxnSpPr>
            <p:nvPr/>
          </p:nvCxnSpPr>
          <p:spPr>
            <a:xfrm>
              <a:off x="7450369" y="2749288"/>
              <a:ext cx="400798" cy="682728"/>
            </a:xfrm>
            <a:prstGeom prst="bentConnector2">
              <a:avLst/>
            </a:prstGeom>
            <a:ln w="25400" cap="flat" cmpd="sng" algn="ctr">
              <a:solidFill>
                <a:schemeClr val="accent1">
                  <a:alpha val="95000"/>
                </a:schemeClr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5755467" y="1574022"/>
              <a:ext cx="1117227" cy="532526"/>
            </a:xfrm>
            <a:prstGeom prst="rect">
              <a:avLst/>
            </a:prstGeom>
          </p:spPr>
          <p:style>
            <a:lnRef idx="1">
              <a:schemeClr val="accent3"/>
            </a:lnRef>
            <a:fillRef idx="3">
              <a:schemeClr val="accent3"/>
            </a:fillRef>
            <a:effectRef idx="2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dirty="0" smtClean="0">
                  <a:solidFill>
                    <a:srgbClr val="000000"/>
                  </a:solidFill>
                </a:rPr>
                <a:t>Registers</a:t>
              </a:r>
              <a:endParaRPr lang="en-US" sz="1400" dirty="0">
                <a:solidFill>
                  <a:srgbClr val="000000"/>
                </a:solidFill>
              </a:endParaRPr>
            </a:p>
          </p:txBody>
        </p:sp>
        <p:cxnSp>
          <p:nvCxnSpPr>
            <p:cNvPr id="20" name="Elbow Connector 24"/>
            <p:cNvCxnSpPr>
              <a:stCxn id="19" idx="2"/>
              <a:endCxn id="15" idx="1"/>
            </p:cNvCxnSpPr>
            <p:nvPr/>
          </p:nvCxnSpPr>
          <p:spPr>
            <a:xfrm rot="16200000" flipH="1">
              <a:off x="6200330" y="2220299"/>
              <a:ext cx="642740" cy="415240"/>
            </a:xfrm>
            <a:prstGeom prst="bentConnector2">
              <a:avLst/>
            </a:prstGeom>
            <a:ln w="25400" cap="flat" cmpd="sng" algn="ctr">
              <a:solidFill>
                <a:schemeClr val="accent1">
                  <a:alpha val="95000"/>
                </a:schemeClr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050521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34938"/>
            <a:ext cx="6527800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NVIDIA Memory Model in </a:t>
            </a:r>
            <a:r>
              <a:rPr lang="en-GB" dirty="0" err="1" smtClean="0"/>
              <a:t>OpenCL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6600" y="1600200"/>
            <a:ext cx="4140200" cy="4525963"/>
          </a:xfrm>
        </p:spPr>
        <p:txBody>
          <a:bodyPr/>
          <a:lstStyle/>
          <a:p>
            <a:r>
              <a:rPr lang="en-US" sz="2000" dirty="0" smtClean="0"/>
              <a:t>Like AMD, a subset of hardware memory exposed in </a:t>
            </a:r>
            <a:r>
              <a:rPr lang="en-US" sz="2000" dirty="0" err="1" smtClean="0"/>
              <a:t>OpenCL</a:t>
            </a:r>
            <a:endParaRPr lang="en-US" sz="2000" dirty="0" smtClean="0"/>
          </a:p>
          <a:p>
            <a:r>
              <a:rPr lang="en-US" sz="2000" dirty="0" smtClean="0"/>
              <a:t>Configurable shared memory is usable as local memory </a:t>
            </a:r>
          </a:p>
          <a:p>
            <a:pPr lvl="1"/>
            <a:r>
              <a:rPr lang="en-US" sz="1800" dirty="0" smtClean="0"/>
              <a:t>Local memory used to share data between items of a work group at lower latency than global memory </a:t>
            </a:r>
          </a:p>
          <a:p>
            <a:r>
              <a:rPr lang="en-US" sz="2000" dirty="0" smtClean="0"/>
              <a:t>Private memory utilizes registers per work item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18</a:t>
            </a:fld>
            <a:endParaRPr lang="en-GB"/>
          </a:p>
        </p:txBody>
      </p:sp>
      <p:grpSp>
        <p:nvGrpSpPr>
          <p:cNvPr id="5" name="Group 4"/>
          <p:cNvGrpSpPr/>
          <p:nvPr/>
        </p:nvGrpSpPr>
        <p:grpSpPr>
          <a:xfrm>
            <a:off x="400050" y="1919843"/>
            <a:ext cx="4021360" cy="3761027"/>
            <a:chOff x="215107" y="1600201"/>
            <a:chExt cx="4021360" cy="3761027"/>
          </a:xfrm>
        </p:grpSpPr>
        <p:sp>
          <p:nvSpPr>
            <p:cNvPr id="6" name="Rectangle 5"/>
            <p:cNvSpPr/>
            <p:nvPr/>
          </p:nvSpPr>
          <p:spPr>
            <a:xfrm>
              <a:off x="215903" y="1600201"/>
              <a:ext cx="4020564" cy="2939463"/>
            </a:xfrm>
            <a:prstGeom prst="rect">
              <a:avLst/>
            </a:prstGeom>
            <a:solidFill>
              <a:schemeClr val="tx2"/>
            </a:solidFill>
            <a:ln w="50800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 dirty="0"/>
            </a:p>
          </p:txBody>
        </p:sp>
        <p:sp>
          <p:nvSpPr>
            <p:cNvPr id="7" name="Rectangle 6"/>
            <p:cNvSpPr/>
            <p:nvPr/>
          </p:nvSpPr>
          <p:spPr>
            <a:xfrm>
              <a:off x="215107" y="4561128"/>
              <a:ext cx="4020564" cy="800100"/>
            </a:xfrm>
            <a:prstGeom prst="rect">
              <a:avLst/>
            </a:prstGeom>
            <a:solidFill>
              <a:srgbClr val="CCFFCC"/>
            </a:solidFill>
            <a:ln w="50800" cap="flat" cmpd="sng" algn="ctr">
              <a:solidFill>
                <a:schemeClr val="bg1"/>
              </a:solidFill>
              <a:prstDash val="solid"/>
              <a:round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800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9228" y="4775443"/>
              <a:ext cx="3732321" cy="316307"/>
            </a:xfrm>
            <a:prstGeom prst="rect">
              <a:avLst/>
            </a:prstGeom>
            <a:solidFill>
              <a:srgbClr val="FF0000"/>
            </a:solidFill>
            <a:ln>
              <a:solidFill>
                <a:srgbClr val="0080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/>
                <a:t>Global Memory</a:t>
              </a:r>
              <a:endParaRPr lang="en-US" sz="800" dirty="0"/>
            </a:p>
          </p:txBody>
        </p:sp>
        <p:grpSp>
          <p:nvGrpSpPr>
            <p:cNvPr id="9" name="Group 12"/>
            <p:cNvGrpSpPr/>
            <p:nvPr/>
          </p:nvGrpSpPr>
          <p:grpSpPr>
            <a:xfrm>
              <a:off x="369160" y="1792500"/>
              <a:ext cx="1808046" cy="1416841"/>
              <a:chOff x="393700" y="1777998"/>
              <a:chExt cx="2806700" cy="2192492"/>
            </a:xfrm>
          </p:grpSpPr>
          <p:sp>
            <p:nvSpPr>
              <p:cNvPr id="27" name="Rectangle 5"/>
              <p:cNvSpPr/>
              <p:nvPr/>
            </p:nvSpPr>
            <p:spPr>
              <a:xfrm>
                <a:off x="393700" y="1777998"/>
                <a:ext cx="2806700" cy="2192492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rgbClr val="0080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dirty="0"/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641350" y="1981200"/>
                <a:ext cx="1117600" cy="6096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Private </a:t>
                </a:r>
              </a:p>
              <a:p>
                <a:pPr algn="ctr"/>
                <a:r>
                  <a:rPr lang="en-US" sz="800" dirty="0" smtClean="0"/>
                  <a:t>Memory</a:t>
                </a:r>
                <a:endParaRPr lang="en-US" sz="800" dirty="0"/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641350" y="2755900"/>
                <a:ext cx="1117600" cy="6096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err="1" smtClean="0"/>
                  <a:t>Workitem</a:t>
                </a:r>
                <a:r>
                  <a:rPr lang="en-US" sz="800" dirty="0" smtClean="0"/>
                  <a:t> 1</a:t>
                </a:r>
                <a:endParaRPr lang="en-US" sz="800" dirty="0"/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1911350" y="1968500"/>
                <a:ext cx="1117600" cy="6096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Private </a:t>
                </a:r>
              </a:p>
              <a:p>
                <a:pPr algn="ctr"/>
                <a:r>
                  <a:rPr lang="en-US" sz="800" dirty="0" smtClean="0"/>
                  <a:t>Memory</a:t>
                </a:r>
                <a:endParaRPr lang="en-US" sz="800" dirty="0"/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1911350" y="2743200"/>
                <a:ext cx="1117600" cy="6096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err="1" smtClean="0"/>
                  <a:t>Workitem</a:t>
                </a:r>
                <a:r>
                  <a:rPr lang="en-US" sz="800" dirty="0" smtClean="0"/>
                  <a:t> 1</a:t>
                </a:r>
                <a:endParaRPr lang="en-US" sz="800" dirty="0"/>
              </a:p>
            </p:txBody>
          </p:sp>
          <p:sp>
            <p:nvSpPr>
              <p:cNvPr id="32" name="TextBox 31"/>
              <p:cNvSpPr txBox="1"/>
              <p:nvPr/>
            </p:nvSpPr>
            <p:spPr>
              <a:xfrm>
                <a:off x="1132026" y="3558401"/>
                <a:ext cx="1466454" cy="3333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 smtClean="0"/>
                  <a:t>Compute Unit 1</a:t>
                </a:r>
                <a:endParaRPr lang="en-US" sz="800" dirty="0"/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369160" y="3646406"/>
              <a:ext cx="1181157" cy="254471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rgbClr val="0080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/>
                <a:t>Local Memory</a:t>
              </a:r>
              <a:endParaRPr lang="en-US" sz="800" dirty="0"/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60027" y="4042284"/>
              <a:ext cx="3732318" cy="249744"/>
            </a:xfrm>
            <a:prstGeom prst="rect">
              <a:avLst/>
            </a:prstGeom>
            <a:solidFill>
              <a:srgbClr val="FF6600"/>
            </a:solidFill>
            <a:ln>
              <a:solidFill>
                <a:srgbClr val="0080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/>
                <a:t>Global / Constant Memory Data Cache</a:t>
              </a:r>
              <a:endParaRPr lang="en-US" sz="800" dirty="0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2317975" y="3646406"/>
              <a:ext cx="1181157" cy="253612"/>
            </a:xfrm>
            <a:prstGeom prst="rect">
              <a:avLst/>
            </a:prstGeom>
            <a:solidFill>
              <a:schemeClr val="accent3">
                <a:lumMod val="50000"/>
              </a:schemeClr>
            </a:solidFill>
            <a:ln>
              <a:solidFill>
                <a:srgbClr val="0080FF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800" dirty="0" smtClean="0"/>
                <a:t>Local Memory</a:t>
              </a:r>
              <a:endParaRPr lang="en-US" sz="800" dirty="0"/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 rot="5400000">
              <a:off x="1030536" y="3427509"/>
              <a:ext cx="436206" cy="1588"/>
            </a:xfrm>
            <a:prstGeom prst="straightConnector1">
              <a:avLst/>
            </a:prstGeom>
            <a:ln w="25400" cap="flat" cmpd="sng" algn="ctr">
              <a:solidFill>
                <a:srgbClr val="000000">
                  <a:alpha val="95000"/>
                </a:srgbClr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 rot="5400000">
              <a:off x="1651147" y="3625878"/>
              <a:ext cx="831229" cy="1589"/>
            </a:xfrm>
            <a:prstGeom prst="straightConnector1">
              <a:avLst/>
            </a:prstGeom>
            <a:ln w="25400" cap="flat" cmpd="sng" algn="ctr">
              <a:solidFill>
                <a:srgbClr val="000000">
                  <a:alpha val="95000"/>
                </a:srgbClr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/>
            <p:nvPr/>
          </p:nvCxnSpPr>
          <p:spPr>
            <a:xfrm rot="5400000">
              <a:off x="3292813" y="3626306"/>
              <a:ext cx="830371" cy="1589"/>
            </a:xfrm>
            <a:prstGeom prst="straightConnector1">
              <a:avLst/>
            </a:prstGeom>
            <a:ln w="25400" cap="flat" cmpd="sng" algn="ctr">
              <a:solidFill>
                <a:srgbClr val="000000">
                  <a:alpha val="95000"/>
                </a:srgbClr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>
            <a:xfrm rot="5400000">
              <a:off x="2575859" y="3428797"/>
              <a:ext cx="437065" cy="1588"/>
            </a:xfrm>
            <a:prstGeom prst="straightConnector1">
              <a:avLst/>
            </a:prstGeom>
            <a:ln w="25400" cap="flat" cmpd="sng" algn="ctr">
              <a:solidFill>
                <a:srgbClr val="000000">
                  <a:alpha val="95000"/>
                </a:srgbClr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rot="5400000">
              <a:off x="2099049" y="4647512"/>
              <a:ext cx="255858" cy="3"/>
            </a:xfrm>
            <a:prstGeom prst="straightConnector1">
              <a:avLst/>
            </a:prstGeom>
            <a:ln w="25400" cap="flat" cmpd="sng" algn="ctr">
              <a:solidFill>
                <a:srgbClr val="000000">
                  <a:alpha val="95000"/>
                </a:srgbClr>
              </a:solidFill>
              <a:prstDash val="solid"/>
              <a:round/>
              <a:headEnd type="arrow" w="med" len="med"/>
              <a:tailEnd type="arrow" w="med" len="med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8" name="Group 49"/>
            <p:cNvGrpSpPr/>
            <p:nvPr/>
          </p:nvGrpSpPr>
          <p:grpSpPr>
            <a:xfrm>
              <a:off x="2284299" y="1792500"/>
              <a:ext cx="1808046" cy="1416841"/>
              <a:chOff x="393700" y="1777998"/>
              <a:chExt cx="2806700" cy="2192492"/>
            </a:xfrm>
          </p:grpSpPr>
          <p:sp>
            <p:nvSpPr>
              <p:cNvPr id="21" name="Rectangle 20"/>
              <p:cNvSpPr/>
              <p:nvPr/>
            </p:nvSpPr>
            <p:spPr>
              <a:xfrm>
                <a:off x="393700" y="1777998"/>
                <a:ext cx="2806700" cy="2192492"/>
              </a:xfrm>
              <a:prstGeom prst="rect">
                <a:avLst/>
              </a:prstGeom>
              <a:solidFill>
                <a:srgbClr val="008000"/>
              </a:solidFill>
              <a:ln>
                <a:solidFill>
                  <a:srgbClr val="0080FF"/>
                </a:solidFill>
              </a:ln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800" dirty="0"/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641350" y="1981200"/>
                <a:ext cx="1117600" cy="6096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Private </a:t>
                </a:r>
              </a:p>
              <a:p>
                <a:pPr algn="ctr"/>
                <a:r>
                  <a:rPr lang="en-US" sz="800" dirty="0" smtClean="0"/>
                  <a:t>Memory</a:t>
                </a:r>
                <a:endParaRPr lang="en-US" sz="800" dirty="0"/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641350" y="2755900"/>
                <a:ext cx="1117600" cy="6096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err="1" smtClean="0"/>
                  <a:t>Workitem</a:t>
                </a:r>
                <a:r>
                  <a:rPr lang="en-US" sz="800" dirty="0" smtClean="0"/>
                  <a:t> 1</a:t>
                </a:r>
                <a:endParaRPr lang="en-US" sz="800" dirty="0"/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1911350" y="1968500"/>
                <a:ext cx="1117600" cy="6096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smtClean="0"/>
                  <a:t>Private </a:t>
                </a:r>
              </a:p>
              <a:p>
                <a:pPr algn="ctr"/>
                <a:r>
                  <a:rPr lang="en-US" sz="800" dirty="0" smtClean="0"/>
                  <a:t>Memory</a:t>
                </a:r>
                <a:endParaRPr lang="en-US" sz="800" dirty="0"/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1911350" y="2743200"/>
                <a:ext cx="1117600" cy="609600"/>
              </a:xfrm>
              <a:prstGeom prst="rect">
                <a:avLst/>
              </a:prstGeom>
              <a:solidFill>
                <a:schemeClr val="accent3">
                  <a:lumMod val="75000"/>
                </a:schemeClr>
              </a:solidFill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800" dirty="0" err="1" smtClean="0"/>
                  <a:t>Workitem</a:t>
                </a:r>
                <a:r>
                  <a:rPr lang="en-US" sz="800" dirty="0" smtClean="0"/>
                  <a:t> 1</a:t>
                </a:r>
                <a:endParaRPr lang="en-US" sz="800" dirty="0"/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1132026" y="3558401"/>
                <a:ext cx="1466454" cy="33338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800" dirty="0" smtClean="0"/>
                  <a:t>Compute Unit  N</a:t>
                </a:r>
                <a:endParaRPr lang="en-US" sz="800" dirty="0"/>
              </a:p>
            </p:txBody>
          </p:sp>
        </p:grpSp>
        <p:sp>
          <p:nvSpPr>
            <p:cNvPr id="19" name="TextBox 18"/>
            <p:cNvSpPr txBox="1"/>
            <p:nvPr/>
          </p:nvSpPr>
          <p:spPr>
            <a:xfrm>
              <a:off x="777029" y="4273361"/>
              <a:ext cx="1132629" cy="24622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000" dirty="0" smtClean="0">
                  <a:solidFill>
                    <a:schemeClr val="bg1"/>
                  </a:solidFill>
                </a:rPr>
                <a:t>Compute Device</a:t>
              </a:r>
              <a:endParaRPr lang="en-US" sz="1000" dirty="0">
                <a:solidFill>
                  <a:schemeClr val="bg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43986" y="5091749"/>
              <a:ext cx="163378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 smtClean="0">
                  <a:solidFill>
                    <a:srgbClr val="000000"/>
                  </a:solidFill>
                </a:rPr>
                <a:t>Compute Device Memory</a:t>
              </a:r>
              <a:endParaRPr lang="en-US" sz="1000" dirty="0">
                <a:solidFill>
                  <a:srgbClr val="00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469755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My Coordinates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Office EM G.27</a:t>
            </a:r>
          </a:p>
          <a:p>
            <a:r>
              <a:rPr lang="en-GB" dirty="0" smtClean="0"/>
              <a:t>email: </a:t>
            </a:r>
            <a:r>
              <a:rPr lang="en-GB" dirty="0" smtClean="0">
                <a:hlinkClick r:id="rId2"/>
              </a:rPr>
              <a:t>S.Scholz@hw.ac.uk</a:t>
            </a:r>
            <a:endParaRPr lang="en-GB" dirty="0" smtClean="0"/>
          </a:p>
          <a:p>
            <a:r>
              <a:rPr lang="en-GB" dirty="0" smtClean="0"/>
              <a:t>contact time: </a:t>
            </a:r>
          </a:p>
          <a:p>
            <a:pPr lvl="1"/>
            <a:r>
              <a:rPr lang="en-GB" dirty="0" smtClean="0"/>
              <a:t>Thursday after the lecture or</a:t>
            </a:r>
          </a:p>
          <a:p>
            <a:pPr lvl="1"/>
            <a:r>
              <a:rPr lang="en-GB" dirty="0" smtClean="0"/>
              <a:t>on appointment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5"/>
          <p:cNvGrpSpPr/>
          <p:nvPr/>
        </p:nvGrpSpPr>
        <p:grpSpPr>
          <a:xfrm>
            <a:off x="1054100" y="3429000"/>
            <a:ext cx="6854831" cy="2973372"/>
            <a:chOff x="431470" y="2464594"/>
            <a:chExt cx="7998162" cy="3760500"/>
          </a:xfrm>
        </p:grpSpPr>
        <p:sp>
          <p:nvSpPr>
            <p:cNvPr id="7" name="TextBox 6"/>
            <p:cNvSpPr txBox="1"/>
            <p:nvPr/>
          </p:nvSpPr>
          <p:spPr>
            <a:xfrm>
              <a:off x="1953551" y="3864322"/>
              <a:ext cx="296550" cy="860584"/>
            </a:xfrm>
            <a:prstGeom prst="rect">
              <a:avLst/>
            </a:prstGeom>
            <a:noFill/>
          </p:spPr>
          <p:txBody>
            <a:bodyPr wrap="square" lIns="64270" tIns="32135" rIns="64270" bIns="32135">
              <a:spAutoFit/>
            </a:bodyPr>
            <a:lstStyle/>
            <a:p>
              <a:pPr>
                <a:defRPr/>
              </a:pPr>
              <a:r>
                <a:rPr lang="en-US" sz="2000" dirty="0">
                  <a:solidFill>
                    <a:schemeClr val="tx1"/>
                  </a:solidFill>
                  <a:latin typeface="+mn-lt"/>
                </a:rPr>
                <a:t>A</a:t>
              </a: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1951897" y="4507260"/>
              <a:ext cx="281998" cy="860584"/>
            </a:xfrm>
            <a:prstGeom prst="rect">
              <a:avLst/>
            </a:prstGeom>
            <a:noFill/>
          </p:spPr>
          <p:txBody>
            <a:bodyPr wrap="square" lIns="64270" tIns="32135" rIns="64270" bIns="32135">
              <a:spAutoFit/>
            </a:bodyPr>
            <a:lstStyle/>
            <a:p>
              <a:pPr>
                <a:defRPr/>
              </a:pPr>
              <a:r>
                <a:rPr lang="en-US" sz="2000" dirty="0">
                  <a:solidFill>
                    <a:schemeClr val="tx1"/>
                  </a:solidFill>
                  <a:latin typeface="+mn-lt"/>
                </a:rPr>
                <a:t>B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1952397" y="5364510"/>
              <a:ext cx="280996" cy="860584"/>
            </a:xfrm>
            <a:prstGeom prst="rect">
              <a:avLst/>
            </a:prstGeom>
            <a:noFill/>
          </p:spPr>
          <p:txBody>
            <a:bodyPr wrap="square" lIns="64270" tIns="32135" rIns="64270" bIns="32135">
              <a:spAutoFit/>
            </a:bodyPr>
            <a:lstStyle/>
            <a:p>
              <a:pPr>
                <a:defRPr/>
              </a:pPr>
              <a:r>
                <a:rPr lang="en-US" sz="2000" dirty="0">
                  <a:solidFill>
                    <a:schemeClr val="tx1"/>
                  </a:solidFill>
                  <a:latin typeface="+mn-lt"/>
                </a:rPr>
                <a:t>C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1947160" y="4943699"/>
              <a:ext cx="261335" cy="860584"/>
            </a:xfrm>
            <a:prstGeom prst="rect">
              <a:avLst/>
            </a:prstGeom>
            <a:noFill/>
          </p:spPr>
          <p:txBody>
            <a:bodyPr wrap="square" lIns="64270" tIns="32135" rIns="64270" bIns="32135">
              <a:spAutoFit/>
            </a:bodyPr>
            <a:lstStyle/>
            <a:p>
              <a:pPr>
                <a:defRPr/>
              </a:pPr>
              <a:r>
                <a:rPr lang="en-US" sz="2000" dirty="0">
                  <a:solidFill>
                    <a:schemeClr val="tx1"/>
                  </a:solidFill>
                  <a:latin typeface="+mn-lt"/>
                </a:rPr>
                <a:t>=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947160" y="4185792"/>
              <a:ext cx="261335" cy="860584"/>
            </a:xfrm>
            <a:prstGeom prst="rect">
              <a:avLst/>
            </a:prstGeom>
            <a:noFill/>
          </p:spPr>
          <p:txBody>
            <a:bodyPr wrap="square" lIns="64270" tIns="32135" rIns="64270" bIns="32135">
              <a:spAutoFit/>
            </a:bodyPr>
            <a:lstStyle/>
            <a:p>
              <a:pPr>
                <a:defRPr/>
              </a:pPr>
              <a:r>
                <a:rPr lang="en-US" sz="2000" dirty="0">
                  <a:solidFill>
                    <a:schemeClr val="tx1"/>
                  </a:solidFill>
                  <a:latin typeface="+mn-lt"/>
                </a:rPr>
                <a:t>+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431470" y="3489736"/>
              <a:ext cx="1852816" cy="860584"/>
            </a:xfrm>
            <a:prstGeom prst="rect">
              <a:avLst/>
            </a:prstGeom>
            <a:noFill/>
          </p:spPr>
          <p:txBody>
            <a:bodyPr wrap="square" lIns="64270" tIns="32135" rIns="64270" bIns="32135">
              <a:spAutoFit/>
            </a:bodyPr>
            <a:lstStyle/>
            <a:p>
              <a:pPr>
                <a:defRPr/>
              </a:pPr>
              <a:r>
                <a:rPr lang="en-US" sz="2000" dirty="0">
                  <a:solidFill>
                    <a:schemeClr val="tx1"/>
                  </a:solidFill>
                  <a:latin typeface="+mn-lt"/>
                </a:rPr>
                <a:t>Vector Addition:</a:t>
              </a:r>
            </a:p>
          </p:txBody>
        </p:sp>
        <p:cxnSp>
          <p:nvCxnSpPr>
            <p:cNvPr id="13" name="Straight Arrow Connector 12"/>
            <p:cNvCxnSpPr/>
            <p:nvPr/>
          </p:nvCxnSpPr>
          <p:spPr>
            <a:xfrm>
              <a:off x="2284286" y="2839641"/>
              <a:ext cx="733950" cy="65009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1410892" y="2464594"/>
              <a:ext cx="1607343" cy="860584"/>
            </a:xfrm>
            <a:prstGeom prst="rect">
              <a:avLst/>
            </a:prstGeom>
            <a:noFill/>
          </p:spPr>
          <p:txBody>
            <a:bodyPr wrap="square" lIns="64270" tIns="32135" rIns="64270" bIns="32135">
              <a:spAutoFit/>
            </a:bodyPr>
            <a:lstStyle/>
            <a:p>
              <a:pPr>
                <a:defRPr/>
              </a:pPr>
              <a:r>
                <a:rPr lang="en-US" sz="2000" dirty="0">
                  <a:solidFill>
                    <a:schemeClr val="tx1"/>
                  </a:solidFill>
                  <a:latin typeface="+mn-lt"/>
                </a:rPr>
                <a:t>Array Indices</a:t>
              </a:r>
            </a:p>
          </p:txBody>
        </p:sp>
        <p:grpSp>
          <p:nvGrpSpPr>
            <p:cNvPr id="15" name="Group 94"/>
            <p:cNvGrpSpPr/>
            <p:nvPr/>
          </p:nvGrpSpPr>
          <p:grpSpPr>
            <a:xfrm>
              <a:off x="3286128" y="3911204"/>
              <a:ext cx="5143504" cy="375047"/>
              <a:chOff x="4673600" y="5562600"/>
              <a:chExt cx="7315200" cy="533400"/>
            </a:xfrm>
          </p:grpSpPr>
          <p:sp>
            <p:nvSpPr>
              <p:cNvPr id="50" name="Rectangle 49"/>
              <p:cNvSpPr/>
              <p:nvPr/>
            </p:nvSpPr>
            <p:spPr>
              <a:xfrm>
                <a:off x="110744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51" name="Rectangle 50"/>
              <p:cNvSpPr/>
              <p:nvPr/>
            </p:nvSpPr>
            <p:spPr>
              <a:xfrm>
                <a:off x="115316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52" name="Rectangle 51"/>
              <p:cNvSpPr/>
              <p:nvPr/>
            </p:nvSpPr>
            <p:spPr>
              <a:xfrm>
                <a:off x="101600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53" name="Rectangle 52"/>
              <p:cNvSpPr/>
              <p:nvPr/>
            </p:nvSpPr>
            <p:spPr>
              <a:xfrm>
                <a:off x="106172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54" name="Rectangle 53"/>
              <p:cNvSpPr/>
              <p:nvPr/>
            </p:nvSpPr>
            <p:spPr>
              <a:xfrm>
                <a:off x="92456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55" name="Rectangle 54"/>
              <p:cNvSpPr/>
              <p:nvPr/>
            </p:nvSpPr>
            <p:spPr>
              <a:xfrm>
                <a:off x="97028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56" name="Rectangle 55"/>
              <p:cNvSpPr/>
              <p:nvPr/>
            </p:nvSpPr>
            <p:spPr>
              <a:xfrm>
                <a:off x="83312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57" name="Rectangle 56"/>
              <p:cNvSpPr/>
              <p:nvPr/>
            </p:nvSpPr>
            <p:spPr>
              <a:xfrm>
                <a:off x="87884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58" name="Rectangle 57"/>
              <p:cNvSpPr/>
              <p:nvPr/>
            </p:nvSpPr>
            <p:spPr>
              <a:xfrm>
                <a:off x="74168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59" name="Rectangle 58"/>
              <p:cNvSpPr/>
              <p:nvPr/>
            </p:nvSpPr>
            <p:spPr>
              <a:xfrm>
                <a:off x="78740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60" name="Rectangle 59"/>
              <p:cNvSpPr/>
              <p:nvPr/>
            </p:nvSpPr>
            <p:spPr>
              <a:xfrm>
                <a:off x="65024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61" name="Rectangle 60"/>
              <p:cNvSpPr/>
              <p:nvPr/>
            </p:nvSpPr>
            <p:spPr>
              <a:xfrm>
                <a:off x="69596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62" name="Rectangle 61"/>
              <p:cNvSpPr/>
              <p:nvPr/>
            </p:nvSpPr>
            <p:spPr>
              <a:xfrm>
                <a:off x="55880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63" name="Rectangle 62"/>
              <p:cNvSpPr/>
              <p:nvPr/>
            </p:nvSpPr>
            <p:spPr>
              <a:xfrm>
                <a:off x="60452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64" name="Rectangle 63"/>
              <p:cNvSpPr/>
              <p:nvPr/>
            </p:nvSpPr>
            <p:spPr>
              <a:xfrm>
                <a:off x="46736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65" name="Rectangle 64"/>
              <p:cNvSpPr/>
              <p:nvPr/>
            </p:nvSpPr>
            <p:spPr>
              <a:xfrm>
                <a:off x="51308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</p:grpSp>
        <p:grpSp>
          <p:nvGrpSpPr>
            <p:cNvPr id="16" name="Group 95"/>
            <p:cNvGrpSpPr/>
            <p:nvPr/>
          </p:nvGrpSpPr>
          <p:grpSpPr>
            <a:xfrm>
              <a:off x="3286128" y="4554141"/>
              <a:ext cx="5143504" cy="375047"/>
              <a:chOff x="4673600" y="5562600"/>
              <a:chExt cx="7315200" cy="533400"/>
            </a:xfrm>
          </p:grpSpPr>
          <p:sp>
            <p:nvSpPr>
              <p:cNvPr id="34" name="Rectangle 33"/>
              <p:cNvSpPr/>
              <p:nvPr/>
            </p:nvSpPr>
            <p:spPr>
              <a:xfrm>
                <a:off x="110744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35" name="Rectangle 34"/>
              <p:cNvSpPr/>
              <p:nvPr/>
            </p:nvSpPr>
            <p:spPr>
              <a:xfrm>
                <a:off x="115316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36" name="Rectangle 35"/>
              <p:cNvSpPr/>
              <p:nvPr/>
            </p:nvSpPr>
            <p:spPr>
              <a:xfrm>
                <a:off x="101600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37" name="Rectangle 36"/>
              <p:cNvSpPr/>
              <p:nvPr/>
            </p:nvSpPr>
            <p:spPr>
              <a:xfrm>
                <a:off x="106172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38" name="Rectangle 37"/>
              <p:cNvSpPr/>
              <p:nvPr/>
            </p:nvSpPr>
            <p:spPr>
              <a:xfrm>
                <a:off x="92456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39" name="Rectangle 38"/>
              <p:cNvSpPr/>
              <p:nvPr/>
            </p:nvSpPr>
            <p:spPr>
              <a:xfrm>
                <a:off x="97028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40" name="Rectangle 39"/>
              <p:cNvSpPr/>
              <p:nvPr/>
            </p:nvSpPr>
            <p:spPr>
              <a:xfrm>
                <a:off x="83312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41" name="Rectangle 40"/>
              <p:cNvSpPr/>
              <p:nvPr/>
            </p:nvSpPr>
            <p:spPr>
              <a:xfrm>
                <a:off x="87884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42" name="Rectangle 41"/>
              <p:cNvSpPr/>
              <p:nvPr/>
            </p:nvSpPr>
            <p:spPr>
              <a:xfrm>
                <a:off x="74168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43" name="Rectangle 42"/>
              <p:cNvSpPr/>
              <p:nvPr/>
            </p:nvSpPr>
            <p:spPr>
              <a:xfrm>
                <a:off x="78740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44" name="Rectangle 43"/>
              <p:cNvSpPr/>
              <p:nvPr/>
            </p:nvSpPr>
            <p:spPr>
              <a:xfrm>
                <a:off x="65024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45" name="Rectangle 44"/>
              <p:cNvSpPr/>
              <p:nvPr/>
            </p:nvSpPr>
            <p:spPr>
              <a:xfrm>
                <a:off x="69596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46" name="Rectangle 45"/>
              <p:cNvSpPr/>
              <p:nvPr/>
            </p:nvSpPr>
            <p:spPr>
              <a:xfrm>
                <a:off x="55880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47" name="Rectangle 46"/>
              <p:cNvSpPr/>
              <p:nvPr/>
            </p:nvSpPr>
            <p:spPr>
              <a:xfrm>
                <a:off x="60452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48" name="Rectangle 47"/>
              <p:cNvSpPr/>
              <p:nvPr/>
            </p:nvSpPr>
            <p:spPr>
              <a:xfrm>
                <a:off x="46736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49" name="Rectangle 48"/>
              <p:cNvSpPr/>
              <p:nvPr/>
            </p:nvSpPr>
            <p:spPr>
              <a:xfrm>
                <a:off x="51308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</p:grpSp>
        <p:grpSp>
          <p:nvGrpSpPr>
            <p:cNvPr id="17" name="Group 112"/>
            <p:cNvGrpSpPr/>
            <p:nvPr/>
          </p:nvGrpSpPr>
          <p:grpSpPr>
            <a:xfrm>
              <a:off x="3286128" y="5357812"/>
              <a:ext cx="5143504" cy="375047"/>
              <a:chOff x="4673600" y="5562600"/>
              <a:chExt cx="7315200" cy="533400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10744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19" name="Rectangle 18"/>
              <p:cNvSpPr/>
              <p:nvPr/>
            </p:nvSpPr>
            <p:spPr>
              <a:xfrm>
                <a:off x="115316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0" name="Rectangle 19"/>
              <p:cNvSpPr/>
              <p:nvPr/>
            </p:nvSpPr>
            <p:spPr>
              <a:xfrm>
                <a:off x="101600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1" name="Rectangle 20"/>
              <p:cNvSpPr/>
              <p:nvPr/>
            </p:nvSpPr>
            <p:spPr>
              <a:xfrm>
                <a:off x="106172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2" name="Rectangle 21"/>
              <p:cNvSpPr/>
              <p:nvPr/>
            </p:nvSpPr>
            <p:spPr>
              <a:xfrm>
                <a:off x="92456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3" name="Rectangle 22"/>
              <p:cNvSpPr/>
              <p:nvPr/>
            </p:nvSpPr>
            <p:spPr>
              <a:xfrm>
                <a:off x="97028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4" name="Rectangle 23"/>
              <p:cNvSpPr/>
              <p:nvPr/>
            </p:nvSpPr>
            <p:spPr>
              <a:xfrm>
                <a:off x="83312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5" name="Rectangle 24"/>
              <p:cNvSpPr/>
              <p:nvPr/>
            </p:nvSpPr>
            <p:spPr>
              <a:xfrm>
                <a:off x="87884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6" name="Rectangle 25"/>
              <p:cNvSpPr/>
              <p:nvPr/>
            </p:nvSpPr>
            <p:spPr>
              <a:xfrm>
                <a:off x="74168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7" name="Rectangle 26"/>
              <p:cNvSpPr/>
              <p:nvPr/>
            </p:nvSpPr>
            <p:spPr>
              <a:xfrm>
                <a:off x="78740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8" name="Rectangle 27"/>
              <p:cNvSpPr/>
              <p:nvPr/>
            </p:nvSpPr>
            <p:spPr>
              <a:xfrm>
                <a:off x="65024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29" name="Rectangle 28"/>
              <p:cNvSpPr/>
              <p:nvPr/>
            </p:nvSpPr>
            <p:spPr>
              <a:xfrm>
                <a:off x="69596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30" name="Rectangle 29"/>
              <p:cNvSpPr/>
              <p:nvPr/>
            </p:nvSpPr>
            <p:spPr>
              <a:xfrm>
                <a:off x="55880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31" name="Rectangle 30"/>
              <p:cNvSpPr/>
              <p:nvPr/>
            </p:nvSpPr>
            <p:spPr>
              <a:xfrm>
                <a:off x="60452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32" name="Rectangle 31"/>
              <p:cNvSpPr/>
              <p:nvPr/>
            </p:nvSpPr>
            <p:spPr>
              <a:xfrm>
                <a:off x="46736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  <p:sp>
            <p:nvSpPr>
              <p:cNvPr id="33" name="Rectangle 32"/>
              <p:cNvSpPr/>
              <p:nvPr/>
            </p:nvSpPr>
            <p:spPr>
              <a:xfrm>
                <a:off x="5130800" y="5562600"/>
                <a:ext cx="457200" cy="533400"/>
              </a:xfrm>
              <a:prstGeom prst="rect">
                <a:avLst/>
              </a:prstGeom>
              <a:ln w="12700"/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lIns="91435" tIns="45718" rIns="91435" bIns="45718" rtlCol="0" anchor="ctr"/>
              <a:lstStyle/>
              <a:p>
                <a:pPr algn="ctr"/>
                <a:endParaRPr lang="en-US" sz="1300" b="1" dirty="0">
                  <a:solidFill>
                    <a:schemeClr val="tx1"/>
                  </a:solidFill>
                  <a:latin typeface="Arial"/>
                  <a:cs typeface="Arial"/>
                </a:endParaRPr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1438"/>
            <a:ext cx="6464300" cy="1143000"/>
          </a:xfrm>
        </p:spPr>
        <p:txBody>
          <a:bodyPr/>
          <a:lstStyle/>
          <a:p>
            <a:r>
              <a:rPr lang="en-GB" dirty="0" smtClean="0"/>
              <a:t>Mapping Threads to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06499"/>
          </a:xfrm>
        </p:spPr>
        <p:txBody>
          <a:bodyPr/>
          <a:lstStyle/>
          <a:p>
            <a:pPr lvl="0"/>
            <a:r>
              <a:rPr lang="en-US" sz="2400" dirty="0" smtClean="0"/>
              <a:t>Consider a simple vector addition of 16 elements</a:t>
            </a:r>
          </a:p>
          <a:p>
            <a:pPr lvl="1"/>
            <a:r>
              <a:rPr lang="en-US" sz="2000" dirty="0" smtClean="0"/>
              <a:t>2 input buffers (A, B) and 1 output buffer (C) are required</a:t>
            </a:r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19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500679" y="4135834"/>
          <a:ext cx="4408256" cy="2786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516"/>
                <a:gridCol w="275516"/>
                <a:gridCol w="275516"/>
                <a:gridCol w="275516"/>
                <a:gridCol w="275516"/>
                <a:gridCol w="275516"/>
                <a:gridCol w="275516"/>
                <a:gridCol w="275516"/>
                <a:gridCol w="275516"/>
                <a:gridCol w="275516"/>
                <a:gridCol w="275516"/>
                <a:gridCol w="275516"/>
                <a:gridCol w="275516"/>
                <a:gridCol w="275516"/>
                <a:gridCol w="275516"/>
                <a:gridCol w="275516"/>
              </a:tblGrid>
              <a:tr h="278606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0480000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7" name="Group 94"/>
          <p:cNvGrpSpPr/>
          <p:nvPr/>
        </p:nvGrpSpPr>
        <p:grpSpPr>
          <a:xfrm>
            <a:off x="3500679" y="3271759"/>
            <a:ext cx="4408244" cy="296544"/>
            <a:chOff x="4673600" y="5562600"/>
            <a:chExt cx="7315200" cy="533400"/>
          </a:xfrm>
        </p:grpSpPr>
        <p:sp>
          <p:nvSpPr>
            <p:cNvPr id="68" name="Rectangle 67"/>
            <p:cNvSpPr/>
            <p:nvPr/>
          </p:nvSpPr>
          <p:spPr>
            <a:xfrm>
              <a:off x="110744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69" name="Rectangle 68"/>
            <p:cNvSpPr/>
            <p:nvPr/>
          </p:nvSpPr>
          <p:spPr>
            <a:xfrm>
              <a:off x="115316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70" name="Rectangle 69"/>
            <p:cNvSpPr/>
            <p:nvPr/>
          </p:nvSpPr>
          <p:spPr>
            <a:xfrm>
              <a:off x="101600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71" name="Rectangle 70"/>
            <p:cNvSpPr/>
            <p:nvPr/>
          </p:nvSpPr>
          <p:spPr>
            <a:xfrm>
              <a:off x="106172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92456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97028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74" name="Rectangle 73"/>
            <p:cNvSpPr/>
            <p:nvPr/>
          </p:nvSpPr>
          <p:spPr>
            <a:xfrm>
              <a:off x="83312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75" name="Rectangle 74"/>
            <p:cNvSpPr/>
            <p:nvPr/>
          </p:nvSpPr>
          <p:spPr>
            <a:xfrm>
              <a:off x="87884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76" name="Rectangle 75"/>
            <p:cNvSpPr/>
            <p:nvPr/>
          </p:nvSpPr>
          <p:spPr>
            <a:xfrm>
              <a:off x="74168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77" name="Rectangle 76"/>
            <p:cNvSpPr/>
            <p:nvPr/>
          </p:nvSpPr>
          <p:spPr>
            <a:xfrm>
              <a:off x="78740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78" name="Rectangle 77"/>
            <p:cNvSpPr/>
            <p:nvPr/>
          </p:nvSpPr>
          <p:spPr>
            <a:xfrm>
              <a:off x="65024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79" name="Rectangle 78"/>
            <p:cNvSpPr/>
            <p:nvPr/>
          </p:nvSpPr>
          <p:spPr>
            <a:xfrm>
              <a:off x="69596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80" name="Rectangle 79"/>
            <p:cNvSpPr/>
            <p:nvPr/>
          </p:nvSpPr>
          <p:spPr>
            <a:xfrm>
              <a:off x="55880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81" name="Rectangle 80"/>
            <p:cNvSpPr/>
            <p:nvPr/>
          </p:nvSpPr>
          <p:spPr>
            <a:xfrm>
              <a:off x="60452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82" name="Rectangle 81"/>
            <p:cNvSpPr/>
            <p:nvPr/>
          </p:nvSpPr>
          <p:spPr>
            <a:xfrm>
              <a:off x="46736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83" name="Rectangle 82"/>
            <p:cNvSpPr/>
            <p:nvPr/>
          </p:nvSpPr>
          <p:spPr>
            <a:xfrm>
              <a:off x="51308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2358601" y="4535744"/>
            <a:ext cx="254158" cy="680451"/>
          </a:xfrm>
          <a:prstGeom prst="rect">
            <a:avLst/>
          </a:prstGeom>
          <a:noFill/>
        </p:spPr>
        <p:txBody>
          <a:bodyPr wrap="square" lIns="64270" tIns="32135" rIns="64270" bIns="32135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2357183" y="5044106"/>
            <a:ext cx="241687" cy="680451"/>
          </a:xfrm>
          <a:prstGeom prst="rect">
            <a:avLst/>
          </a:prstGeom>
          <a:noFill/>
        </p:spPr>
        <p:txBody>
          <a:bodyPr wrap="square" lIns="64270" tIns="32135" rIns="64270" bIns="32135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357612" y="5721921"/>
            <a:ext cx="240828" cy="680451"/>
          </a:xfrm>
          <a:prstGeom prst="rect">
            <a:avLst/>
          </a:prstGeom>
          <a:noFill/>
        </p:spPr>
        <p:txBody>
          <a:bodyPr wrap="square" lIns="64270" tIns="32135" rIns="64270" bIns="32135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C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353123" y="5389192"/>
            <a:ext cx="223977" cy="680451"/>
          </a:xfrm>
          <a:prstGeom prst="rect">
            <a:avLst/>
          </a:prstGeom>
          <a:noFill/>
        </p:spPr>
        <p:txBody>
          <a:bodyPr wrap="square" lIns="64270" tIns="32135" rIns="64270" bIns="32135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=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353123" y="4789926"/>
            <a:ext cx="223977" cy="680451"/>
          </a:xfrm>
          <a:prstGeom prst="rect">
            <a:avLst/>
          </a:prstGeom>
          <a:noFill/>
        </p:spPr>
        <p:txBody>
          <a:bodyPr wrap="square" lIns="64270" tIns="32135" rIns="64270" bIns="32135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+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54100" y="4239565"/>
            <a:ext cx="1587957" cy="680451"/>
          </a:xfrm>
          <a:prstGeom prst="rect">
            <a:avLst/>
          </a:prstGeom>
          <a:noFill/>
        </p:spPr>
        <p:txBody>
          <a:bodyPr wrap="square" lIns="64270" tIns="32135" rIns="64270" bIns="32135">
            <a:spAutoFit/>
          </a:bodyPr>
          <a:lstStyle/>
          <a:p>
            <a:pPr>
              <a:defRPr/>
            </a:pPr>
            <a:r>
              <a:rPr lang="en-US" sz="2000" dirty="0">
                <a:solidFill>
                  <a:schemeClr val="tx1"/>
                </a:solidFill>
                <a:latin typeface="+mn-lt"/>
              </a:rPr>
              <a:t>Vector Addition:</a:t>
            </a: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146300" y="3271759"/>
            <a:ext cx="1124789" cy="13011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000891" y="2887852"/>
            <a:ext cx="1377575" cy="680451"/>
          </a:xfrm>
          <a:prstGeom prst="rect">
            <a:avLst/>
          </a:prstGeom>
          <a:noFill/>
        </p:spPr>
        <p:txBody>
          <a:bodyPr wrap="square" lIns="64270" tIns="32135" rIns="64270" bIns="32135">
            <a:spAutoFit/>
          </a:bodyPr>
          <a:lstStyle/>
          <a:p>
            <a:pPr>
              <a:defRPr/>
            </a:pPr>
            <a:r>
              <a:rPr lang="en-US" sz="2000" dirty="0" smtClean="0">
                <a:solidFill>
                  <a:schemeClr val="tx1"/>
                </a:solidFill>
                <a:latin typeface="+mn-lt"/>
              </a:rPr>
              <a:t>Thread Structure</a:t>
            </a:r>
            <a:endParaRPr lang="en-US" sz="2000" dirty="0">
              <a:solidFill>
                <a:schemeClr val="tx1"/>
              </a:solidFill>
              <a:latin typeface="+mn-lt"/>
            </a:endParaRPr>
          </a:p>
        </p:txBody>
      </p:sp>
      <p:grpSp>
        <p:nvGrpSpPr>
          <p:cNvPr id="15" name="Group 94"/>
          <p:cNvGrpSpPr/>
          <p:nvPr/>
        </p:nvGrpSpPr>
        <p:grpSpPr>
          <a:xfrm>
            <a:off x="3500687" y="4572813"/>
            <a:ext cx="4408244" cy="296544"/>
            <a:chOff x="4673600" y="5562600"/>
            <a:chExt cx="7315200" cy="533400"/>
          </a:xfrm>
        </p:grpSpPr>
        <p:sp>
          <p:nvSpPr>
            <p:cNvPr id="50" name="Rectangle 49"/>
            <p:cNvSpPr/>
            <p:nvPr/>
          </p:nvSpPr>
          <p:spPr>
            <a:xfrm>
              <a:off x="110744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51" name="Rectangle 50"/>
            <p:cNvSpPr/>
            <p:nvPr/>
          </p:nvSpPr>
          <p:spPr>
            <a:xfrm>
              <a:off x="115316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52" name="Rectangle 51"/>
            <p:cNvSpPr/>
            <p:nvPr/>
          </p:nvSpPr>
          <p:spPr>
            <a:xfrm>
              <a:off x="101600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53" name="Rectangle 52"/>
            <p:cNvSpPr/>
            <p:nvPr/>
          </p:nvSpPr>
          <p:spPr>
            <a:xfrm>
              <a:off x="106172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54" name="Rectangle 53"/>
            <p:cNvSpPr/>
            <p:nvPr/>
          </p:nvSpPr>
          <p:spPr>
            <a:xfrm>
              <a:off x="92456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55" name="Rectangle 54"/>
            <p:cNvSpPr/>
            <p:nvPr/>
          </p:nvSpPr>
          <p:spPr>
            <a:xfrm>
              <a:off x="97028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56" name="Rectangle 55"/>
            <p:cNvSpPr/>
            <p:nvPr/>
          </p:nvSpPr>
          <p:spPr>
            <a:xfrm>
              <a:off x="83312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57" name="Rectangle 56"/>
            <p:cNvSpPr/>
            <p:nvPr/>
          </p:nvSpPr>
          <p:spPr>
            <a:xfrm>
              <a:off x="87884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74168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59" name="Rectangle 58"/>
            <p:cNvSpPr/>
            <p:nvPr/>
          </p:nvSpPr>
          <p:spPr>
            <a:xfrm>
              <a:off x="78740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60" name="Rectangle 59"/>
            <p:cNvSpPr/>
            <p:nvPr/>
          </p:nvSpPr>
          <p:spPr>
            <a:xfrm>
              <a:off x="65024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9596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62" name="Rectangle 61"/>
            <p:cNvSpPr/>
            <p:nvPr/>
          </p:nvSpPr>
          <p:spPr>
            <a:xfrm>
              <a:off x="55880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63" name="Rectangle 62"/>
            <p:cNvSpPr/>
            <p:nvPr/>
          </p:nvSpPr>
          <p:spPr>
            <a:xfrm>
              <a:off x="60452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64" name="Rectangle 63"/>
            <p:cNvSpPr/>
            <p:nvPr/>
          </p:nvSpPr>
          <p:spPr>
            <a:xfrm>
              <a:off x="46736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65" name="Rectangle 64"/>
            <p:cNvSpPr/>
            <p:nvPr/>
          </p:nvSpPr>
          <p:spPr>
            <a:xfrm>
              <a:off x="51308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</p:grpSp>
      <p:grpSp>
        <p:nvGrpSpPr>
          <p:cNvPr id="16" name="Group 95"/>
          <p:cNvGrpSpPr/>
          <p:nvPr/>
        </p:nvGrpSpPr>
        <p:grpSpPr>
          <a:xfrm>
            <a:off x="3500687" y="5081174"/>
            <a:ext cx="4408244" cy="296544"/>
            <a:chOff x="4673600" y="5562600"/>
            <a:chExt cx="7315200" cy="533400"/>
          </a:xfrm>
        </p:grpSpPr>
        <p:sp>
          <p:nvSpPr>
            <p:cNvPr id="34" name="Rectangle 33"/>
            <p:cNvSpPr/>
            <p:nvPr/>
          </p:nvSpPr>
          <p:spPr>
            <a:xfrm>
              <a:off x="110744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35" name="Rectangle 34"/>
            <p:cNvSpPr/>
            <p:nvPr/>
          </p:nvSpPr>
          <p:spPr>
            <a:xfrm>
              <a:off x="115316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36" name="Rectangle 35"/>
            <p:cNvSpPr/>
            <p:nvPr/>
          </p:nvSpPr>
          <p:spPr>
            <a:xfrm>
              <a:off x="101600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106172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38" name="Rectangle 37"/>
            <p:cNvSpPr/>
            <p:nvPr/>
          </p:nvSpPr>
          <p:spPr>
            <a:xfrm>
              <a:off x="92456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39" name="Rectangle 38"/>
            <p:cNvSpPr/>
            <p:nvPr/>
          </p:nvSpPr>
          <p:spPr>
            <a:xfrm>
              <a:off x="97028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83312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41" name="Rectangle 40"/>
            <p:cNvSpPr/>
            <p:nvPr/>
          </p:nvSpPr>
          <p:spPr>
            <a:xfrm>
              <a:off x="87884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42" name="Rectangle 41"/>
            <p:cNvSpPr/>
            <p:nvPr/>
          </p:nvSpPr>
          <p:spPr>
            <a:xfrm>
              <a:off x="74168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43" name="Rectangle 42"/>
            <p:cNvSpPr/>
            <p:nvPr/>
          </p:nvSpPr>
          <p:spPr>
            <a:xfrm>
              <a:off x="78740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44" name="Rectangle 43"/>
            <p:cNvSpPr/>
            <p:nvPr/>
          </p:nvSpPr>
          <p:spPr>
            <a:xfrm>
              <a:off x="65024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45" name="Rectangle 44"/>
            <p:cNvSpPr/>
            <p:nvPr/>
          </p:nvSpPr>
          <p:spPr>
            <a:xfrm>
              <a:off x="69596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46" name="Rectangle 45"/>
            <p:cNvSpPr/>
            <p:nvPr/>
          </p:nvSpPr>
          <p:spPr>
            <a:xfrm>
              <a:off x="55880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47" name="Rectangle 46"/>
            <p:cNvSpPr/>
            <p:nvPr/>
          </p:nvSpPr>
          <p:spPr>
            <a:xfrm>
              <a:off x="60452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48" name="Rectangle 47"/>
            <p:cNvSpPr/>
            <p:nvPr/>
          </p:nvSpPr>
          <p:spPr>
            <a:xfrm>
              <a:off x="46736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49" name="Rectangle 48"/>
            <p:cNvSpPr/>
            <p:nvPr/>
          </p:nvSpPr>
          <p:spPr>
            <a:xfrm>
              <a:off x="51308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</p:grpSp>
      <p:grpSp>
        <p:nvGrpSpPr>
          <p:cNvPr id="17" name="Group 112"/>
          <p:cNvGrpSpPr/>
          <p:nvPr/>
        </p:nvGrpSpPr>
        <p:grpSpPr>
          <a:xfrm>
            <a:off x="3500687" y="5716625"/>
            <a:ext cx="4408244" cy="296544"/>
            <a:chOff x="4673600" y="5562600"/>
            <a:chExt cx="7315200" cy="533400"/>
          </a:xfrm>
        </p:grpSpPr>
        <p:sp>
          <p:nvSpPr>
            <p:cNvPr id="18" name="Rectangle 17"/>
            <p:cNvSpPr/>
            <p:nvPr/>
          </p:nvSpPr>
          <p:spPr>
            <a:xfrm>
              <a:off x="110744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115316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101600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21" name="Rectangle 20"/>
            <p:cNvSpPr/>
            <p:nvPr/>
          </p:nvSpPr>
          <p:spPr>
            <a:xfrm>
              <a:off x="106172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92456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97028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83312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87884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4168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8740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65024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69596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55880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60452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46736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  <p:sp>
          <p:nvSpPr>
            <p:cNvPr id="33" name="Rectangle 32"/>
            <p:cNvSpPr/>
            <p:nvPr/>
          </p:nvSpPr>
          <p:spPr>
            <a:xfrm>
              <a:off x="5130800" y="5562600"/>
              <a:ext cx="457200" cy="533400"/>
            </a:xfrm>
            <a:prstGeom prst="rect">
              <a:avLst/>
            </a:prstGeom>
            <a:ln w="12700"/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91435" tIns="45718" rIns="91435" bIns="45718" rtlCol="0" anchor="ctr"/>
            <a:lstStyle/>
            <a:p>
              <a:pPr algn="ctr"/>
              <a:endParaRPr lang="en-US" sz="1300" b="1" dirty="0">
                <a:solidFill>
                  <a:schemeClr val="tx1"/>
                </a:solidFill>
                <a:latin typeface="Arial"/>
                <a:cs typeface="Arial"/>
              </a:endParaRPr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738"/>
            <a:ext cx="6502400" cy="1143000"/>
          </a:xfrm>
        </p:spPr>
        <p:txBody>
          <a:bodyPr/>
          <a:lstStyle/>
          <a:p>
            <a:r>
              <a:rPr lang="en-GB" dirty="0" smtClean="0"/>
              <a:t>Mapping Threads to Data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06499"/>
          </a:xfrm>
        </p:spPr>
        <p:txBody>
          <a:bodyPr/>
          <a:lstStyle/>
          <a:p>
            <a:pPr lvl="0"/>
            <a:r>
              <a:rPr lang="en-US" sz="2400" dirty="0" smtClean="0"/>
              <a:t>Create thread structure to match the problem </a:t>
            </a:r>
          </a:p>
          <a:p>
            <a:pPr lvl="1"/>
            <a:r>
              <a:rPr lang="en-US" sz="2000" dirty="0" smtClean="0"/>
              <a:t>1-dimensional problem in this case</a:t>
            </a:r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20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500679" y="4135834"/>
          <a:ext cx="4408256" cy="2786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516"/>
                <a:gridCol w="275516"/>
                <a:gridCol w="275516"/>
                <a:gridCol w="275516"/>
                <a:gridCol w="275516"/>
                <a:gridCol w="275516"/>
                <a:gridCol w="275516"/>
                <a:gridCol w="275516"/>
                <a:gridCol w="275516"/>
                <a:gridCol w="275516"/>
                <a:gridCol w="275516"/>
                <a:gridCol w="275516"/>
                <a:gridCol w="275516"/>
                <a:gridCol w="275516"/>
                <a:gridCol w="275516"/>
                <a:gridCol w="275516"/>
              </a:tblGrid>
              <a:tr h="278606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66" name="Table 65"/>
          <p:cNvGraphicFramePr>
            <a:graphicFrameLocks noGrp="1"/>
          </p:cNvGraphicFramePr>
          <p:nvPr/>
        </p:nvGraphicFramePr>
        <p:xfrm>
          <a:off x="3526079" y="3289697"/>
          <a:ext cx="4408256" cy="2786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516"/>
                <a:gridCol w="275516"/>
                <a:gridCol w="275516"/>
                <a:gridCol w="275516"/>
                <a:gridCol w="275516"/>
                <a:gridCol w="275516"/>
                <a:gridCol w="275516"/>
                <a:gridCol w="275516"/>
                <a:gridCol w="275516"/>
                <a:gridCol w="275516"/>
                <a:gridCol w="275516"/>
                <a:gridCol w="275516"/>
                <a:gridCol w="275516"/>
                <a:gridCol w="275516"/>
                <a:gridCol w="275516"/>
                <a:gridCol w="275516"/>
              </a:tblGrid>
              <a:tr h="278606"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5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7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10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11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12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13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14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 smtClean="0">
                          <a:solidFill>
                            <a:schemeClr val="tx1"/>
                          </a:solidFill>
                        </a:rPr>
                        <a:t>15</a:t>
                      </a:r>
                      <a:endParaRPr lang="en-US" sz="1000" dirty="0">
                        <a:solidFill>
                          <a:schemeClr val="tx1"/>
                        </a:solidFill>
                      </a:endParaRPr>
                    </a:p>
                  </a:txBody>
                  <a:tcPr marL="64294" marR="64294" marT="32147" marB="32147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6" name="TextBox 85"/>
          <p:cNvSpPr txBox="1"/>
          <p:nvPr/>
        </p:nvSpPr>
        <p:spPr>
          <a:xfrm>
            <a:off x="5346152" y="2437368"/>
            <a:ext cx="11852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Thread IDs</a:t>
            </a:r>
            <a:endParaRPr lang="en-GB" dirty="0"/>
          </a:p>
        </p:txBody>
      </p:sp>
      <p:cxnSp>
        <p:nvCxnSpPr>
          <p:cNvPr id="87" name="Straight Arrow Connector 86"/>
          <p:cNvCxnSpPr/>
          <p:nvPr/>
        </p:nvCxnSpPr>
        <p:spPr>
          <a:xfrm rot="5400000">
            <a:off x="5131706" y="2711794"/>
            <a:ext cx="595175" cy="78498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5" name="Rounded Rectangle 84"/>
          <p:cNvSpPr/>
          <p:nvPr/>
        </p:nvSpPr>
        <p:spPr>
          <a:xfrm>
            <a:off x="6801393" y="2132569"/>
            <a:ext cx="2215060" cy="609598"/>
          </a:xfrm>
          <a:prstGeom prst="roundRect">
            <a:avLst/>
          </a:prstGeom>
          <a:solidFill>
            <a:schemeClr val="accent2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/>
              <a:t>C[tid</a:t>
            </a:r>
            <a:r>
              <a:rPr lang="en-GB" dirty="0" smtClean="0"/>
              <a:t>] = </a:t>
            </a:r>
            <a:r>
              <a:rPr lang="en-GB" dirty="0" err="1" smtClean="0"/>
              <a:t>A[tid</a:t>
            </a:r>
            <a:r>
              <a:rPr lang="en-GB" dirty="0" smtClean="0"/>
              <a:t>] + </a:t>
            </a:r>
            <a:r>
              <a:rPr lang="en-GB" dirty="0" err="1" smtClean="0"/>
              <a:t>B[tid</a:t>
            </a:r>
            <a:r>
              <a:rPr lang="en-GB" dirty="0" smtClean="0"/>
              <a:t>]</a:t>
            </a:r>
            <a:endParaRPr lang="en-GB" dirty="0"/>
          </a:p>
        </p:txBody>
      </p:sp>
      <p:sp>
        <p:nvSpPr>
          <p:cNvPr id="88" name="TextBox 87"/>
          <p:cNvSpPr txBox="1"/>
          <p:nvPr/>
        </p:nvSpPr>
        <p:spPr>
          <a:xfrm>
            <a:off x="7357901" y="1618734"/>
            <a:ext cx="1437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Thread Code: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864027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8738"/>
            <a:ext cx="6527800" cy="1143000"/>
          </a:xfrm>
        </p:spPr>
        <p:txBody>
          <a:bodyPr/>
          <a:lstStyle/>
          <a:p>
            <a:r>
              <a:rPr lang="en-GB" dirty="0" smtClean="0"/>
              <a:t>Thread Structure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68799"/>
          </a:xfrm>
        </p:spPr>
        <p:txBody>
          <a:bodyPr>
            <a:normAutofit lnSpcReduction="10000"/>
          </a:bodyPr>
          <a:lstStyle/>
          <a:p>
            <a:r>
              <a:rPr lang="en-US" dirty="0" err="1" smtClean="0"/>
              <a:t>OpenCL’s</a:t>
            </a:r>
            <a:r>
              <a:rPr lang="en-US" dirty="0" smtClean="0"/>
              <a:t> thread structure is designed to be scalable</a:t>
            </a:r>
          </a:p>
          <a:p>
            <a:r>
              <a:rPr lang="en-US" dirty="0" smtClean="0"/>
              <a:t>Each instance of a kernel is called a </a:t>
            </a:r>
            <a:r>
              <a:rPr lang="en-US" dirty="0" smtClean="0">
                <a:sym typeface="Gill Sans" charset="0"/>
              </a:rPr>
              <a:t>work-item (though “thread” is commonly used as well)</a:t>
            </a:r>
          </a:p>
          <a:p>
            <a:r>
              <a:rPr lang="en-US" dirty="0" smtClean="0"/>
              <a:t>Work-items are organized as </a:t>
            </a:r>
            <a:r>
              <a:rPr lang="en-US" dirty="0" smtClean="0">
                <a:sym typeface="Gill Sans" charset="0"/>
              </a:rPr>
              <a:t>work-groups</a:t>
            </a:r>
          </a:p>
          <a:p>
            <a:pPr lvl="1"/>
            <a:r>
              <a:rPr lang="en-US" dirty="0" smtClean="0">
                <a:sym typeface="Gill Sans" charset="0"/>
              </a:rPr>
              <a:t>Work-groups are independent from one-another (this is where scalability comes from)</a:t>
            </a:r>
          </a:p>
          <a:p>
            <a:r>
              <a:rPr lang="en-US" dirty="0" smtClean="0"/>
              <a:t>An </a:t>
            </a:r>
            <a:r>
              <a:rPr lang="en-US" dirty="0" smtClean="0">
                <a:sym typeface="Gill Sans" charset="0"/>
              </a:rPr>
              <a:t>index space</a:t>
            </a:r>
            <a:r>
              <a:rPr lang="en-US" dirty="0" smtClean="0"/>
              <a:t> defines a hierarchy of work-groups and work-items</a:t>
            </a:r>
            <a:endParaRPr lang="en-US" dirty="0" smtClean="0">
              <a:sym typeface="Gill Sans" charset="0"/>
            </a:endParaRPr>
          </a:p>
          <a:p>
            <a:pPr>
              <a:buNone/>
            </a:pPr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388141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0170" y="3065469"/>
            <a:ext cx="6482953" cy="338308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638"/>
            <a:ext cx="6527800" cy="1143000"/>
          </a:xfrm>
        </p:spPr>
        <p:txBody>
          <a:bodyPr/>
          <a:lstStyle/>
          <a:p>
            <a:r>
              <a:rPr lang="en-GB" dirty="0" smtClean="0"/>
              <a:t>Thread Structure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4224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Work-items can uniquely identify themselves based on:</a:t>
            </a:r>
          </a:p>
          <a:p>
            <a:pPr lvl="1"/>
            <a:r>
              <a:rPr lang="en-US" dirty="0" smtClean="0"/>
              <a:t>A global id (unique within the index space)</a:t>
            </a:r>
          </a:p>
          <a:p>
            <a:pPr lvl="1"/>
            <a:r>
              <a:rPr lang="en-US" dirty="0" smtClean="0"/>
              <a:t>A work-group ID and a local ID within the work-group</a:t>
            </a:r>
          </a:p>
          <a:p>
            <a:endParaRPr lang="en-US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0581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4138"/>
            <a:ext cx="6540500" cy="1143000"/>
          </a:xfrm>
        </p:spPr>
        <p:txBody>
          <a:bodyPr/>
          <a:lstStyle/>
          <a:p>
            <a:r>
              <a:rPr lang="en-GB" dirty="0" smtClean="0"/>
              <a:t>If you are excited.....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you can get started on your own </a:t>
            </a:r>
            <a:r>
              <a:rPr lang="en-US" dirty="0" err="1" smtClean="0">
                <a:sym typeface="Wingdings"/>
              </a:rPr>
              <a:t></a:t>
            </a:r>
            <a:endParaRPr lang="en-US" dirty="0" smtClean="0">
              <a:sym typeface="Wingdings"/>
            </a:endParaRPr>
          </a:p>
          <a:p>
            <a:r>
              <a:rPr lang="en-US" dirty="0" err="1" smtClean="0">
                <a:sym typeface="Wingdings"/>
              </a:rPr>
              <a:t>google</a:t>
            </a:r>
            <a:r>
              <a:rPr lang="en-US" dirty="0" smtClean="0">
                <a:sym typeface="Wingdings"/>
              </a:rPr>
              <a:t>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AMD 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openCL</a:t>
            </a:r>
            <a:endParaRPr lang="en-US" dirty="0" smtClean="0">
              <a:solidFill>
                <a:srgbClr val="FF0000"/>
              </a:solidFill>
              <a:sym typeface="Wingdings"/>
            </a:endParaRPr>
          </a:p>
          <a:p>
            <a:r>
              <a:rPr lang="en-US" dirty="0" smtClean="0">
                <a:sym typeface="Wingdings"/>
              </a:rPr>
              <a:t>or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Intel 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openCL</a:t>
            </a:r>
            <a:endParaRPr lang="en-US" dirty="0" smtClean="0">
              <a:solidFill>
                <a:srgbClr val="FF0000"/>
              </a:solidFill>
              <a:sym typeface="Wingdings"/>
            </a:endParaRPr>
          </a:p>
          <a:p>
            <a:r>
              <a:rPr lang="en-US" dirty="0" smtClean="0">
                <a:sym typeface="Wingdings"/>
              </a:rPr>
              <a:t>or 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Apple 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openCL</a:t>
            </a:r>
            <a:endParaRPr lang="en-US" dirty="0" smtClean="0">
              <a:solidFill>
                <a:srgbClr val="FF0000"/>
              </a:solidFill>
              <a:sym typeface="Wingdings"/>
            </a:endParaRPr>
          </a:p>
          <a:p>
            <a:r>
              <a:rPr lang="en-US" dirty="0" smtClean="0">
                <a:sym typeface="Wingdings"/>
              </a:rPr>
              <a:t>or </a:t>
            </a:r>
            <a:r>
              <a:rPr lang="en-US" dirty="0" err="1" smtClean="0">
                <a:solidFill>
                  <a:srgbClr val="FF0000"/>
                </a:solidFill>
                <a:sym typeface="Wingdings"/>
              </a:rPr>
              <a:t>Khronos</a:t>
            </a:r>
            <a:r>
              <a:rPr lang="en-US" dirty="0" smtClean="0">
                <a:solidFill>
                  <a:srgbClr val="FF0000"/>
                </a:solidFill>
                <a:sym typeface="Wingdings"/>
              </a:rPr>
              <a:t> </a:t>
            </a:r>
          </a:p>
          <a:p>
            <a:r>
              <a:rPr lang="en-US" dirty="0" smtClean="0">
                <a:sym typeface="Wingdings"/>
              </a:rPr>
              <a:t>download an SDK and off you go!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23</a:t>
            </a:fld>
            <a:endParaRPr lang="en-GB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The Big Picture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Introduction to Heterogeneous Systems</a:t>
            </a:r>
          </a:p>
          <a:p>
            <a:r>
              <a:rPr lang="en-GB" dirty="0" err="1" smtClean="0"/>
              <a:t>OpenCL</a:t>
            </a:r>
            <a:r>
              <a:rPr lang="en-GB" dirty="0" smtClean="0"/>
              <a:t> Basics</a:t>
            </a:r>
          </a:p>
          <a:p>
            <a:r>
              <a:rPr lang="en-GB" dirty="0" smtClean="0"/>
              <a:t>Memory Issues</a:t>
            </a:r>
          </a:p>
          <a:p>
            <a:r>
              <a:rPr lang="en-GB" dirty="0" smtClean="0"/>
              <a:t>Scheduling</a:t>
            </a:r>
          </a:p>
          <a:p>
            <a:r>
              <a:rPr lang="en-GB" dirty="0" smtClean="0"/>
              <a:t>Optimisations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2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0300" y="2857500"/>
            <a:ext cx="3225800" cy="2514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38900" cy="1143000"/>
          </a:xfrm>
        </p:spPr>
        <p:txBody>
          <a:bodyPr/>
          <a:lstStyle/>
          <a:p>
            <a:r>
              <a:rPr lang="en-GB" dirty="0" smtClean="0"/>
              <a:t>Reading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smtClean="0"/>
              <a:t>+ all </a:t>
            </a:r>
            <a:r>
              <a:rPr lang="en-GB" dirty="0" smtClean="0"/>
              <a:t>about </a:t>
            </a:r>
          </a:p>
          <a:p>
            <a:pPr>
              <a:buNone/>
            </a:pPr>
            <a:r>
              <a:rPr lang="en-GB" dirty="0" err="1" smtClean="0"/>
              <a:t>openCL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3</a:t>
            </a:fld>
            <a:endParaRPr lang="en-GB"/>
          </a:p>
        </p:txBody>
      </p:sp>
      <p:pic>
        <p:nvPicPr>
          <p:cNvPr id="6" name="Picture 5" descr="Gaster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33700" y="1325563"/>
            <a:ext cx="4800600" cy="4800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78100" y="4893243"/>
            <a:ext cx="2355850" cy="1463107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73600" y="2853447"/>
            <a:ext cx="2057400" cy="15832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53200" cy="1143000"/>
          </a:xfrm>
        </p:spPr>
        <p:txBody>
          <a:bodyPr/>
          <a:lstStyle/>
          <a:p>
            <a:r>
              <a:rPr lang="en-GB" dirty="0" smtClean="0"/>
              <a:t>Heterogeneous Systems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   A </a:t>
            </a:r>
            <a:r>
              <a:rPr lang="en-GB" dirty="0" smtClean="0">
                <a:solidFill>
                  <a:srgbClr val="FF0000"/>
                </a:solidFill>
              </a:rPr>
              <a:t>Heterogeneous System</a:t>
            </a:r>
            <a:r>
              <a:rPr lang="en-GB" dirty="0" smtClean="0"/>
              <a:t> is a Distributed System containing different kinds of hardware to jointly solve problems.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4</a:t>
            </a:fld>
            <a:endParaRPr lang="en-GB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55650" y="4436681"/>
            <a:ext cx="1822450" cy="168948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78100" y="3243812"/>
            <a:ext cx="2254250" cy="164568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731000" y="3429000"/>
            <a:ext cx="1873571" cy="14605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699000" y="4889500"/>
            <a:ext cx="2095500" cy="9715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Hardware: SMP + </a:t>
            </a:r>
            <a:r>
              <a:rPr lang="en-GB" dirty="0" err="1" smtClean="0"/>
              <a:t>GPUs</a:t>
            </a:r>
            <a:r>
              <a:rPr lang="en-GB" dirty="0" smtClean="0"/>
              <a:t>:</a:t>
            </a:r>
          </a:p>
          <a:p>
            <a:endParaRPr lang="en-GB" dirty="0" smtClean="0"/>
          </a:p>
          <a:p>
            <a:pPr>
              <a:buNone/>
            </a:pPr>
            <a:endParaRPr lang="en-GB" dirty="0" smtClean="0"/>
          </a:p>
          <a:p>
            <a:endParaRPr lang="en-GB" dirty="0" smtClean="0"/>
          </a:p>
          <a:p>
            <a:r>
              <a:rPr lang="en-GB" dirty="0" smtClean="0"/>
              <a:t>Programming Model: Data Parallelism</a:t>
            </a:r>
            <a:endParaRPr lang="en-GB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39691" y="2344203"/>
            <a:ext cx="2057400" cy="15832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65900" cy="1143000"/>
          </a:xfrm>
        </p:spPr>
        <p:txBody>
          <a:bodyPr/>
          <a:lstStyle/>
          <a:p>
            <a:r>
              <a:rPr lang="en-GB" dirty="0" smtClean="0"/>
              <a:t>Focus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30250" y="2344203"/>
            <a:ext cx="1225550" cy="113613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394129" y="1998663"/>
            <a:ext cx="1873571" cy="146050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05100" y="4723854"/>
            <a:ext cx="2552700" cy="18034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78509" y="2667546"/>
            <a:ext cx="1761182" cy="109378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532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Recap Concurrency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“</a:t>
            </a:r>
            <a:r>
              <a:rPr lang="en-GB" dirty="0" smtClean="0">
                <a:solidFill>
                  <a:srgbClr val="FF0000"/>
                </a:solidFill>
              </a:rPr>
              <a:t>Concurrency</a:t>
            </a:r>
            <a:r>
              <a:rPr lang="en-GB" dirty="0" smtClean="0"/>
              <a:t> describes a situation where two or more activities happen in the same time interval and we are not interested in the order in which it happens”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6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477000" cy="1143000"/>
          </a:xfrm>
        </p:spPr>
        <p:txBody>
          <a:bodyPr>
            <a:normAutofit/>
          </a:bodyPr>
          <a:lstStyle/>
          <a:p>
            <a:r>
              <a:rPr lang="en-GB" dirty="0" smtClean="0"/>
              <a:t>Recap Parallelism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GB" dirty="0" smtClean="0"/>
              <a:t>“In CS we refer to </a:t>
            </a:r>
            <a:r>
              <a:rPr lang="en-GB" dirty="0" smtClean="0">
                <a:solidFill>
                  <a:srgbClr val="FF0000"/>
                </a:solidFill>
              </a:rPr>
              <a:t>Parallelism </a:t>
            </a:r>
            <a:r>
              <a:rPr lang="en-GB" dirty="0" smtClean="0">
                <a:solidFill>
                  <a:srgbClr val="000000"/>
                </a:solidFill>
              </a:rPr>
              <a:t>if two or more concurrent activities are executed by two or more physical processing entities”</a:t>
            </a:r>
            <a:endParaRPr lang="en-GB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7</a:t>
            </a:fld>
            <a:endParaRPr lang="en-GB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6527800" cy="1143000"/>
          </a:xfrm>
        </p:spPr>
        <p:txBody>
          <a:bodyPr/>
          <a:lstStyle/>
          <a:p>
            <a:r>
              <a:rPr lang="en-GB" dirty="0" smtClean="0"/>
              <a:t>Recap Data-Parallelism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0FC6BF-46A9-1D48-9D5B-F25E5EEBD284}" type="slidenum">
              <a:rPr lang="en-GB" smtClean="0"/>
              <a:pPr/>
              <a:t>8</a:t>
            </a:fld>
            <a:endParaRPr lang="en-GB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1524000" y="2120900"/>
          <a:ext cx="6096000" cy="37084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5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1524000" y="4305300"/>
          <a:ext cx="6096000" cy="370840"/>
        </p:xfrm>
        <a:graphic>
          <a:graphicData uri="http://schemas.openxmlformats.org/drawingml/2006/table">
            <a:tbl>
              <a:tblPr firstRow="1" bandRow="1">
                <a:tableStyleId>{D113A9D2-9D6B-4929-AA2D-F23B5EE8CBE7}</a:tableStyleId>
              </a:tblPr>
              <a:tblGrid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  <a:gridCol w="762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1.75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2.25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2.75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3.25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3.75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4.25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 smtClean="0"/>
                        <a:t>9</a:t>
                      </a:r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Straight Arrow Connector 6"/>
          <p:cNvCxnSpPr/>
          <p:nvPr/>
        </p:nvCxnSpPr>
        <p:spPr>
          <a:xfrm rot="5400000">
            <a:off x="1004570" y="3392170"/>
            <a:ext cx="1813560" cy="12700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8" name="Group 36"/>
          <p:cNvGrpSpPr/>
          <p:nvPr/>
        </p:nvGrpSpPr>
        <p:grpSpPr>
          <a:xfrm>
            <a:off x="2259925" y="2484120"/>
            <a:ext cx="393700" cy="1813560"/>
            <a:chOff x="2259925" y="2839720"/>
            <a:chExt cx="393700" cy="1813560"/>
          </a:xfrm>
        </p:grpSpPr>
        <p:cxnSp>
          <p:nvCxnSpPr>
            <p:cNvPr id="9" name="Straight Arrow Connector 8"/>
            <p:cNvCxnSpPr/>
            <p:nvPr/>
          </p:nvCxnSpPr>
          <p:spPr>
            <a:xfrm rot="5400000">
              <a:off x="1740495" y="3740150"/>
              <a:ext cx="1813560" cy="12700"/>
            </a:xfrm>
            <a:prstGeom prst="straightConnector1">
              <a:avLst/>
            </a:prstGeom>
            <a:ln>
              <a:solidFill>
                <a:srgbClr val="FF0000"/>
              </a:solidFill>
              <a:tailEnd type="arrow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2259925" y="3497580"/>
              <a:ext cx="1846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GB" dirty="0">
                <a:solidFill>
                  <a:srgbClr val="FF0000"/>
                </a:solidFill>
              </a:endParaRPr>
            </a:p>
          </p:txBody>
        </p:sp>
      </p:grpSp>
      <p:cxnSp>
        <p:nvCxnSpPr>
          <p:cNvPr id="11" name="Straight Arrow Connector 10"/>
          <p:cNvCxnSpPr/>
          <p:nvPr/>
        </p:nvCxnSpPr>
        <p:spPr>
          <a:xfrm rot="5400000">
            <a:off x="2529245" y="3392170"/>
            <a:ext cx="1813560" cy="127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 rot="5400000">
            <a:off x="3290570" y="3397250"/>
            <a:ext cx="1813560" cy="127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rot="5400000">
            <a:off x="4039870" y="3397250"/>
            <a:ext cx="1813560" cy="127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rot="5400000">
            <a:off x="4789170" y="3392170"/>
            <a:ext cx="1813560" cy="127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rot="5400000">
            <a:off x="5551845" y="3387090"/>
            <a:ext cx="1813560" cy="127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 rot="5400000">
            <a:off x="6319313" y="3384550"/>
            <a:ext cx="1813560" cy="12700"/>
          </a:xfrm>
          <a:prstGeom prst="straightConnector1">
            <a:avLst/>
          </a:prstGeom>
          <a:ln>
            <a:solidFill>
              <a:srgbClr val="3366FF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rot="16200000" flipH="1">
            <a:off x="1366182" y="3022937"/>
            <a:ext cx="1813560" cy="7359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rot="5400000">
            <a:off x="2141222" y="3009225"/>
            <a:ext cx="1800860" cy="77605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16200000" flipH="1">
            <a:off x="2167635" y="3022936"/>
            <a:ext cx="1813560" cy="7359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6200000" flipH="1">
            <a:off x="2890858" y="3030558"/>
            <a:ext cx="1813560" cy="7359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 rot="16200000" flipH="1">
            <a:off x="3665558" y="3022937"/>
            <a:ext cx="1813560" cy="7359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 rot="16200000" flipH="1">
            <a:off x="4401483" y="3022936"/>
            <a:ext cx="1813560" cy="7359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>
          <a:xfrm rot="16200000" flipH="1">
            <a:off x="5190233" y="3022937"/>
            <a:ext cx="1813560" cy="735925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>
          <a:xfrm rot="5400000">
            <a:off x="2902543" y="3004144"/>
            <a:ext cx="1800860" cy="77605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5400000">
            <a:off x="3662515" y="3009226"/>
            <a:ext cx="1800860" cy="77605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rot="5400000">
            <a:off x="4387769" y="3021925"/>
            <a:ext cx="1800860" cy="77605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rot="5400000">
            <a:off x="5155232" y="2996522"/>
            <a:ext cx="1800860" cy="77605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5400000">
            <a:off x="5931286" y="2996522"/>
            <a:ext cx="1800860" cy="776053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1917700" y="5114965"/>
            <a:ext cx="546540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err="1" smtClean="0">
                <a:solidFill>
                  <a:srgbClr val="FF0000"/>
                </a:solidFill>
              </a:rPr>
              <a:t>b[i</a:t>
            </a:r>
            <a:r>
              <a:rPr lang="en-GB" sz="2400" dirty="0" smtClean="0">
                <a:solidFill>
                  <a:srgbClr val="FF0000"/>
                </a:solidFill>
              </a:rPr>
              <a:t>] = .25 * a[i-1] + 0.5 * </a:t>
            </a:r>
            <a:r>
              <a:rPr lang="en-GB" sz="2400" dirty="0" err="1" smtClean="0">
                <a:solidFill>
                  <a:srgbClr val="FF0000"/>
                </a:solidFill>
              </a:rPr>
              <a:t>a[i</a:t>
            </a:r>
            <a:r>
              <a:rPr lang="en-GB" sz="2400" dirty="0" smtClean="0">
                <a:solidFill>
                  <a:srgbClr val="FF0000"/>
                </a:solidFill>
              </a:rPr>
              <a:t>] + 0.25 * a[i+1]</a:t>
            </a:r>
          </a:p>
          <a:p>
            <a:r>
              <a:rPr lang="en-GB" sz="2400" dirty="0" err="1" smtClean="0">
                <a:solidFill>
                  <a:srgbClr val="3366FF"/>
                </a:solidFill>
              </a:rPr>
              <a:t>b[i</a:t>
            </a:r>
            <a:r>
              <a:rPr lang="en-GB" sz="2400" dirty="0" smtClean="0">
                <a:solidFill>
                  <a:srgbClr val="3366FF"/>
                </a:solidFill>
              </a:rPr>
              <a:t>] = </a:t>
            </a:r>
            <a:r>
              <a:rPr lang="en-GB" sz="2400" dirty="0" err="1" smtClean="0">
                <a:solidFill>
                  <a:srgbClr val="3366FF"/>
                </a:solidFill>
              </a:rPr>
              <a:t>a[i</a:t>
            </a:r>
            <a:r>
              <a:rPr lang="en-GB" sz="2400" dirty="0" smtClean="0">
                <a:solidFill>
                  <a:srgbClr val="3366FF"/>
                </a:solidFill>
              </a:rPr>
              <a:t>]</a:t>
            </a:r>
            <a:endParaRPr lang="en-GB" sz="2400" dirty="0">
              <a:solidFill>
                <a:srgbClr val="3366FF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2354</TotalTime>
  <Words>1503</Words>
  <Application>Microsoft Macintosh PowerPoint</Application>
  <PresentationFormat>On-screen Show (4:3)</PresentationFormat>
  <Paragraphs>531</Paragraphs>
  <Slides>24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5" baseType="lpstr">
      <vt:lpstr>Office Theme</vt:lpstr>
      <vt:lpstr>Heterogeneous Computing using openCL lecture 1</vt:lpstr>
      <vt:lpstr>My Coordinates</vt:lpstr>
      <vt:lpstr>The Big Picture</vt:lpstr>
      <vt:lpstr>Reading</vt:lpstr>
      <vt:lpstr>Heterogeneous Systems</vt:lpstr>
      <vt:lpstr>Focus</vt:lpstr>
      <vt:lpstr>Recap Concurrency</vt:lpstr>
      <vt:lpstr>Recap Parallelism</vt:lpstr>
      <vt:lpstr>Recap Data-Parallelism</vt:lpstr>
      <vt:lpstr>A Peek Preview </vt:lpstr>
      <vt:lpstr>Conventional CPU Architecture</vt:lpstr>
      <vt:lpstr>Modern GPGPU Architecture</vt:lpstr>
      <vt:lpstr>Typical System</vt:lpstr>
      <vt:lpstr>Nvidia GPUs  Fermi Architecture </vt:lpstr>
      <vt:lpstr>Nvidia GPUs  Fermi Architecture </vt:lpstr>
      <vt:lpstr>SIMD vs SIMT</vt:lpstr>
      <vt:lpstr>SIMT Execution Model</vt:lpstr>
      <vt:lpstr>NVIDIA Memory Hierarchy</vt:lpstr>
      <vt:lpstr>NVIDIA Memory Model in OpenCL</vt:lpstr>
      <vt:lpstr>Mapping Threads to Data</vt:lpstr>
      <vt:lpstr>Mapping Threads to Data</vt:lpstr>
      <vt:lpstr>Thread Structure</vt:lpstr>
      <vt:lpstr>Thread Structure</vt:lpstr>
      <vt:lpstr>If you are excited.....</vt:lpstr>
    </vt:vector>
  </TitlesOfParts>
  <Company>University of Hertfordshire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Sven-Bodo Scholz</dc:creator>
  <cp:lastModifiedBy>Sven-Bodo Scholz</cp:lastModifiedBy>
  <cp:revision>35</cp:revision>
  <dcterms:created xsi:type="dcterms:W3CDTF">2012-10-09T16:34:26Z</dcterms:created>
  <dcterms:modified xsi:type="dcterms:W3CDTF">2015-01-28T07:29:56Z</dcterms:modified>
</cp:coreProperties>
</file>