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70" r:id="rId4"/>
    <p:sldId id="271" r:id="rId5"/>
    <p:sldId id="273" r:id="rId6"/>
    <p:sldId id="277" r:id="rId7"/>
    <p:sldId id="295" r:id="rId8"/>
    <p:sldId id="280" r:id="rId9"/>
    <p:sldId id="283" r:id="rId10"/>
    <p:sldId id="285" r:id="rId11"/>
    <p:sldId id="287" r:id="rId12"/>
    <p:sldId id="290" r:id="rId13"/>
    <p:sldId id="292" r:id="rId14"/>
    <p:sldId id="294" r:id="rId15"/>
    <p:sldId id="257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2608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1/28/16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3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1/28/16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68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4955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6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Heterogeneous Computing</a:t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 err="1" smtClean="0"/>
              <a:t>openCL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lecture 2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smtClean="0"/>
              <a:t>F21DP Distributed and Parallel Technology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60500" y="3061988"/>
            <a:ext cx="5981700" cy="3281661"/>
            <a:chOff x="392906" y="2057400"/>
            <a:chExt cx="7095788" cy="4286249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2593180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8" y="4267201"/>
                <a:ext cx="1856364" cy="571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rot="5400000">
              <a:off x="5913025" y="2484456"/>
              <a:ext cx="639797" cy="428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3021805"/>
              <a:ext cx="571500" cy="8572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32921" y="2057400"/>
              <a:ext cx="1255773" cy="426459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Program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15" name="Picture 14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2914648"/>
              <a:ext cx="803672" cy="803672"/>
            </a:xfrm>
            <a:prstGeom prst="rect">
              <a:avLst/>
            </a:prstGeom>
          </p:spPr>
        </p:pic>
        <p:pic>
          <p:nvPicPr>
            <p:cNvPr id="16" name="Picture 15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432445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1143006" y="2432445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0631" y="5486399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578" y="5379242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3178975" y="3021805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990" y="1553766"/>
            <a:ext cx="4839891" cy="102691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60990" y="1553766"/>
            <a:ext cx="4791716" cy="10269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6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Compiling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229600" cy="30400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function compiles and links an executable from the program object for each device in the context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err="1" smtClean="0"/>
              <a:t>device_list</a:t>
            </a:r>
            <a:r>
              <a:rPr lang="en-US" dirty="0" smtClean="0"/>
              <a:t> is supplied, then only those devices are targeted</a:t>
            </a:r>
          </a:p>
          <a:p>
            <a:r>
              <a:rPr lang="en-US" dirty="0" smtClean="0"/>
              <a:t>Optional preprocessor, optimization, and other options can be supplied by the </a:t>
            </a:r>
            <a:r>
              <a:rPr lang="en-US" i="1" dirty="0" smtClean="0"/>
              <a:t>options</a:t>
            </a:r>
            <a:r>
              <a:rPr lang="en-US" dirty="0" smtClean="0"/>
              <a:t> argument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8" y="1339453"/>
            <a:ext cx="5982891" cy="1428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71628" y="1339453"/>
            <a:ext cx="45719" cy="457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571628" y="1339453"/>
            <a:ext cx="5982891" cy="14287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5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1053306" y="2766614"/>
            <a:ext cx="6133386" cy="3643313"/>
            <a:chOff x="392906" y="2057400"/>
            <a:chExt cx="6704886" cy="4339827"/>
          </a:xfrm>
        </p:grpSpPr>
        <p:grpSp>
          <p:nvGrpSpPr>
            <p:cNvPr id="24" name="Group 13"/>
            <p:cNvGrpSpPr/>
            <p:nvPr/>
          </p:nvGrpSpPr>
          <p:grpSpPr>
            <a:xfrm>
              <a:off x="2000251" y="2646758"/>
              <a:ext cx="5097541" cy="3214688"/>
              <a:chOff x="2844800" y="4114800"/>
              <a:chExt cx="7249836" cy="45720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6" name="Can 25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29" name="Picture 2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073399" y="4267199"/>
                <a:ext cx="1140370" cy="88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rot="5400000">
              <a:off x="5055774" y="2430877"/>
              <a:ext cx="532640" cy="428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3075383"/>
              <a:ext cx="571500" cy="85725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07788" y="2057400"/>
              <a:ext cx="1125133" cy="388928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Kernels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34" name="Picture 33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2968226"/>
              <a:ext cx="803672" cy="803672"/>
            </a:xfrm>
            <a:prstGeom prst="rect">
              <a:avLst/>
            </a:prstGeom>
          </p:spPr>
        </p:pic>
        <p:pic>
          <p:nvPicPr>
            <p:cNvPr id="35" name="Picture 34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021805"/>
              <a:ext cx="803672" cy="257175"/>
            </a:xfrm>
            <a:prstGeom prst="rect">
              <a:avLst/>
            </a:prstGeom>
          </p:spPr>
        </p:pic>
        <p:pic>
          <p:nvPicPr>
            <p:cNvPr id="36" name="Picture 35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343273"/>
              <a:ext cx="803672" cy="25717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3178975" y="3075383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0631" y="5539977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578" y="5432820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pic>
          <p:nvPicPr>
            <p:cNvPr id="40" name="Picture 39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486023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1143006" y="2486023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103" y="1554962"/>
            <a:ext cx="4351437" cy="785813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044103" y="1554962"/>
            <a:ext cx="4351437" cy="78581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Runtime Compilation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high overhead for compiling programs and creating kernels </a:t>
            </a:r>
          </a:p>
          <a:p>
            <a:pPr lvl="1"/>
            <a:r>
              <a:rPr lang="en-US" dirty="0" smtClean="0"/>
              <a:t>Each operation only has to be performed once (at the beginning of the program)</a:t>
            </a:r>
          </a:p>
          <a:p>
            <a:pPr lvl="2"/>
            <a:r>
              <a:rPr lang="en-US" dirty="0" smtClean="0"/>
              <a:t>The kernel objects can be reused any number of times by setting different arguments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4117181"/>
            <a:ext cx="2727158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clCreateProgramWithSource</a:t>
            </a:r>
            <a:endParaRPr lang="en-U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63404" y="5031581"/>
            <a:ext cx="25908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clCreateProgramWithBinary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24468" y="4574381"/>
            <a:ext cx="1584833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clBuildProgram </a:t>
            </a:r>
            <a:endParaRPr lang="en-U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35790" y="4574381"/>
            <a:ext cx="1532771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clCreateKernel </a:t>
            </a:r>
            <a:endParaRPr lang="en-U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hape 8"/>
          <p:cNvCxnSpPr>
            <a:stCxn id="5" idx="3"/>
            <a:endCxn id="7" idx="0"/>
          </p:cNvCxnSpPr>
          <p:nvPr/>
        </p:nvCxnSpPr>
        <p:spPr bwMode="auto">
          <a:xfrm>
            <a:off x="5089357" y="4345781"/>
            <a:ext cx="1027524" cy="2286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0" name="Shape 9"/>
          <p:cNvCxnSpPr>
            <a:stCxn id="6" idx="3"/>
            <a:endCxn id="7" idx="2"/>
          </p:cNvCxnSpPr>
          <p:nvPr/>
        </p:nvCxnSpPr>
        <p:spPr bwMode="auto">
          <a:xfrm flipV="1">
            <a:off x="5054203" y="5031581"/>
            <a:ext cx="1062679" cy="2286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285750" y="3924101"/>
            <a:ext cx="1527040" cy="8443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1" rIns="91421" bIns="45711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Read source code into an array</a:t>
            </a:r>
            <a:endParaRPr lang="en-U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Elbow Connector 11"/>
          <p:cNvCxnSpPr>
            <a:stCxn id="7" idx="3"/>
            <a:endCxn id="8" idx="1"/>
          </p:cNvCxnSpPr>
          <p:nvPr/>
        </p:nvCxnSpPr>
        <p:spPr bwMode="auto">
          <a:xfrm>
            <a:off x="6909296" y="4802982"/>
            <a:ext cx="426488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3" name="Elbow Connector 12"/>
          <p:cNvCxnSpPr>
            <a:stCxn id="11" idx="3"/>
            <a:endCxn id="5" idx="1"/>
          </p:cNvCxnSpPr>
          <p:nvPr/>
        </p:nvCxnSpPr>
        <p:spPr bwMode="auto">
          <a:xfrm flipV="1">
            <a:off x="1812791" y="4345782"/>
            <a:ext cx="549409" cy="49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0474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Kernel Arguments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155700" y="2745581"/>
            <a:ext cx="6531452" cy="3744421"/>
            <a:chOff x="392906" y="2209800"/>
            <a:chExt cx="6704886" cy="4019746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2370535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9" y="4267200"/>
                <a:ext cx="1447808" cy="46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2" name="Picture 1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2799160"/>
              <a:ext cx="571500" cy="857250"/>
            </a:xfrm>
            <a:prstGeom prst="rect">
              <a:avLst/>
            </a:prstGeom>
          </p:spPr>
        </p:pic>
        <p:pic>
          <p:nvPicPr>
            <p:cNvPr id="13" name="Picture 12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2692003"/>
              <a:ext cx="803672" cy="803672"/>
            </a:xfrm>
            <a:prstGeom prst="rect">
              <a:avLst/>
            </a:prstGeom>
          </p:spPr>
        </p:pic>
        <p:pic>
          <p:nvPicPr>
            <p:cNvPr id="14" name="Picture 13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745582"/>
              <a:ext cx="803672" cy="257175"/>
            </a:xfrm>
            <a:prstGeom prst="rect">
              <a:avLst/>
            </a:prstGeom>
          </p:spPr>
        </p:pic>
        <p:pic>
          <p:nvPicPr>
            <p:cNvPr id="15" name="Picture 14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067050"/>
              <a:ext cx="803672" cy="25717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endCxn id="21" idx="0"/>
            </p:cNvCxnSpPr>
            <p:nvPr/>
          </p:nvCxnSpPr>
          <p:spPr>
            <a:xfrm rot="5400000">
              <a:off x="3991576" y="4147543"/>
              <a:ext cx="1928813" cy="8929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4250537" y="4085041"/>
              <a:ext cx="1982391" cy="26789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536032" y="4192197"/>
              <a:ext cx="2357438" cy="11251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82266" y="5317338"/>
              <a:ext cx="2464594" cy="912208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Data (e.g. images) are set as kernel arguments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00631" y="526375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578" y="5156597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178975" y="279916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209800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1143006" y="220980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766" y="1478359"/>
            <a:ext cx="3464719" cy="91082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696766" y="1478359"/>
            <a:ext cx="3464719" cy="865109"/>
          </a:xfrm>
          <a:prstGeom prst="roundRect">
            <a:avLst/>
          </a:prstGeom>
          <a:solidFill>
            <a:srgbClr val="114B8E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7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you II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974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/*******************************************************************************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dirty="0" err="1"/>
              <a:t>setupKernel</a:t>
            </a:r>
            <a:r>
              <a:rPr lang="en-US" dirty="0"/>
              <a:t> : this routine prepares a kernel for execution. It takes the</a:t>
            </a:r>
          </a:p>
          <a:p>
            <a:pPr marL="0" indent="0">
              <a:buNone/>
            </a:pPr>
            <a:r>
              <a:rPr lang="en-US" dirty="0"/>
              <a:t> *               following arguments:</a:t>
            </a:r>
          </a:p>
          <a:p>
            <a:pPr marL="0" indent="0">
              <a:buNone/>
            </a:pPr>
            <a:r>
              <a:rPr lang="en-US" dirty="0"/>
              <a:t> *               - the kernel source as a string</a:t>
            </a:r>
          </a:p>
          <a:p>
            <a:pPr marL="0" indent="0">
              <a:buNone/>
            </a:pPr>
            <a:r>
              <a:rPr lang="en-US" dirty="0"/>
              <a:t> *               - the name of the kernel function as string</a:t>
            </a:r>
          </a:p>
          <a:p>
            <a:pPr marL="0" indent="0">
              <a:buNone/>
            </a:pPr>
            <a:r>
              <a:rPr lang="en-US" dirty="0"/>
              <a:t> *               - the number of arguments (must match those specified in the</a:t>
            </a:r>
          </a:p>
          <a:p>
            <a:pPr marL="0" indent="0">
              <a:buNone/>
            </a:pPr>
            <a:r>
              <a:rPr lang="en-US" dirty="0"/>
              <a:t> *                 kernel source!)</a:t>
            </a:r>
          </a:p>
          <a:p>
            <a:pPr marL="0" indent="0">
              <a:buNone/>
            </a:pPr>
            <a:r>
              <a:rPr lang="en-US" dirty="0"/>
              <a:t> *               - followed by the actual arguments. Each argument to the kernel</a:t>
            </a:r>
          </a:p>
          <a:p>
            <a:pPr marL="0" indent="0">
              <a:buNone/>
            </a:pPr>
            <a:r>
              <a:rPr lang="en-US" dirty="0"/>
              <a:t> *                 results in two or three arguments to this function, depending</a:t>
            </a:r>
          </a:p>
          <a:p>
            <a:pPr marL="0" indent="0">
              <a:buNone/>
            </a:pPr>
            <a:r>
              <a:rPr lang="en-US" dirty="0"/>
              <a:t> *                 on whether these are pointers to float-arrays or integer values: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legal argument sets are:</a:t>
            </a:r>
          </a:p>
          <a:p>
            <a:pPr marL="0" indent="0">
              <a:buNone/>
            </a:pPr>
            <a:r>
              <a:rPr lang="en-US" dirty="0"/>
              <a:t> *    </a:t>
            </a:r>
            <a:r>
              <a:rPr lang="en-US" dirty="0" err="1"/>
              <a:t>FloatArr</a:t>
            </a:r>
            <a:r>
              <a:rPr lang="en-US" dirty="0"/>
              <a:t>::</a:t>
            </a:r>
            <a:r>
              <a:rPr lang="en-US" dirty="0" err="1"/>
              <a:t>clarg_type</a:t>
            </a:r>
            <a:r>
              <a:rPr lang="en-US" dirty="0"/>
              <a:t>, </a:t>
            </a:r>
            <a:r>
              <a:rPr lang="en-US" dirty="0" err="1"/>
              <a:t>num_elems</a:t>
            </a:r>
            <a:r>
              <a:rPr lang="en-US" dirty="0"/>
              <a:t>::</a:t>
            </a:r>
            <a:r>
              <a:rPr lang="en-US" dirty="0" err="1"/>
              <a:t>int</a:t>
            </a:r>
            <a:r>
              <a:rPr lang="en-US" dirty="0"/>
              <a:t>, pointer::float *,     and</a:t>
            </a:r>
          </a:p>
          <a:p>
            <a:pPr marL="0" indent="0">
              <a:buNone/>
            </a:pPr>
            <a:r>
              <a:rPr lang="en-US" dirty="0"/>
              <a:t> *    </a:t>
            </a:r>
            <a:r>
              <a:rPr lang="en-US" dirty="0" err="1"/>
              <a:t>IntConst</a:t>
            </a:r>
            <a:r>
              <a:rPr lang="en-US" dirty="0"/>
              <a:t>::</a:t>
            </a:r>
            <a:r>
              <a:rPr lang="en-US" dirty="0" err="1"/>
              <a:t>clarg_type</a:t>
            </a:r>
            <a:r>
              <a:rPr lang="en-US" dirty="0"/>
              <a:t>, number::</a:t>
            </a: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typedef</a:t>
            </a:r>
            <a:r>
              <a:rPr lang="en-US" dirty="0" smtClean="0"/>
              <a:t> </a:t>
            </a:r>
            <a:r>
              <a:rPr lang="en-US" dirty="0" err="1"/>
              <a:t>enum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FloatArr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IntConst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 </a:t>
            </a:r>
            <a:r>
              <a:rPr lang="en-US" dirty="0" err="1"/>
              <a:t>clarg_type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1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you II </a:t>
            </a:r>
            <a:r>
              <a:rPr lang="en-US" dirty="0" smtClean="0">
                <a:sym typeface="Wingdings"/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974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*               </a:t>
            </a:r>
            <a:r>
              <a:rPr lang="en-US" dirty="0"/>
              <a:t>If anything </a:t>
            </a:r>
            <a:r>
              <a:rPr lang="en-US" dirty="0" smtClean="0"/>
              <a:t>goes </a:t>
            </a:r>
            <a:r>
              <a:rPr lang="en-US" dirty="0"/>
              <a:t>wrong in the course, error messages will be</a:t>
            </a:r>
          </a:p>
          <a:p>
            <a:pPr marL="0" indent="0">
              <a:buNone/>
            </a:pPr>
            <a:r>
              <a:rPr lang="en-US" dirty="0"/>
              <a:t> *               printed to </a:t>
            </a:r>
            <a:r>
              <a:rPr lang="en-US" dirty="0" err="1"/>
              <a:t>stderr</a:t>
            </a:r>
            <a:r>
              <a:rPr lang="en-US" dirty="0"/>
              <a:t>. The pointer to the fully prepared kernel</a:t>
            </a:r>
          </a:p>
          <a:p>
            <a:pPr marL="0" indent="0">
              <a:buNone/>
            </a:pPr>
            <a:r>
              <a:rPr lang="en-US" dirty="0"/>
              <a:t> *               will be returned.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              Note that this function actually performs quite a few </a:t>
            </a:r>
            <a:r>
              <a:rPr lang="en-US" dirty="0" err="1"/>
              <a:t>openCL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*               tasks. It compiles the source, it allocates memory on the</a:t>
            </a:r>
          </a:p>
          <a:p>
            <a:pPr marL="0" indent="0">
              <a:buNone/>
            </a:pPr>
            <a:r>
              <a:rPr lang="en-US" dirty="0"/>
              <a:t> *               device and it copies over all float arrays. If a more</a:t>
            </a:r>
          </a:p>
          <a:p>
            <a:pPr marL="0" indent="0">
              <a:buNone/>
            </a:pPr>
            <a:r>
              <a:rPr lang="en-US" dirty="0"/>
              <a:t> *               sophisticated </a:t>
            </a:r>
            <a:r>
              <a:rPr lang="en-US" dirty="0" err="1"/>
              <a:t>behaviour</a:t>
            </a:r>
            <a:r>
              <a:rPr lang="en-US" dirty="0"/>
              <a:t> is needed you may have to fall back to</a:t>
            </a:r>
          </a:p>
          <a:p>
            <a:pPr marL="0" indent="0">
              <a:buNone/>
            </a:pPr>
            <a:r>
              <a:rPr lang="en-US" dirty="0"/>
              <a:t> *               using </a:t>
            </a:r>
            <a:r>
              <a:rPr lang="en-US" dirty="0" err="1"/>
              <a:t>openCL</a:t>
            </a:r>
            <a:r>
              <a:rPr lang="en-US" dirty="0"/>
              <a:t> directly.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******************************************************************************/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extern </a:t>
            </a:r>
            <a:r>
              <a:rPr lang="en-US" dirty="0" err="1"/>
              <a:t>cl_kernel</a:t>
            </a:r>
            <a:r>
              <a:rPr lang="en-US" dirty="0"/>
              <a:t> </a:t>
            </a:r>
            <a:r>
              <a:rPr lang="en-US" dirty="0" err="1"/>
              <a:t>setupKernel</a:t>
            </a:r>
            <a:r>
              <a:rPr lang="en-US" dirty="0"/>
              <a:t>(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kernel_source</a:t>
            </a:r>
            <a:r>
              <a:rPr lang="en-US" dirty="0"/>
              <a:t>, char *</a:t>
            </a:r>
            <a:r>
              <a:rPr lang="en-US" dirty="0" err="1"/>
              <a:t>kernel_name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num_args</a:t>
            </a:r>
            <a:r>
              <a:rPr lang="en-US" dirty="0"/>
              <a:t>, ...)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c</a:t>
            </a:r>
            <a:r>
              <a:rPr lang="en-US" sz="3800" b="1" dirty="0" smtClean="0">
                <a:solidFill>
                  <a:srgbClr val="FF0000"/>
                </a:solidFill>
              </a:rPr>
              <a:t>ount = 1024;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kernel </a:t>
            </a:r>
            <a:r>
              <a:rPr lang="en-US" sz="3800" b="1" dirty="0">
                <a:solidFill>
                  <a:srgbClr val="FF0000"/>
                </a:solidFill>
              </a:rPr>
              <a:t>= </a:t>
            </a:r>
            <a:r>
              <a:rPr lang="en-US" sz="3800" b="1" dirty="0" err="1">
                <a:solidFill>
                  <a:srgbClr val="FF0000"/>
                </a:solidFill>
              </a:rPr>
              <a:t>setupKernel</a:t>
            </a:r>
            <a:r>
              <a:rPr lang="en-US" sz="3800" b="1" dirty="0">
                <a:solidFill>
                  <a:srgbClr val="FF0000"/>
                </a:solidFill>
              </a:rPr>
              <a:t>( </a:t>
            </a:r>
            <a:r>
              <a:rPr lang="en-US" sz="3800" b="1" dirty="0" err="1">
                <a:solidFill>
                  <a:srgbClr val="FF0000"/>
                </a:solidFill>
              </a:rPr>
              <a:t>KernelSource</a:t>
            </a:r>
            <a:r>
              <a:rPr lang="en-US" sz="3800" b="1" dirty="0">
                <a:solidFill>
                  <a:srgbClr val="FF0000"/>
                </a:solidFill>
              </a:rPr>
              <a:t>, "square", 3, </a:t>
            </a:r>
            <a:r>
              <a:rPr lang="en-US" sz="3800" b="1" dirty="0" err="1">
                <a:solidFill>
                  <a:srgbClr val="FF0000"/>
                </a:solidFill>
              </a:rPr>
              <a:t>FloatArr</a:t>
            </a:r>
            <a:r>
              <a:rPr lang="en-US" sz="3800" b="1" dirty="0">
                <a:solidFill>
                  <a:srgbClr val="FF0000"/>
                </a:solidFill>
              </a:rPr>
              <a:t>, count, data,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3800" b="1" dirty="0" err="1">
                <a:solidFill>
                  <a:srgbClr val="FF0000"/>
                </a:solidFill>
              </a:rPr>
              <a:t>FloatArr</a:t>
            </a:r>
            <a:r>
              <a:rPr lang="en-US" sz="3800" b="1" dirty="0">
                <a:solidFill>
                  <a:srgbClr val="FF0000"/>
                </a:solidFill>
              </a:rPr>
              <a:t>, count, results,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3800" b="1" dirty="0" err="1">
                <a:solidFill>
                  <a:srgbClr val="FF0000"/>
                </a:solidFill>
              </a:rPr>
              <a:t>IntConst</a:t>
            </a:r>
            <a:r>
              <a:rPr lang="en-US" sz="3800" b="1" dirty="0">
                <a:solidFill>
                  <a:srgbClr val="FF0000"/>
                </a:solidFill>
              </a:rPr>
              <a:t>, count);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you II </a:t>
            </a:r>
            <a:r>
              <a:rPr lang="en-US" dirty="0" smtClean="0">
                <a:sym typeface="Wingdings"/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3625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b="1" dirty="0" err="1"/>
              <a:t>const</a:t>
            </a:r>
            <a:r>
              <a:rPr lang="en-US" sz="5500" b="1" dirty="0"/>
              <a:t> char *</a:t>
            </a:r>
            <a:r>
              <a:rPr lang="en-US" sz="5500" b="1" dirty="0" err="1"/>
              <a:t>KernelSource</a:t>
            </a:r>
            <a:r>
              <a:rPr lang="en-US" sz="5500" b="1" dirty="0"/>
              <a:t> =                 "\n"</a:t>
            </a:r>
          </a:p>
          <a:p>
            <a:pPr marL="0" indent="0">
              <a:buNone/>
            </a:pPr>
            <a:r>
              <a:rPr lang="en-US" sz="5500" b="1" dirty="0"/>
              <a:t>  "__kernel void square(                   </a:t>
            </a:r>
            <a:r>
              <a:rPr lang="en-US" sz="5500" b="1" dirty="0" smtClean="0"/>
              <a:t>     </a:t>
            </a:r>
            <a:r>
              <a:rPr lang="en-US" sz="5500" b="1" dirty="0"/>
              <a:t>\n"</a:t>
            </a:r>
          </a:p>
          <a:p>
            <a:pPr marL="0" indent="0">
              <a:buNone/>
            </a:pPr>
            <a:r>
              <a:rPr lang="en-US" sz="5500" b="1" dirty="0"/>
              <a:t>  "   __global float* input,                </a:t>
            </a:r>
            <a:r>
              <a:rPr lang="en-US" sz="5500" b="1" dirty="0" smtClean="0"/>
              <a:t>     \</a:t>
            </a:r>
            <a:r>
              <a:rPr lang="en-US" sz="5500" b="1" dirty="0"/>
              <a:t>n"</a:t>
            </a:r>
          </a:p>
          <a:p>
            <a:pPr marL="0" indent="0">
              <a:buNone/>
            </a:pPr>
            <a:r>
              <a:rPr lang="en-US" sz="5500" b="1" dirty="0"/>
              <a:t>  "   __global float* output,               </a:t>
            </a:r>
            <a:r>
              <a:rPr lang="en-US" sz="5500" b="1" dirty="0" smtClean="0"/>
              <a:t>   \</a:t>
            </a:r>
            <a:r>
              <a:rPr lang="en-US" sz="5500" b="1" dirty="0"/>
              <a:t>n"</a:t>
            </a:r>
          </a:p>
          <a:p>
            <a:pPr marL="0" indent="0">
              <a:buNone/>
            </a:pPr>
            <a:r>
              <a:rPr lang="en-US" sz="5500" b="1" dirty="0"/>
              <a:t>  "   </a:t>
            </a:r>
            <a:r>
              <a:rPr lang="en-US" sz="5500" b="1" dirty="0" err="1"/>
              <a:t>const</a:t>
            </a:r>
            <a:r>
              <a:rPr lang="en-US" sz="5500" b="1" dirty="0"/>
              <a:t> unsigned </a:t>
            </a:r>
            <a:r>
              <a:rPr lang="en-US" sz="5500" b="1" dirty="0" err="1"/>
              <a:t>int</a:t>
            </a:r>
            <a:r>
              <a:rPr lang="en-US" sz="5500" b="1" dirty="0"/>
              <a:t> count)             \n"</a:t>
            </a:r>
          </a:p>
          <a:p>
            <a:pPr marL="0" indent="0">
              <a:buNone/>
            </a:pPr>
            <a:r>
              <a:rPr lang="en-US" sz="5500" b="1" dirty="0"/>
              <a:t>  "{                                        </a:t>
            </a:r>
            <a:r>
              <a:rPr lang="en-US" sz="5500" b="1" dirty="0" smtClean="0"/>
              <a:t>                    \</a:t>
            </a:r>
            <a:r>
              <a:rPr lang="en-US" sz="5500" b="1" dirty="0"/>
              <a:t>n"</a:t>
            </a:r>
          </a:p>
          <a:p>
            <a:pPr marL="0" indent="0">
              <a:buNone/>
            </a:pPr>
            <a:r>
              <a:rPr lang="en-US" sz="5500" b="1" dirty="0"/>
              <a:t>  "   </a:t>
            </a:r>
            <a:r>
              <a:rPr lang="en-US" sz="5500" b="1" dirty="0" err="1"/>
              <a:t>int</a:t>
            </a:r>
            <a:r>
              <a:rPr lang="en-US" sz="5500" b="1" dirty="0"/>
              <a:t> </a:t>
            </a:r>
            <a:r>
              <a:rPr lang="en-US" sz="5500" b="1" dirty="0" err="1"/>
              <a:t>i</a:t>
            </a:r>
            <a:r>
              <a:rPr lang="en-US" sz="5500" b="1" dirty="0"/>
              <a:t> = </a:t>
            </a:r>
            <a:r>
              <a:rPr lang="en-US" sz="5500" b="1" dirty="0" err="1"/>
              <a:t>get_global_id</a:t>
            </a:r>
            <a:r>
              <a:rPr lang="en-US" sz="5500" b="1" dirty="0"/>
              <a:t>(0);            </a:t>
            </a:r>
            <a:r>
              <a:rPr lang="en-US" sz="5500" b="1" dirty="0" smtClean="0"/>
              <a:t>    </a:t>
            </a:r>
            <a:r>
              <a:rPr lang="en-US" sz="5500" b="1" dirty="0"/>
              <a:t>\n"</a:t>
            </a:r>
          </a:p>
          <a:p>
            <a:pPr marL="0" indent="0">
              <a:buNone/>
            </a:pPr>
            <a:r>
              <a:rPr lang="en-US" sz="5500" b="1" dirty="0"/>
              <a:t>  "     output[</a:t>
            </a:r>
            <a:r>
              <a:rPr lang="en-US" sz="5500" b="1" dirty="0" err="1"/>
              <a:t>i</a:t>
            </a:r>
            <a:r>
              <a:rPr lang="en-US" sz="5500" b="1" dirty="0"/>
              <a:t>] = input[</a:t>
            </a:r>
            <a:r>
              <a:rPr lang="en-US" sz="5500" b="1" dirty="0" err="1"/>
              <a:t>i</a:t>
            </a:r>
            <a:r>
              <a:rPr lang="en-US" sz="5500" b="1" dirty="0"/>
              <a:t>] * input[</a:t>
            </a:r>
            <a:r>
              <a:rPr lang="en-US" sz="5500" b="1" dirty="0" err="1"/>
              <a:t>i</a:t>
            </a:r>
            <a:r>
              <a:rPr lang="en-US" sz="5500" b="1" dirty="0"/>
              <a:t>];    \n"</a:t>
            </a:r>
          </a:p>
          <a:p>
            <a:pPr marL="0" indent="0">
              <a:buNone/>
            </a:pPr>
            <a:r>
              <a:rPr lang="en-US" sz="5500" b="1" dirty="0"/>
              <a:t>  "}                                        </a:t>
            </a:r>
            <a:r>
              <a:rPr lang="en-US" sz="5500" b="1" dirty="0" smtClean="0"/>
              <a:t>                     \n”;</a:t>
            </a:r>
          </a:p>
          <a:p>
            <a:pPr marL="0" indent="0">
              <a:buNone/>
            </a:pPr>
            <a:endParaRPr lang="en-US" sz="5500" b="1" dirty="0"/>
          </a:p>
          <a:p>
            <a:pPr marL="0" indent="0">
              <a:buNone/>
            </a:pPr>
            <a:r>
              <a:rPr lang="en-US" sz="5500" b="1" dirty="0"/>
              <a:t>data = (float *) </a:t>
            </a:r>
            <a:r>
              <a:rPr lang="en-US" sz="5500" b="1" dirty="0" err="1"/>
              <a:t>malloc</a:t>
            </a:r>
            <a:r>
              <a:rPr lang="en-US" sz="5500" b="1" dirty="0"/>
              <a:t> (count * </a:t>
            </a:r>
            <a:r>
              <a:rPr lang="en-US" sz="5500" b="1" dirty="0" err="1"/>
              <a:t>sizeof</a:t>
            </a:r>
            <a:r>
              <a:rPr lang="en-US" sz="5500" b="1" dirty="0"/>
              <a:t> (float));</a:t>
            </a:r>
          </a:p>
          <a:p>
            <a:pPr marL="0" indent="0">
              <a:buNone/>
            </a:pPr>
            <a:r>
              <a:rPr lang="en-US" sz="5500" b="1" dirty="0" smtClean="0"/>
              <a:t>results </a:t>
            </a:r>
            <a:r>
              <a:rPr lang="en-US" sz="5500" b="1" dirty="0"/>
              <a:t>= (float *) </a:t>
            </a:r>
            <a:r>
              <a:rPr lang="en-US" sz="5500" b="1" dirty="0" err="1"/>
              <a:t>malloc</a:t>
            </a:r>
            <a:r>
              <a:rPr lang="en-US" sz="5500" b="1" dirty="0"/>
              <a:t> (count * </a:t>
            </a:r>
            <a:r>
              <a:rPr lang="en-US" sz="5500" b="1" dirty="0" err="1"/>
              <a:t>sizeof</a:t>
            </a:r>
            <a:r>
              <a:rPr lang="en-US" sz="5500" b="1" dirty="0"/>
              <a:t> (float));</a:t>
            </a:r>
          </a:p>
          <a:p>
            <a:pPr marL="0" indent="0">
              <a:buNone/>
            </a:pPr>
            <a:endParaRPr lang="en-US" sz="5500" b="1" dirty="0"/>
          </a:p>
          <a:p>
            <a:pPr marL="0" indent="0">
              <a:buNone/>
            </a:pPr>
            <a:r>
              <a:rPr lang="en-US" sz="5500" b="1" dirty="0" smtClean="0"/>
              <a:t>for </a:t>
            </a:r>
            <a:r>
              <a:rPr lang="en-US" sz="5500" b="1" dirty="0"/>
              <a:t>(</a:t>
            </a:r>
            <a:r>
              <a:rPr lang="en-US" sz="5500" b="1" dirty="0" err="1"/>
              <a:t>int</a:t>
            </a:r>
            <a:r>
              <a:rPr lang="en-US" sz="5500" b="1" dirty="0"/>
              <a:t> </a:t>
            </a:r>
            <a:r>
              <a:rPr lang="en-US" sz="5500" b="1" dirty="0" err="1"/>
              <a:t>i</a:t>
            </a:r>
            <a:r>
              <a:rPr lang="en-US" sz="5500" b="1" dirty="0"/>
              <a:t> = 0; </a:t>
            </a:r>
            <a:r>
              <a:rPr lang="en-US" sz="5500" b="1" dirty="0" err="1"/>
              <a:t>i</a:t>
            </a:r>
            <a:r>
              <a:rPr lang="en-US" sz="5500" b="1" dirty="0"/>
              <a:t> &lt; count; </a:t>
            </a:r>
            <a:r>
              <a:rPr lang="en-US" sz="5500" b="1" dirty="0" err="1"/>
              <a:t>i</a:t>
            </a:r>
            <a:r>
              <a:rPr lang="en-US" sz="5500" b="1" dirty="0"/>
              <a:t>++)</a:t>
            </a:r>
          </a:p>
          <a:p>
            <a:pPr marL="0" indent="0">
              <a:buNone/>
            </a:pPr>
            <a:r>
              <a:rPr lang="en-US" sz="5500" b="1" dirty="0"/>
              <a:t>    data[</a:t>
            </a:r>
            <a:r>
              <a:rPr lang="en-US" sz="5500" b="1" dirty="0" err="1"/>
              <a:t>i</a:t>
            </a:r>
            <a:r>
              <a:rPr lang="en-US" sz="5500" b="1" dirty="0"/>
              <a:t>] = rand () / (float) RAND_MAX;</a:t>
            </a:r>
            <a:endParaRPr lang="en-US" sz="5500" b="1" dirty="0" smtClean="0"/>
          </a:p>
          <a:p>
            <a:pPr marL="0" indent="0">
              <a:buNone/>
            </a:pPr>
            <a:endParaRPr lang="en-US" sz="5500" b="1" dirty="0"/>
          </a:p>
          <a:p>
            <a:pPr marL="0" indent="0">
              <a:buNone/>
            </a:pPr>
            <a:r>
              <a:rPr lang="en-US" sz="5500" b="1" dirty="0" smtClean="0"/>
              <a:t>kernel </a:t>
            </a:r>
            <a:r>
              <a:rPr lang="en-US" sz="5500" b="1" dirty="0"/>
              <a:t>= </a:t>
            </a:r>
            <a:r>
              <a:rPr lang="en-US" sz="5500" b="1" dirty="0" err="1"/>
              <a:t>setupKernel</a:t>
            </a:r>
            <a:r>
              <a:rPr lang="en-US" sz="5500" b="1" dirty="0"/>
              <a:t>( </a:t>
            </a:r>
            <a:r>
              <a:rPr lang="en-US" sz="5500" b="1" dirty="0" err="1"/>
              <a:t>KernelSource</a:t>
            </a:r>
            <a:r>
              <a:rPr lang="en-US" sz="5500" b="1" dirty="0"/>
              <a:t>, "square", 3, </a:t>
            </a:r>
            <a:r>
              <a:rPr lang="en-US" sz="5500" b="1" dirty="0" err="1"/>
              <a:t>FloatArr</a:t>
            </a:r>
            <a:r>
              <a:rPr lang="en-US" sz="5500" b="1" dirty="0"/>
              <a:t>, count, data,</a:t>
            </a:r>
          </a:p>
          <a:p>
            <a:pPr marL="0" indent="0">
              <a:buNone/>
            </a:pPr>
            <a:r>
              <a:rPr lang="en-US" sz="5500" b="1" dirty="0"/>
              <a:t>                                                     </a:t>
            </a:r>
            <a:r>
              <a:rPr lang="en-US" sz="5500" b="1" dirty="0" err="1"/>
              <a:t>FloatArr</a:t>
            </a:r>
            <a:r>
              <a:rPr lang="en-US" sz="5500" b="1" dirty="0"/>
              <a:t>, count, results,</a:t>
            </a:r>
          </a:p>
          <a:p>
            <a:pPr marL="0" indent="0">
              <a:buNone/>
            </a:pPr>
            <a:r>
              <a:rPr lang="en-US" sz="5500" b="1" dirty="0"/>
              <a:t>                                                     </a:t>
            </a:r>
            <a:r>
              <a:rPr lang="en-US" sz="5500" b="1" dirty="0" err="1"/>
              <a:t>IntConst</a:t>
            </a:r>
            <a:r>
              <a:rPr lang="en-US" sz="5500" b="1" dirty="0"/>
              <a:t>, count);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the Kernel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67" name="Group 66"/>
          <p:cNvGrpSpPr/>
          <p:nvPr/>
        </p:nvGrpSpPr>
        <p:grpSpPr>
          <a:xfrm>
            <a:off x="1143000" y="2927348"/>
            <a:ext cx="6546296" cy="3429001"/>
            <a:chOff x="339328" y="2362200"/>
            <a:chExt cx="6758464" cy="3911204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2522935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9" y="4267200"/>
                <a:ext cx="1447808" cy="49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2" name="Picture 1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2951560"/>
              <a:ext cx="571500" cy="857250"/>
            </a:xfrm>
            <a:prstGeom prst="rect">
              <a:avLst/>
            </a:prstGeom>
          </p:spPr>
        </p:pic>
        <p:pic>
          <p:nvPicPr>
            <p:cNvPr id="13" name="Picture 12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2844403"/>
              <a:ext cx="803672" cy="803672"/>
            </a:xfrm>
            <a:prstGeom prst="rect">
              <a:avLst/>
            </a:prstGeom>
          </p:spPr>
        </p:pic>
        <p:pic>
          <p:nvPicPr>
            <p:cNvPr id="14" name="Picture 13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897982"/>
              <a:ext cx="803672" cy="257175"/>
            </a:xfrm>
            <a:prstGeom prst="rect">
              <a:avLst/>
            </a:prstGeom>
          </p:spPr>
        </p:pic>
        <p:pic>
          <p:nvPicPr>
            <p:cNvPr id="15" name="Picture 14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219450"/>
              <a:ext cx="803672" cy="25717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61" idx="3"/>
              <a:endCxn id="63" idx="0"/>
            </p:cNvCxnSpPr>
            <p:nvPr/>
          </p:nvCxnSpPr>
          <p:spPr>
            <a:xfrm>
              <a:off x="4357693" y="4741069"/>
              <a:ext cx="553641" cy="56792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357687" y="4719638"/>
              <a:ext cx="1151930" cy="64293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714752" y="4933950"/>
              <a:ext cx="535781" cy="857250"/>
              <a:chOff x="5359400" y="7772400"/>
              <a:chExt cx="762000" cy="1219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3594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5118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594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118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6642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166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642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166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594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118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594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118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642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166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642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166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594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5118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594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118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6642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8166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6642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8166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594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118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594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5118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642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166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6642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166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690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9690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0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690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9690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9690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9690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690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>
              <a:off x="2226542" y="5041108"/>
              <a:ext cx="1500188" cy="1607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39328" y="4826794"/>
              <a:ext cx="2143125" cy="1267620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An index space of 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threads is created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(dimensions match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the data)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1" name="Picture 60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4016" y="4612482"/>
              <a:ext cx="803672" cy="257175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5161366" y="541615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578" y="5308997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64" name="Rectangle 63"/>
            <p:cNvSpPr/>
            <p:nvPr/>
          </p:nvSpPr>
          <p:spPr>
            <a:xfrm>
              <a:off x="3178975" y="295156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362200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66" name="Rectangle 65"/>
            <p:cNvSpPr/>
            <p:nvPr/>
          </p:nvSpPr>
          <p:spPr>
            <a:xfrm>
              <a:off x="1143006" y="236220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636" y="1077713"/>
            <a:ext cx="5706070" cy="1848445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1246636" y="1077713"/>
            <a:ext cx="5706070" cy="1848445"/>
          </a:xfrm>
          <a:prstGeom prst="roundRect">
            <a:avLst/>
          </a:prstGeom>
          <a:solidFill>
            <a:srgbClr val="3366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the Kernel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9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thread structure defined by the index-space that is created</a:t>
            </a:r>
          </a:p>
          <a:p>
            <a:pPr lvl="1"/>
            <a:r>
              <a:rPr lang="en-US" dirty="0" smtClean="0"/>
              <a:t>Each thread executes the same kernel on different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5" name="Group 66"/>
          <p:cNvGrpSpPr/>
          <p:nvPr/>
        </p:nvGrpSpPr>
        <p:grpSpPr>
          <a:xfrm>
            <a:off x="1143000" y="2927348"/>
            <a:ext cx="6546296" cy="3429001"/>
            <a:chOff x="339328" y="2362200"/>
            <a:chExt cx="6758464" cy="3911204"/>
          </a:xfrm>
        </p:grpSpPr>
        <p:grpSp>
          <p:nvGrpSpPr>
            <p:cNvPr id="18" name="Group 13"/>
            <p:cNvGrpSpPr/>
            <p:nvPr/>
          </p:nvGrpSpPr>
          <p:grpSpPr>
            <a:xfrm>
              <a:off x="2000251" y="2522935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9" y="4267200"/>
                <a:ext cx="1447808" cy="49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2" name="Picture 1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2951560"/>
              <a:ext cx="571500" cy="857250"/>
            </a:xfrm>
            <a:prstGeom prst="rect">
              <a:avLst/>
            </a:prstGeom>
          </p:spPr>
        </p:pic>
        <p:pic>
          <p:nvPicPr>
            <p:cNvPr id="13" name="Picture 12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2844403"/>
              <a:ext cx="803672" cy="803672"/>
            </a:xfrm>
            <a:prstGeom prst="rect">
              <a:avLst/>
            </a:prstGeom>
          </p:spPr>
        </p:pic>
        <p:pic>
          <p:nvPicPr>
            <p:cNvPr id="14" name="Picture 13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897982"/>
              <a:ext cx="803672" cy="257175"/>
            </a:xfrm>
            <a:prstGeom prst="rect">
              <a:avLst/>
            </a:prstGeom>
          </p:spPr>
        </p:pic>
        <p:pic>
          <p:nvPicPr>
            <p:cNvPr id="15" name="Picture 14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219450"/>
              <a:ext cx="803672" cy="25717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61" idx="3"/>
              <a:endCxn id="63" idx="0"/>
            </p:cNvCxnSpPr>
            <p:nvPr/>
          </p:nvCxnSpPr>
          <p:spPr>
            <a:xfrm>
              <a:off x="4357693" y="4741069"/>
              <a:ext cx="553641" cy="56792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357687" y="4719638"/>
              <a:ext cx="1151930" cy="64293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17"/>
            <p:cNvGrpSpPr/>
            <p:nvPr/>
          </p:nvGrpSpPr>
          <p:grpSpPr>
            <a:xfrm>
              <a:off x="3714752" y="4933950"/>
              <a:ext cx="535781" cy="857250"/>
              <a:chOff x="5359400" y="7772400"/>
              <a:chExt cx="762000" cy="1219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3594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5118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594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118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6642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166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642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166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594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118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3594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118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642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166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642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166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3594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5118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594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118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6642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8166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6642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8166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594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5118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594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5118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642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166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6642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166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69000" y="7772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969000" y="7924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69000" y="8077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69000" y="82296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969000" y="83820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969000" y="85344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969000" y="86868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69000" y="8839200"/>
                <a:ext cx="1524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>
              <a:off x="2976636" y="5469731"/>
              <a:ext cx="1500188" cy="1607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39328" y="4826794"/>
              <a:ext cx="2143125" cy="670822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Each thread executes the kernel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1" name="Picture 60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4016" y="4612482"/>
              <a:ext cx="803672" cy="257175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5161366" y="541615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578" y="5308997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64" name="Rectangle 63"/>
            <p:cNvSpPr/>
            <p:nvPr/>
          </p:nvSpPr>
          <p:spPr>
            <a:xfrm>
              <a:off x="3178975" y="295156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362200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66" name="Rectangle 65"/>
            <p:cNvSpPr/>
            <p:nvPr/>
          </p:nvSpPr>
          <p:spPr>
            <a:xfrm>
              <a:off x="1143006" y="2362200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 descr="monalisa_ed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552" y="5604787"/>
            <a:ext cx="536266" cy="8044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29277" y="5792676"/>
            <a:ext cx="4085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SIMT = </a:t>
            </a:r>
            <a:r>
              <a:rPr lang="en-GB" sz="3200" b="1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>
                <a:solidFill>
                  <a:srgbClr val="FF0000"/>
                </a:solidFill>
              </a:rPr>
              <a:t>ingle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>
                <a:solidFill>
                  <a:srgbClr val="FF0000"/>
                </a:solidFill>
              </a:rPr>
              <a:t>nstruction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            </a:t>
            </a:r>
            <a:r>
              <a:rPr lang="en-GB" sz="3200" b="1" dirty="0" smtClean="0">
                <a:solidFill>
                  <a:srgbClr val="FF0000"/>
                </a:solidFill>
              </a:rPr>
              <a:t>M</a:t>
            </a:r>
            <a:r>
              <a:rPr lang="en-GB" sz="2800" dirty="0" smtClean="0">
                <a:solidFill>
                  <a:srgbClr val="FF0000"/>
                </a:solidFill>
              </a:rPr>
              <a:t>ultiple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dirty="0" smtClean="0">
                <a:solidFill>
                  <a:srgbClr val="FF0000"/>
                </a:solidFill>
              </a:rPr>
              <a:t>hreads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27800" cy="1143000"/>
          </a:xfrm>
        </p:spPr>
        <p:txBody>
          <a:bodyPr/>
          <a:lstStyle/>
          <a:p>
            <a:r>
              <a:rPr lang="en-GB" dirty="0" smtClean="0"/>
              <a:t>Example: Squares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120900"/>
          <a:ext cx="6096000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48036"/>
              </p:ext>
            </p:extLst>
          </p:nvPr>
        </p:nvGraphicFramePr>
        <p:xfrm>
          <a:off x="1524000" y="4305300"/>
          <a:ext cx="6096000" cy="3708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004570" y="339217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319313" y="338455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17700" y="5114965"/>
            <a:ext cx="338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3366FF"/>
                </a:solidFill>
              </a:rPr>
              <a:t>result[</a:t>
            </a:r>
            <a:r>
              <a:rPr lang="en-GB" sz="2400" dirty="0" err="1" smtClean="0">
                <a:solidFill>
                  <a:srgbClr val="3366FF"/>
                </a:solidFill>
              </a:rPr>
              <a:t>i</a:t>
            </a:r>
            <a:r>
              <a:rPr lang="en-GB" sz="2400" dirty="0" smtClean="0">
                <a:solidFill>
                  <a:srgbClr val="3366FF"/>
                </a:solidFill>
              </a:rPr>
              <a:t>] = data[</a:t>
            </a:r>
            <a:r>
              <a:rPr lang="en-GB" sz="2400" dirty="0" err="1" smtClean="0">
                <a:solidFill>
                  <a:srgbClr val="3366FF"/>
                </a:solidFill>
              </a:rPr>
              <a:t>i</a:t>
            </a:r>
            <a:r>
              <a:rPr lang="en-GB" sz="2400" dirty="0" smtClean="0">
                <a:solidFill>
                  <a:srgbClr val="3366FF"/>
                </a:solidFill>
              </a:rPr>
              <a:t>] * data[</a:t>
            </a:r>
            <a:r>
              <a:rPr lang="en-GB" sz="2400" dirty="0" err="1" smtClean="0">
                <a:solidFill>
                  <a:srgbClr val="3366FF"/>
                </a:solidFill>
              </a:rPr>
              <a:t>i</a:t>
            </a:r>
            <a:r>
              <a:rPr lang="en-GB" sz="2400" dirty="0" smtClean="0">
                <a:solidFill>
                  <a:srgbClr val="3366FF"/>
                </a:solidFill>
              </a:rPr>
              <a:t>]</a:t>
            </a:r>
            <a:endParaRPr lang="en-GB" sz="2400" dirty="0">
              <a:solidFill>
                <a:srgbClr val="3366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5608113" y="339217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858813" y="338455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046013" y="338455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284013" y="338455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509313" y="338455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734613" y="3392170"/>
            <a:ext cx="1813560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Copying Data 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1410890" y="3138884"/>
            <a:ext cx="6704886" cy="3375423"/>
            <a:chOff x="392906" y="2732484"/>
            <a:chExt cx="6704886" cy="3375423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2893219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9" y="4267200"/>
                <a:ext cx="1140370" cy="437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2" name="Picture 1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3321844"/>
              <a:ext cx="571500" cy="857250"/>
            </a:xfrm>
            <a:prstGeom prst="rect">
              <a:avLst/>
            </a:prstGeom>
          </p:spPr>
        </p:pic>
        <p:pic>
          <p:nvPicPr>
            <p:cNvPr id="13" name="Picture 12" descr="source_c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0" y="3214687"/>
              <a:ext cx="803672" cy="803672"/>
            </a:xfrm>
            <a:prstGeom prst="rect">
              <a:avLst/>
            </a:prstGeom>
          </p:spPr>
        </p:pic>
        <p:pic>
          <p:nvPicPr>
            <p:cNvPr id="14" name="Picture 13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268266"/>
              <a:ext cx="803672" cy="257175"/>
            </a:xfrm>
            <a:prstGeom prst="rect">
              <a:avLst/>
            </a:prstGeom>
          </p:spPr>
        </p:pic>
        <p:pic>
          <p:nvPicPr>
            <p:cNvPr id="15" name="Picture 14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589734"/>
              <a:ext cx="803672" cy="25717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78975" y="332184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binary_fi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589734"/>
              <a:ext cx="803672" cy="257175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9" idx="0"/>
            </p:cNvCxnSpPr>
            <p:nvPr/>
          </p:nvCxnSpPr>
          <p:spPr>
            <a:xfrm rot="5400000" flipH="1" flipV="1">
              <a:off x="755928" y="4220649"/>
              <a:ext cx="1178689" cy="1312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7219" y="4875610"/>
              <a:ext cx="1344871" cy="588118"/>
            </a:xfrm>
            <a:prstGeom prst="rect">
              <a:avLst/>
            </a:prstGeom>
            <a:noFill/>
          </p:spPr>
          <p:txBody>
            <a:bodyPr wrap="non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Copied back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from GPU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0" name="Picture 19" descr="monalisa_edg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819" y="3321844"/>
              <a:ext cx="593088" cy="889632"/>
            </a:xfrm>
            <a:prstGeom prst="rect">
              <a:avLst/>
            </a:prstGeom>
          </p:spPr>
        </p:pic>
        <p:pic>
          <p:nvPicPr>
            <p:cNvPr id="21" name="Picture 20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6" y="2732484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pic>
          <p:nvPicPr>
            <p:cNvPr id="22" name="Picture 21" descr="monalisa_edg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422" y="2732484"/>
              <a:ext cx="593088" cy="88963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11" y="1280517"/>
            <a:ext cx="4991695" cy="184844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66583" y="1214438"/>
            <a:ext cx="5706070" cy="1848445"/>
          </a:xfrm>
          <a:prstGeom prst="roundRect">
            <a:avLst/>
          </a:prstGeom>
          <a:solidFill>
            <a:srgbClr val="3366FF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5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you III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54099"/>
            <a:ext cx="8229600" cy="5667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/*******************************************************************************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dirty="0" err="1"/>
              <a:t>runKernel</a:t>
            </a:r>
            <a:r>
              <a:rPr lang="en-US" dirty="0"/>
              <a:t> : this routine executes the kernel given as first argument.</a:t>
            </a:r>
          </a:p>
          <a:p>
            <a:pPr marL="0" indent="0">
              <a:buNone/>
            </a:pPr>
            <a:r>
              <a:rPr lang="en-US" dirty="0"/>
              <a:t> *             The thread-space is defined through the next two arguments:</a:t>
            </a:r>
          </a:p>
          <a:p>
            <a:pPr marL="0" indent="0">
              <a:buNone/>
            </a:pPr>
            <a:r>
              <a:rPr lang="en-US" dirty="0"/>
              <a:t> *             &lt;dim&gt; identifies the dimensionality of the thread-space and</a:t>
            </a:r>
          </a:p>
          <a:p>
            <a:pPr marL="0" indent="0">
              <a:buNone/>
            </a:pPr>
            <a:r>
              <a:rPr lang="en-US" dirty="0"/>
              <a:t> *             &lt;</a:t>
            </a:r>
            <a:r>
              <a:rPr lang="en-US" dirty="0" err="1"/>
              <a:t>globals</a:t>
            </a:r>
            <a:r>
              <a:rPr lang="en-US" dirty="0"/>
              <a:t>&gt; is a vector of length &lt;dim&gt; that gives the upper</a:t>
            </a:r>
          </a:p>
          <a:p>
            <a:pPr marL="0" indent="0">
              <a:buNone/>
            </a:pPr>
            <a:r>
              <a:rPr lang="en-US" dirty="0"/>
              <a:t> *             bounds for all axes. The argument &lt;local&gt; specifies the size</a:t>
            </a:r>
          </a:p>
          <a:p>
            <a:pPr marL="0" indent="0">
              <a:buNone/>
            </a:pPr>
            <a:r>
              <a:rPr lang="en-US" dirty="0"/>
              <a:t> *             of the individual warps which need to have the same dimensionality</a:t>
            </a:r>
          </a:p>
          <a:p>
            <a:pPr marL="0" indent="0">
              <a:buNone/>
            </a:pPr>
            <a:r>
              <a:rPr lang="en-US" dirty="0"/>
              <a:t> *             as the overall range.</a:t>
            </a:r>
          </a:p>
          <a:p>
            <a:pPr marL="0" indent="0">
              <a:buNone/>
            </a:pPr>
            <a:r>
              <a:rPr lang="en-US" dirty="0"/>
              <a:t> *             If anything </a:t>
            </a:r>
            <a:r>
              <a:rPr lang="en-US" dirty="0" err="1"/>
              <a:t>gows</a:t>
            </a:r>
            <a:r>
              <a:rPr lang="en-US" dirty="0"/>
              <a:t> wrong in the course, error messages will be</a:t>
            </a:r>
          </a:p>
          <a:p>
            <a:pPr marL="0" indent="0">
              <a:buNone/>
            </a:pPr>
            <a:r>
              <a:rPr lang="en-US" dirty="0"/>
              <a:t> *             printed to </a:t>
            </a:r>
            <a:r>
              <a:rPr lang="en-US" dirty="0" err="1"/>
              <a:t>stderr</a:t>
            </a:r>
            <a:r>
              <a:rPr lang="en-US" dirty="0"/>
              <a:t> and the last error encountered will be returned.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            Note that this function not only executes the kernel with the given</a:t>
            </a:r>
          </a:p>
          <a:p>
            <a:pPr marL="0" indent="0">
              <a:buNone/>
            </a:pPr>
            <a:r>
              <a:rPr lang="en-US" dirty="0"/>
              <a:t> *             range and warp-size, it also copies back *all* arguments from the</a:t>
            </a:r>
          </a:p>
          <a:p>
            <a:pPr marL="0" indent="0">
              <a:buNone/>
            </a:pPr>
            <a:r>
              <a:rPr lang="en-US" dirty="0"/>
              <a:t> *             kernel after the kernel's completion. If a more sophisticated</a:t>
            </a:r>
          </a:p>
          <a:p>
            <a:pPr marL="0" indent="0">
              <a:buNone/>
            </a:pPr>
            <a:r>
              <a:rPr lang="en-US" dirty="0"/>
              <a:t> *             </a:t>
            </a:r>
            <a:r>
              <a:rPr lang="en-US" dirty="0" err="1"/>
              <a:t>behaviour</a:t>
            </a:r>
            <a:r>
              <a:rPr lang="en-US" dirty="0"/>
              <a:t> is needed you may have to fall back to using </a:t>
            </a:r>
            <a:r>
              <a:rPr lang="en-US" dirty="0" err="1"/>
              <a:t>openCL</a:t>
            </a:r>
            <a:r>
              <a:rPr lang="en-US" dirty="0"/>
              <a:t> directly.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******************************************************************************/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extern </a:t>
            </a:r>
            <a:r>
              <a:rPr lang="en-US" dirty="0" err="1"/>
              <a:t>cl_int</a:t>
            </a:r>
            <a:r>
              <a:rPr lang="en-US" dirty="0"/>
              <a:t> </a:t>
            </a:r>
            <a:r>
              <a:rPr lang="en-US" dirty="0" err="1"/>
              <a:t>runKernel</a:t>
            </a:r>
            <a:r>
              <a:rPr lang="en-US" dirty="0"/>
              <a:t>( </a:t>
            </a:r>
            <a:r>
              <a:rPr lang="en-US" dirty="0" err="1"/>
              <a:t>cl_kernel</a:t>
            </a:r>
            <a:r>
              <a:rPr lang="en-US" dirty="0"/>
              <a:t> kernel, </a:t>
            </a:r>
            <a:r>
              <a:rPr lang="en-US" dirty="0" err="1"/>
              <a:t>int</a:t>
            </a:r>
            <a:r>
              <a:rPr lang="en-US" dirty="0"/>
              <a:t> dim, </a:t>
            </a:r>
            <a:r>
              <a:rPr lang="en-US" dirty="0" err="1"/>
              <a:t>size_t</a:t>
            </a:r>
            <a:r>
              <a:rPr lang="en-US" dirty="0"/>
              <a:t> *global, </a:t>
            </a:r>
            <a:r>
              <a:rPr lang="en-US" dirty="0" err="1"/>
              <a:t>size_t</a:t>
            </a:r>
            <a:r>
              <a:rPr lang="en-US" dirty="0"/>
              <a:t> *local)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000" b="1" dirty="0" err="1">
                <a:solidFill>
                  <a:srgbClr val="FF0000"/>
                </a:solidFill>
              </a:rPr>
              <a:t>size_t</a:t>
            </a:r>
            <a:r>
              <a:rPr lang="en-US" sz="5000" b="1" dirty="0">
                <a:solidFill>
                  <a:srgbClr val="FF0000"/>
                </a:solidFill>
              </a:rPr>
              <a:t> global[1</a:t>
            </a:r>
            <a:r>
              <a:rPr lang="en-US" sz="5000" b="1" dirty="0" smtClean="0">
                <a:solidFill>
                  <a:srgbClr val="FF0000"/>
                </a:solidFill>
              </a:rPr>
              <a:t>] = {1024};</a:t>
            </a:r>
            <a:endParaRPr lang="en-US" sz="5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000" b="1" dirty="0" err="1" smtClean="0">
                <a:solidFill>
                  <a:srgbClr val="FF0000"/>
                </a:solidFill>
              </a:rPr>
              <a:t>size_t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>
                <a:solidFill>
                  <a:srgbClr val="FF0000"/>
                </a:solidFill>
              </a:rPr>
              <a:t>local[1</a:t>
            </a:r>
            <a:r>
              <a:rPr lang="en-US" sz="5000" b="1" dirty="0" smtClean="0">
                <a:solidFill>
                  <a:srgbClr val="FF0000"/>
                </a:solidFill>
              </a:rPr>
              <a:t>] = {32};</a:t>
            </a:r>
          </a:p>
          <a:p>
            <a:pPr marL="0" indent="0">
              <a:buNone/>
            </a:pPr>
            <a:r>
              <a:rPr lang="en-US" sz="5000" b="1" dirty="0" err="1">
                <a:solidFill>
                  <a:srgbClr val="FF0000"/>
                </a:solidFill>
              </a:rPr>
              <a:t>runKernel</a:t>
            </a:r>
            <a:r>
              <a:rPr lang="en-US" sz="5000" b="1" dirty="0">
                <a:solidFill>
                  <a:srgbClr val="FF0000"/>
                </a:solidFill>
              </a:rPr>
              <a:t>( kernel, 1, global, local);</a:t>
            </a:r>
          </a:p>
          <a:p>
            <a:pPr marL="0" indent="0">
              <a:buNone/>
            </a:pP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Finally: Release the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1"/>
            <a:ext cx="8229600" cy="30098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/*******************************************************************************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dirty="0" err="1"/>
              <a:t>freeDevice</a:t>
            </a:r>
            <a:r>
              <a:rPr lang="en-US" dirty="0"/>
              <a:t> : this routine releases all acquired </a:t>
            </a:r>
            <a:r>
              <a:rPr lang="en-US" dirty="0" err="1"/>
              <a:t>ressources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*             If anything </a:t>
            </a:r>
            <a:r>
              <a:rPr lang="en-US" dirty="0" err="1"/>
              <a:t>gows</a:t>
            </a:r>
            <a:r>
              <a:rPr lang="en-US" dirty="0"/>
              <a:t> wrong in the course, error messages will be</a:t>
            </a:r>
          </a:p>
          <a:p>
            <a:pPr marL="0" indent="0">
              <a:buNone/>
            </a:pPr>
            <a:r>
              <a:rPr lang="en-US" dirty="0"/>
              <a:t> *             printed to </a:t>
            </a:r>
            <a:r>
              <a:rPr lang="en-US" dirty="0" err="1"/>
              <a:t>stderr</a:t>
            </a:r>
            <a:r>
              <a:rPr lang="en-US" dirty="0"/>
              <a:t> and the last error encountered will be returned.</a:t>
            </a:r>
          </a:p>
          <a:p>
            <a:pPr marL="0" indent="0">
              <a:buNone/>
            </a:pPr>
            <a:r>
              <a:rPr lang="en-US" dirty="0"/>
              <a:t> *</a:t>
            </a:r>
          </a:p>
          <a:p>
            <a:pPr marL="0" indent="0">
              <a:buNone/>
            </a:pPr>
            <a:r>
              <a:rPr lang="en-US" dirty="0"/>
              <a:t> ******************************************************************************/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extern </a:t>
            </a:r>
            <a:r>
              <a:rPr lang="en-US" dirty="0" err="1"/>
              <a:t>cl_int</a:t>
            </a:r>
            <a:r>
              <a:rPr lang="en-US" dirty="0"/>
              <a:t> </a:t>
            </a:r>
            <a:r>
              <a:rPr lang="en-US" dirty="0" err="1"/>
              <a:t>freeDevice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3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OpenCL</a:t>
            </a:r>
            <a:r>
              <a:rPr lang="en-GB" dirty="0" smtClean="0"/>
              <a:t> Timing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1800" dirty="0" err="1" smtClean="0"/>
              <a:t>OpenCL</a:t>
            </a:r>
            <a:r>
              <a:rPr lang="en-US" sz="1800" dirty="0" smtClean="0"/>
              <a:t> provides “events” which can be used for timing kernels</a:t>
            </a:r>
          </a:p>
          <a:p>
            <a:pPr lvl="1"/>
            <a:r>
              <a:rPr lang="en-US" sz="1600" dirty="0" smtClean="0"/>
              <a:t>Events will be discussed in detail in Lecture 11</a:t>
            </a:r>
          </a:p>
          <a:p>
            <a:r>
              <a:rPr lang="en-US" sz="1800" dirty="0" smtClean="0"/>
              <a:t>We pass an event to the </a:t>
            </a:r>
            <a:r>
              <a:rPr lang="en-US" sz="1800" dirty="0" err="1" smtClean="0"/>
              <a:t>OpenCL</a:t>
            </a:r>
            <a:r>
              <a:rPr lang="en-US" sz="1800" dirty="0" smtClean="0"/>
              <a:t> </a:t>
            </a:r>
            <a:r>
              <a:rPr lang="en-US" sz="1800" dirty="0" err="1" smtClean="0"/>
              <a:t>enqueue</a:t>
            </a:r>
            <a:r>
              <a:rPr lang="en-US" sz="1800" dirty="0" smtClean="0"/>
              <a:t> kernel function to capture timestamps</a:t>
            </a:r>
          </a:p>
          <a:p>
            <a:r>
              <a:rPr lang="en-US" sz="1800" dirty="0" smtClean="0"/>
              <a:t>Code snippet provided can be used to time a kernel</a:t>
            </a:r>
          </a:p>
          <a:p>
            <a:pPr lvl="1"/>
            <a:r>
              <a:rPr lang="en-US" sz="1600" dirty="0" smtClean="0"/>
              <a:t>Add profiling enable flag to create command queue  </a:t>
            </a:r>
          </a:p>
          <a:p>
            <a:pPr lvl="1"/>
            <a:r>
              <a:rPr lang="en-US" sz="1600" dirty="0" smtClean="0"/>
              <a:t>By taking differences of the start and end timestamps we discount  overheads like time spent in the command queue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6325" y="3484313"/>
            <a:ext cx="3691563" cy="738664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clGetEventProfilingInfo</a:t>
            </a:r>
            <a:r>
              <a:rPr lang="en-US" sz="1400" dirty="0" smtClean="0">
                <a:latin typeface="Arial"/>
                <a:cs typeface="Arial"/>
              </a:rPr>
              <a:t>( </a:t>
            </a:r>
            <a:r>
              <a:rPr lang="en-US" sz="1400" dirty="0" err="1" smtClean="0">
                <a:latin typeface="Arial"/>
                <a:cs typeface="Arial"/>
              </a:rPr>
              <a:t>event_time</a:t>
            </a:r>
            <a:r>
              <a:rPr lang="en-US" sz="1400" dirty="0" smtClean="0">
                <a:latin typeface="Arial"/>
                <a:cs typeface="Arial"/>
              </a:rPr>
              <a:t>, </a:t>
            </a:r>
          </a:p>
          <a:p>
            <a:r>
              <a:rPr lang="en-US" sz="1400" dirty="0" smtClean="0">
                <a:latin typeface="Arial"/>
                <a:cs typeface="Arial"/>
              </a:rPr>
              <a:t>	CL_PROFILING_COMMAND_START, </a:t>
            </a:r>
          </a:p>
          <a:p>
            <a:r>
              <a:rPr lang="en-US" sz="1400" dirty="0" smtClean="0">
                <a:latin typeface="Arial"/>
                <a:cs typeface="Arial"/>
              </a:rPr>
              <a:t>	</a:t>
            </a:r>
            <a:r>
              <a:rPr lang="en-US" sz="1400" dirty="0" err="1" smtClean="0">
                <a:latin typeface="Arial"/>
                <a:cs typeface="Arial"/>
              </a:rPr>
              <a:t>sizeof(cl_ulong</a:t>
            </a:r>
            <a:r>
              <a:rPr lang="en-US" sz="1400" dirty="0" smtClean="0">
                <a:latin typeface="Arial"/>
                <a:cs typeface="Arial"/>
              </a:rPr>
              <a:t>), &amp;</a:t>
            </a:r>
            <a:r>
              <a:rPr lang="en-US" sz="1400" dirty="0" err="1" smtClean="0">
                <a:latin typeface="Arial"/>
                <a:cs typeface="Arial"/>
              </a:rPr>
              <a:t>starttime</a:t>
            </a:r>
            <a:r>
              <a:rPr lang="en-US" sz="1400" dirty="0" smtClean="0">
                <a:latin typeface="Arial"/>
                <a:cs typeface="Arial"/>
              </a:rPr>
              <a:t>, NULL);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6325" y="4222977"/>
            <a:ext cx="3691563" cy="738664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clGetEventProfilingInfo</a:t>
            </a:r>
            <a:r>
              <a:rPr lang="en-US" sz="1400" dirty="0" err="1" smtClean="0">
                <a:latin typeface="Arial"/>
                <a:cs typeface="Arial"/>
              </a:rPr>
              <a:t>(event_time</a:t>
            </a:r>
            <a:r>
              <a:rPr lang="en-US" sz="1400" dirty="0" smtClean="0">
                <a:latin typeface="Arial"/>
                <a:cs typeface="Arial"/>
              </a:rPr>
              <a:t>, 	CL_PROFILING_COMMAND_END, </a:t>
            </a:r>
          </a:p>
          <a:p>
            <a:r>
              <a:rPr lang="en-US" sz="1400" dirty="0" smtClean="0">
                <a:latin typeface="Arial"/>
                <a:cs typeface="Arial"/>
              </a:rPr>
              <a:t>	</a:t>
            </a:r>
            <a:r>
              <a:rPr lang="en-US" sz="1400" dirty="0" err="1" smtClean="0">
                <a:latin typeface="Arial"/>
                <a:cs typeface="Arial"/>
              </a:rPr>
              <a:t>sizeof(cl_ulong</a:t>
            </a:r>
            <a:r>
              <a:rPr lang="en-US" sz="1400" dirty="0" smtClean="0">
                <a:latin typeface="Arial"/>
                <a:cs typeface="Arial"/>
              </a:rPr>
              <a:t>), &amp;</a:t>
            </a:r>
            <a:r>
              <a:rPr lang="en-US" sz="1400" dirty="0" err="1" smtClean="0">
                <a:latin typeface="Arial"/>
                <a:cs typeface="Arial"/>
              </a:rPr>
              <a:t>endtime</a:t>
            </a:r>
            <a:r>
              <a:rPr lang="en-US" sz="1400" dirty="0" smtClean="0">
                <a:latin typeface="Arial"/>
                <a:cs typeface="Arial"/>
              </a:rPr>
              <a:t>, NULL);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6325" y="5193722"/>
            <a:ext cx="3691563" cy="52322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unsigned long elapsed =  </a:t>
            </a:r>
          </a:p>
          <a:p>
            <a:r>
              <a:rPr lang="en-US" sz="1400" dirty="0" smtClean="0">
                <a:latin typeface="Arial"/>
                <a:cs typeface="Arial"/>
              </a:rPr>
              <a:t>(unsigned </a:t>
            </a:r>
            <a:r>
              <a:rPr lang="en-US" sz="1400" dirty="0" err="1" smtClean="0">
                <a:latin typeface="Arial"/>
                <a:cs typeface="Arial"/>
              </a:rPr>
              <a:t>long)(endtime</a:t>
            </a:r>
            <a:r>
              <a:rPr lang="en-US" sz="1400" dirty="0" smtClean="0">
                <a:latin typeface="Arial"/>
                <a:cs typeface="Arial"/>
              </a:rPr>
              <a:t> - </a:t>
            </a:r>
            <a:r>
              <a:rPr lang="en-US" sz="1400" dirty="0" err="1" smtClean="0">
                <a:latin typeface="Arial"/>
                <a:cs typeface="Arial"/>
              </a:rPr>
              <a:t>starttime</a:t>
            </a:r>
            <a:r>
              <a:rPr lang="en-US" sz="1400" dirty="0" smtClean="0">
                <a:latin typeface="Arial"/>
                <a:cs typeface="Arial"/>
              </a:rPr>
              <a:t>);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327" y="1350997"/>
            <a:ext cx="3691562" cy="1257626"/>
          </a:xfrm>
          <a:prstGeom prst="rect">
            <a:avLst/>
          </a:prstGeom>
          <a:noFill/>
          <a:ln>
            <a:solidFill>
              <a:srgbClr val="008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cl_event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event_timer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clEnqueueNDRangeKernel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myqueue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myKernel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	2, 0,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globalws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localws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          	0, NULL, &amp;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event_timer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);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325" y="2898049"/>
            <a:ext cx="3691563" cy="307777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unsigned long </a:t>
            </a:r>
            <a:r>
              <a:rPr lang="en-US" sz="1400" dirty="0" err="1" smtClean="0">
                <a:latin typeface="Arial"/>
                <a:cs typeface="Arial"/>
              </a:rPr>
              <a:t>starttime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endtime</a:t>
            </a:r>
            <a:r>
              <a:rPr lang="en-US" sz="1400" dirty="0" smtClean="0">
                <a:latin typeface="Arial"/>
                <a:cs typeface="Arial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219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07" y="1660922"/>
            <a:ext cx="4714874" cy="902163"/>
          </a:xfrm>
          <a:prstGeom prst="rect">
            <a:avLst/>
          </a:prstGeom>
          <a:solidFill>
            <a:srgbClr val="C0504D">
              <a:alpha val="47000"/>
            </a:srgbClr>
          </a:solidFill>
        </p:spPr>
      </p:pic>
      <p:sp>
        <p:nvSpPr>
          <p:cNvPr id="6" name="Rounded Rectangle 5"/>
          <p:cNvSpPr/>
          <p:nvPr/>
        </p:nvSpPr>
        <p:spPr>
          <a:xfrm>
            <a:off x="2107407" y="1660922"/>
            <a:ext cx="4714874" cy="90216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GB" dirty="0" smtClean="0"/>
              <a:t>Selecting a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6400"/>
            <a:ext cx="8229600" cy="3179763"/>
          </a:xfrm>
        </p:spPr>
        <p:txBody>
          <a:bodyPr/>
          <a:lstStyle/>
          <a:p>
            <a:r>
              <a:rPr lang="en-US"/>
              <a:t>Each OpenCL implementation (i.e. an OpenCL library from AMD, NVIDIA, etc.) defines </a:t>
            </a:r>
            <a:r>
              <a:rPr lang="en-US" i="1"/>
              <a:t>platforms </a:t>
            </a:r>
            <a:r>
              <a:rPr lang="en-US"/>
              <a:t>which enable the host system to interact with OpenCL-capable devices</a:t>
            </a:r>
          </a:p>
          <a:p>
            <a:pPr lvl="1"/>
            <a:r>
              <a:rPr lang="en-US"/>
              <a:t>Currently each vendor supplies only a single platform per implementation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0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/>
                <a:cs typeface="Arial"/>
                <a:sym typeface="Gill Sans" charset="0"/>
              </a:rPr>
              <a:t>Once a platform is selected, we can then query for the devices that it knows how to interact with </a:t>
            </a:r>
          </a:p>
          <a:p>
            <a:endParaRPr lang="en-US" dirty="0" smtClean="0">
              <a:latin typeface="Arial"/>
              <a:cs typeface="Arial"/>
              <a:sym typeface="Gill Sans" charset="0"/>
            </a:endParaRPr>
          </a:p>
          <a:p>
            <a:endParaRPr lang="en-US" dirty="0" smtClean="0">
              <a:latin typeface="Arial"/>
              <a:cs typeface="Arial"/>
              <a:sym typeface="Gill Sans" charset="0"/>
            </a:endParaRPr>
          </a:p>
          <a:p>
            <a:endParaRPr lang="en-US" dirty="0" smtClean="0">
              <a:latin typeface="Arial"/>
              <a:cs typeface="Arial"/>
              <a:sym typeface="Gill Sans" charset="0"/>
            </a:endParaRPr>
          </a:p>
          <a:p>
            <a:pPr>
              <a:defRPr/>
            </a:pPr>
            <a:endParaRPr lang="en-US" dirty="0" smtClean="0">
              <a:sym typeface="Gill Sans" charset="0"/>
            </a:endParaRPr>
          </a:p>
          <a:p>
            <a:pPr>
              <a:defRPr/>
            </a:pPr>
            <a:r>
              <a:rPr lang="en-US" dirty="0" smtClean="0">
                <a:sym typeface="Gill Sans" charset="0"/>
              </a:rPr>
              <a:t>We can specify which types of devices we are interested in (e.g. all devices, CPUs only, </a:t>
            </a:r>
            <a:r>
              <a:rPr lang="en-US" dirty="0" err="1" smtClean="0">
                <a:sym typeface="Gill Sans" charset="0"/>
              </a:rPr>
              <a:t>GPUs</a:t>
            </a:r>
            <a:r>
              <a:rPr lang="en-US" dirty="0" smtClean="0">
                <a:sym typeface="Gill Sans" charset="0"/>
              </a:rPr>
              <a:t> only) </a:t>
            </a:r>
          </a:p>
          <a:p>
            <a:pPr>
              <a:defRPr/>
            </a:pPr>
            <a:r>
              <a:rPr lang="en-US" dirty="0" smtClean="0">
                <a:sym typeface="Gill Sans" charset="0"/>
              </a:rPr>
              <a:t>This call is performed twice as with </a:t>
            </a:r>
            <a:r>
              <a:rPr lang="en-US" dirty="0" err="1" smtClean="0">
                <a:sym typeface="Gill Sans" charset="0"/>
              </a:rPr>
              <a:t>clGetPlatformIDs</a:t>
            </a:r>
            <a:endParaRPr lang="en-US" dirty="0" smtClean="0">
              <a:sym typeface="Gill Sans" charset="0"/>
            </a:endParaRPr>
          </a:p>
          <a:p>
            <a:pPr lvl="1">
              <a:defRPr/>
            </a:pPr>
            <a:r>
              <a:rPr lang="en-US" dirty="0" smtClean="0">
                <a:sym typeface="Gill Sans" charset="0"/>
              </a:rPr>
              <a:t>The first call is to determine the number of devices, the second retrieves the device objects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93" y="2466182"/>
            <a:ext cx="3696891" cy="12050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43193" y="2466182"/>
            <a:ext cx="3696891" cy="1205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404" indent="-282404" defTabSz="913836">
              <a:defRPr/>
            </a:pPr>
            <a:r>
              <a:rPr lang="en-US" dirty="0" smtClean="0"/>
              <a:t>Is an abstract execution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219199" y="3908372"/>
            <a:ext cx="5717857" cy="2568628"/>
            <a:chOff x="178595" y="3262312"/>
            <a:chExt cx="6758462" cy="3214688"/>
          </a:xfrm>
        </p:grpSpPr>
        <p:grpSp>
          <p:nvGrpSpPr>
            <p:cNvPr id="5" name="Group 4"/>
            <p:cNvGrpSpPr/>
            <p:nvPr/>
          </p:nvGrpSpPr>
          <p:grpSpPr>
            <a:xfrm>
              <a:off x="1839516" y="3262312"/>
              <a:ext cx="5097541" cy="3214688"/>
              <a:chOff x="2616200" y="4876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616200" y="4876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pic>
            <p:nvPicPr>
              <p:cNvPr id="7" name="Picture 6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97800" y="8019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8" name="Picture 7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50001" y="8019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844798" y="4888467"/>
                <a:ext cx="1572338" cy="54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8595" y="3583782"/>
              <a:ext cx="1500939" cy="736041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Empty context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rot="16200000" flipH="1">
              <a:off x="1537999" y="3710888"/>
              <a:ext cx="121208" cy="13390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018116"/>
            <a:ext cx="6090047" cy="161627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9199" y="1989138"/>
            <a:ext cx="6090047" cy="164525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4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Command Queues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34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Command queues associate a context with a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2000251" y="3783373"/>
            <a:ext cx="6358658" cy="2515033"/>
            <a:chOff x="2000251" y="2893219"/>
            <a:chExt cx="7255988" cy="3214688"/>
          </a:xfrm>
        </p:grpSpPr>
        <p:grpSp>
          <p:nvGrpSpPr>
            <p:cNvPr id="5" name="Group 4"/>
            <p:cNvGrpSpPr/>
            <p:nvPr/>
          </p:nvGrpSpPr>
          <p:grpSpPr>
            <a:xfrm>
              <a:off x="2000251" y="2893219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9" y="4267199"/>
                <a:ext cx="1554264" cy="55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58063" y="3268267"/>
              <a:ext cx="1898176" cy="751726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Command queues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5804297" y="3643318"/>
              <a:ext cx="1553766" cy="10715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420445" y="3723680"/>
              <a:ext cx="1178719" cy="9108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69" y="2369344"/>
            <a:ext cx="6125766" cy="910828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1464469" y="2369344"/>
            <a:ext cx="6125766" cy="9108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9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 You !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1"/>
            <a:ext cx="8229600" cy="30098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/*</a:t>
            </a:r>
            <a:r>
              <a:rPr lang="en-US" dirty="0"/>
              <a:t>************************************************************</a:t>
            </a:r>
            <a:r>
              <a:rPr lang="en-US" dirty="0" smtClean="0"/>
              <a:t>********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* </a:t>
            </a:r>
            <a:r>
              <a:rPr lang="en-US" dirty="0" err="1"/>
              <a:t>initGPU</a:t>
            </a:r>
            <a:r>
              <a:rPr lang="en-US" dirty="0"/>
              <a:t> : sets up the </a:t>
            </a:r>
            <a:r>
              <a:rPr lang="en-US" dirty="0" err="1"/>
              <a:t>openCL</a:t>
            </a:r>
            <a:r>
              <a:rPr lang="en-US" dirty="0"/>
              <a:t> environment for using a GPU.</a:t>
            </a:r>
          </a:p>
          <a:p>
            <a:pPr marL="0" indent="0">
              <a:buNone/>
            </a:pPr>
            <a:r>
              <a:rPr lang="en-US" dirty="0"/>
              <a:t> *           Note that the system may have more than one GPU in which case</a:t>
            </a:r>
          </a:p>
          <a:p>
            <a:pPr marL="0" indent="0">
              <a:buNone/>
            </a:pPr>
            <a:r>
              <a:rPr lang="en-US" dirty="0"/>
              <a:t> *           the one that has been pre-configured will be chosen.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*           </a:t>
            </a:r>
            <a:r>
              <a:rPr lang="en-US" dirty="0"/>
              <a:t>If anything </a:t>
            </a:r>
            <a:r>
              <a:rPr lang="en-US" dirty="0" smtClean="0"/>
              <a:t>goes </a:t>
            </a:r>
            <a:r>
              <a:rPr lang="en-US" dirty="0"/>
              <a:t>wrong in the course, error messages will be</a:t>
            </a:r>
          </a:p>
          <a:p>
            <a:pPr marL="0" indent="0">
              <a:buNone/>
            </a:pPr>
            <a:r>
              <a:rPr lang="en-US" dirty="0"/>
              <a:t> *           printed to </a:t>
            </a:r>
            <a:r>
              <a:rPr lang="en-US" dirty="0" err="1"/>
              <a:t>stderr</a:t>
            </a:r>
            <a:r>
              <a:rPr lang="en-US" dirty="0"/>
              <a:t> and the last error encountered will be returned.</a:t>
            </a:r>
          </a:p>
          <a:p>
            <a:pPr marL="0" indent="0">
              <a:buNone/>
            </a:pPr>
            <a:r>
              <a:rPr lang="en-US" dirty="0"/>
              <a:t> *</a:t>
            </a:r>
            <a:r>
              <a:rPr lang="en-US" dirty="0" smtClean="0"/>
              <a:t> </a:t>
            </a:r>
            <a:r>
              <a:rPr lang="en-US" dirty="0"/>
              <a:t>********************************************************************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extern </a:t>
            </a:r>
            <a:r>
              <a:rPr lang="en-US" dirty="0" err="1"/>
              <a:t>cl_int</a:t>
            </a:r>
            <a:r>
              <a:rPr lang="en-US" dirty="0"/>
              <a:t> </a:t>
            </a:r>
            <a:r>
              <a:rPr lang="en-US" dirty="0" err="1"/>
              <a:t>initGPU</a:t>
            </a:r>
            <a:r>
              <a:rPr lang="en-US" dirty="0"/>
              <a:t> ();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1200" y="4762500"/>
            <a:ext cx="571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Choses </a:t>
            </a:r>
            <a:r>
              <a:rPr lang="en-US" sz="2400" b="1" dirty="0" smtClean="0">
                <a:solidFill>
                  <a:srgbClr val="FF0000"/>
                </a:solidFill>
              </a:rPr>
              <a:t>platform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device</a:t>
            </a:r>
            <a:r>
              <a:rPr lang="en-US" sz="2400" dirty="0" smtClean="0"/>
              <a:t> and creates</a:t>
            </a:r>
          </a:p>
          <a:p>
            <a:r>
              <a:rPr lang="en-US" sz="2400" dirty="0" smtClean="0"/>
              <a:t> a </a:t>
            </a:r>
            <a:r>
              <a:rPr lang="en-US" sz="2400" b="1" dirty="0" smtClean="0">
                <a:solidFill>
                  <a:srgbClr val="FF0000"/>
                </a:solidFill>
              </a:rPr>
              <a:t>context</a:t>
            </a:r>
            <a:r>
              <a:rPr lang="en-US" sz="2400" dirty="0" smtClean="0"/>
              <a:t> and a </a:t>
            </a:r>
            <a:r>
              <a:rPr lang="en-US" sz="2400" b="1" dirty="0" smtClean="0">
                <a:solidFill>
                  <a:srgbClr val="FF0000"/>
                </a:solidFill>
              </a:rPr>
              <a:t>command queue </a:t>
            </a:r>
            <a:r>
              <a:rPr lang="en-US" sz="2400" dirty="0" smtClean="0"/>
              <a:t>for you 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03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Objects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90501" y="3175001"/>
            <a:ext cx="8953499" cy="3154657"/>
            <a:chOff x="-375361" y="2464595"/>
            <a:chExt cx="9821900" cy="4018358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3268265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8" y="4267201"/>
                <a:ext cx="2362205" cy="55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21910" y="2464595"/>
              <a:ext cx="5624629" cy="749136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Uninitialized </a:t>
              </a:r>
              <a:r>
                <a:rPr lang="en-US" sz="17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OpenCL</a:t>
              </a:r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 memory objects—the original 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data will be transferred later to/from these objects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2911085" y="3000376"/>
              <a:ext cx="803667" cy="5893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3393282" y="3161109"/>
              <a:ext cx="589359" cy="3750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482459" y="3696891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41" y="2732484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-375361" y="4743220"/>
              <a:ext cx="3338167" cy="749136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Original input/output</a:t>
              </a:r>
              <a:r>
                <a:rPr lang="en-US" sz="1700" dirty="0" smtClean="0">
                  <a:latin typeface="Arial"/>
                  <a:cs typeface="Arial"/>
                </a:rPr>
                <a:t> </a:t>
              </a:r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data</a:t>
              </a:r>
            </a:p>
            <a:p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(not </a:t>
              </a:r>
              <a:r>
                <a:rPr lang="en-US" sz="17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OpenCL</a:t>
              </a:r>
              <a:r>
                <a:rPr lang="en-US" sz="1700" dirty="0" smtClean="0">
                  <a:latin typeface="Arial"/>
                  <a:cs typeface="Arial"/>
                </a:rPr>
                <a:t> </a:t>
              </a:r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memory objects)</a:t>
              </a:r>
            </a:p>
          </p:txBody>
        </p:sp>
        <p:cxnSp>
          <p:nvCxnSpPr>
            <p:cNvPr id="18" name="Straight Arrow Connector 17"/>
            <p:cNvCxnSpPr>
              <a:endCxn id="16" idx="2"/>
            </p:cNvCxnSpPr>
            <p:nvPr/>
          </p:nvCxnSpPr>
          <p:spPr>
            <a:xfrm rot="5400000" flipH="1" flipV="1">
              <a:off x="294680" y="3955851"/>
              <a:ext cx="910828" cy="1785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303741" y="273248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>
            <a:xfrm rot="5400000" flipH="1" flipV="1">
              <a:off x="915293" y="3871020"/>
              <a:ext cx="964406" cy="4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232553" y="3696891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44" y="1393037"/>
            <a:ext cx="3669496" cy="116085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750344" y="1417638"/>
            <a:ext cx="3669496" cy="11362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1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Transferring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39329" y="3524249"/>
            <a:ext cx="8804671" cy="3000376"/>
            <a:chOff x="339328" y="2667000"/>
            <a:chExt cx="9931811" cy="3857625"/>
          </a:xfrm>
        </p:grpSpPr>
        <p:grpSp>
          <p:nvGrpSpPr>
            <p:cNvPr id="5" name="Group 13"/>
            <p:cNvGrpSpPr/>
            <p:nvPr/>
          </p:nvGrpSpPr>
          <p:grpSpPr>
            <a:xfrm>
              <a:off x="2000251" y="2988468"/>
              <a:ext cx="5097541" cy="3214688"/>
              <a:chOff x="2844800" y="4114800"/>
              <a:chExt cx="7249836" cy="45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844800" y="4114800"/>
                <a:ext cx="7239000" cy="2895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 rot="12813832">
                <a:off x="7653658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n 7"/>
              <p:cNvSpPr/>
              <p:nvPr/>
            </p:nvSpPr>
            <p:spPr>
              <a:xfrm rot="12813832">
                <a:off x="8872857" y="6387058"/>
                <a:ext cx="624243" cy="1320744"/>
              </a:xfrm>
              <a:prstGeom prst="can">
                <a:avLst>
                  <a:gd name="adj" fmla="val 7264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26400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pic>
            <p:nvPicPr>
              <p:cNvPr id="10" name="Picture 9" descr="amd_gpu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8601" y="7257419"/>
                <a:ext cx="2068236" cy="1429381"/>
              </a:xfrm>
              <a:prstGeom prst="rect">
                <a:avLst/>
              </a:prstGeom>
              <a:scene3d>
                <a:camera prst="orthographicFront">
                  <a:rot lat="0" lon="0" rev="20400000"/>
                </a:camera>
                <a:lightRig rig="threePt" dir="t"/>
              </a:scene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73397" y="4267200"/>
                <a:ext cx="1699567" cy="56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Context</a:t>
                </a:r>
                <a:endParaRPr lang="en-US" sz="14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2" name="Picture 11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2453" y="3417094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39335" y="5667375"/>
              <a:ext cx="3016657" cy="756151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Images are written to a device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286126" y="5881688"/>
              <a:ext cx="1285875" cy="321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328" y="3042047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089428" y="3042047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8975" y="3417094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00631" y="5667375"/>
              <a:ext cx="589359" cy="8572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  <a:effectLst>
              <a:reflection stA="50000" endPos="18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270" tIns="32135" rIns="64270" bIns="32135"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monalis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5613797"/>
              <a:ext cx="571500" cy="857250"/>
            </a:xfrm>
            <a:prstGeom prst="rect">
              <a:avLst/>
            </a:prstGeom>
            <a:effectLst>
              <a:reflection stA="28000" endPos="14000" dir="5400000" sy="-100000" algn="bl" rotWithShape="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7250910" y="2667000"/>
              <a:ext cx="3020229" cy="2774285"/>
            </a:xfrm>
            <a:prstGeom prst="rect">
              <a:avLst/>
            </a:prstGeom>
            <a:noFill/>
          </p:spPr>
          <p:txBody>
            <a:bodyPr wrap="square" lIns="64270" tIns="32135" rIns="64270" bIns="32135" rtlCol="0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The images are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redundant here to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show that they are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both part of the 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context (on the 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host) and 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physically on the</a:t>
              </a:r>
            </a:p>
            <a:p>
              <a:pPr algn="l"/>
              <a:r>
                <a:rPr lang="en-US" sz="1700" dirty="0" smtClean="0">
                  <a:solidFill>
                    <a:schemeClr val="tx1"/>
                  </a:solidFill>
                  <a:latin typeface="Arial"/>
                  <a:cs typeface="Arial"/>
                </a:rPr>
                <a:t>device</a:t>
              </a:r>
              <a:endParaRPr lang="en-US" sz="17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4036225" y="3417094"/>
              <a:ext cx="3161109" cy="3750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429251" y="3684984"/>
              <a:ext cx="2035969" cy="1714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719" y="1446609"/>
            <a:ext cx="5063133" cy="1830586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21719" y="1446609"/>
            <a:ext cx="5063133" cy="18305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0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1384</Words>
  <Application>Microsoft Macintosh PowerPoint</Application>
  <PresentationFormat>On-screen Show (4:3)</PresentationFormat>
  <Paragraphs>248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Gill Sans</vt:lpstr>
      <vt:lpstr>Wingdings</vt:lpstr>
      <vt:lpstr>Arial</vt:lpstr>
      <vt:lpstr>Office Theme</vt:lpstr>
      <vt:lpstr>Heterogeneous Computing using openCL lecture 2</vt:lpstr>
      <vt:lpstr>Example: Squares</vt:lpstr>
      <vt:lpstr>Selecting a Platform</vt:lpstr>
      <vt:lpstr>Selecting Devices</vt:lpstr>
      <vt:lpstr>Contexts</vt:lpstr>
      <vt:lpstr>Command Queues</vt:lpstr>
      <vt:lpstr>Lucky You !</vt:lpstr>
      <vt:lpstr>Memory Objects</vt:lpstr>
      <vt:lpstr>Transferring Data</vt:lpstr>
      <vt:lpstr>Programs</vt:lpstr>
      <vt:lpstr>Compiling Programs</vt:lpstr>
      <vt:lpstr>Kernels</vt:lpstr>
      <vt:lpstr>Runtime Compilation</vt:lpstr>
      <vt:lpstr>Kernel Arguments</vt:lpstr>
      <vt:lpstr>Lucky you II </vt:lpstr>
      <vt:lpstr>Lucky you II cont.</vt:lpstr>
      <vt:lpstr>Lucky you II cont.</vt:lpstr>
      <vt:lpstr>Executing the Kernel</vt:lpstr>
      <vt:lpstr>Executing the Kernel</vt:lpstr>
      <vt:lpstr>Copying Data Back</vt:lpstr>
      <vt:lpstr>Lucky you III </vt:lpstr>
      <vt:lpstr>Finally: Release the Resources</vt:lpstr>
      <vt:lpstr>OpenCL Timing</vt:lpstr>
    </vt:vector>
  </TitlesOfParts>
  <Company>University of Hertfordshire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Scholz, Sven-Bodo</cp:lastModifiedBy>
  <cp:revision>49</cp:revision>
  <dcterms:created xsi:type="dcterms:W3CDTF">2012-10-09T16:34:26Z</dcterms:created>
  <dcterms:modified xsi:type="dcterms:W3CDTF">2016-01-28T14:55:18Z</dcterms:modified>
</cp:coreProperties>
</file>