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7" r:id="rId18"/>
    <p:sldId id="294" r:id="rId19"/>
    <p:sldId id="295" r:id="rId20"/>
    <p:sldId id="296" r:id="rId21"/>
    <p:sldId id="310" r:id="rId22"/>
    <p:sldId id="309" r:id="rId23"/>
    <p:sldId id="307" r:id="rId24"/>
    <p:sldId id="311" r:id="rId25"/>
    <p:sldId id="297" r:id="rId26"/>
    <p:sldId id="299" r:id="rId27"/>
    <p:sldId id="304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22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Coalesced</c:v>
                </c:pt>
              </c:strCache>
            </c:strRef>
          </c:tx>
          <c:spPr>
            <a:ln w="50800"/>
          </c:spPr>
          <c:cat>
            <c:numRef>
              <c:f>Sheet1!$A$2:$A$8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88.77840909090908</c:v>
                </c:pt>
                <c:pt idx="1">
                  <c:v>110.0352112676056</c:v>
                </c:pt>
                <c:pt idx="2">
                  <c:v>115.7407407407407</c:v>
                </c:pt>
                <c:pt idx="3">
                  <c:v>117.481203007519</c:v>
                </c:pt>
                <c:pt idx="4">
                  <c:v>118.4834123222748</c:v>
                </c:pt>
                <c:pt idx="5">
                  <c:v>118.8212927756654</c:v>
                </c:pt>
                <c:pt idx="6">
                  <c:v>118.3431952662723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Uncoalesced</c:v>
                </c:pt>
              </c:strCache>
            </c:strRef>
          </c:tx>
          <c:spPr>
            <a:ln w="50800"/>
          </c:spPr>
          <c:cat>
            <c:numRef>
              <c:f>Sheet1!$A$2:$A$8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16.98369565217378</c:v>
                </c:pt>
                <c:pt idx="1">
                  <c:v>17.87757437070938</c:v>
                </c:pt>
                <c:pt idx="2">
                  <c:v>7.128193430656935</c:v>
                </c:pt>
                <c:pt idx="3">
                  <c:v>8.614748449345278</c:v>
                </c:pt>
                <c:pt idx="4">
                  <c:v>10.4716427913211</c:v>
                </c:pt>
                <c:pt idx="5">
                  <c:v>9.434674315042652</c:v>
                </c:pt>
                <c:pt idx="6">
                  <c:v>8.5614972346364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6694456"/>
        <c:axId val="2106688936"/>
      </c:lineChart>
      <c:catAx>
        <c:axId val="2106694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Size (MB)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6688936"/>
        <c:crosses val="autoZero"/>
        <c:auto val="1"/>
        <c:lblAlgn val="ctr"/>
        <c:lblOffset val="100"/>
        <c:noMultiLvlLbl val="0"/>
      </c:catAx>
      <c:valAx>
        <c:axId val="2106688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Bandwidth (GB/s)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6694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Coalesced</c:v>
                </c:pt>
              </c:strCache>
            </c:strRef>
          </c:tx>
          <c:spPr>
            <a:ln w="50800"/>
          </c:spPr>
          <c:cat>
            <c:numRef>
              <c:f>Sheet1!$A$2:$A$8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42.45923913043478</c:v>
                </c:pt>
                <c:pt idx="1">
                  <c:v>88.77840909090908</c:v>
                </c:pt>
                <c:pt idx="2">
                  <c:v>104.1666666666667</c:v>
                </c:pt>
                <c:pt idx="3">
                  <c:v>110.2292768959436</c:v>
                </c:pt>
                <c:pt idx="4">
                  <c:v>110.7174490699735</c:v>
                </c:pt>
                <c:pt idx="5">
                  <c:v>111.8568232662192</c:v>
                </c:pt>
                <c:pt idx="6">
                  <c:v>112.2334455667789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Uncoalesced</c:v>
                </c:pt>
              </c:strCache>
            </c:strRef>
          </c:tx>
          <c:spPr>
            <a:ln w="50800"/>
          </c:spPr>
          <c:cat>
            <c:numRef>
              <c:f>Sheet1!$A$2:$A$8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6.028163580246908</c:v>
                </c:pt>
                <c:pt idx="1">
                  <c:v>7.03195319531954</c:v>
                </c:pt>
                <c:pt idx="2">
                  <c:v>7.202120304217562</c:v>
                </c:pt>
                <c:pt idx="3">
                  <c:v>7.034327518289246</c:v>
                </c:pt>
                <c:pt idx="4">
                  <c:v>7.158401099530407</c:v>
                </c:pt>
                <c:pt idx="5">
                  <c:v>7.208973730499728</c:v>
                </c:pt>
                <c:pt idx="6">
                  <c:v>7.22365892772007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432520"/>
        <c:axId val="2108438024"/>
      </c:lineChart>
      <c:catAx>
        <c:axId val="2108432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Size (MB)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8438024"/>
        <c:crosses val="autoZero"/>
        <c:auto val="1"/>
        <c:lblAlgn val="ctr"/>
        <c:lblOffset val="100"/>
        <c:noMultiLvlLbl val="0"/>
      </c:catAx>
      <c:valAx>
        <c:axId val="2108438024"/>
        <c:scaling>
          <c:orientation val="minMax"/>
          <c:max val="14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Bandwidth (GB/s)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8432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05/02/2014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34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05/02/2014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6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4A888-C281-CC4C-A573-82E220C55217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4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4955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8900"/>
            <a:ext cx="8229600" cy="4767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Scalperf '11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52706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Heterogeneous Computing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openCL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</a:t>
            </a:r>
            <a:r>
              <a:rPr lang="en-US" sz="3600" dirty="0" smtClean="0"/>
              <a:t>3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 Addressing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Assume that the memory bus is 32-bytes (256-bits) wide</a:t>
            </a:r>
          </a:p>
          <a:p>
            <a:pPr lvl="1"/>
            <a:r>
              <a:rPr lang="en-US" sz="2600" dirty="0" smtClean="0"/>
              <a:t>This is the width on a </a:t>
            </a:r>
            <a:r>
              <a:rPr lang="en-US" sz="2600" dirty="0" err="1" smtClean="0"/>
              <a:t>Radeon</a:t>
            </a:r>
            <a:r>
              <a:rPr lang="en-US" sz="2600" dirty="0" smtClean="0"/>
              <a:t> 5870 GPU</a:t>
            </a:r>
          </a:p>
          <a:p>
            <a:r>
              <a:rPr lang="en-US" sz="2800" dirty="0" smtClean="0"/>
              <a:t>The byte-addressable bus must make accesses that are aligned to the bus width, so the bottom 5 bits are masked off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Any access in the range 0x00001220 to 0x0000123F will produce the address 0x00001220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06474" y="3972637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Desired address: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0x00001232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Bus mask: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0xFFFFFFE0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Bus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access: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0x00001220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021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 Addressing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01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data in the range 0x00001220 to 0x0000123F is returned on the bus</a:t>
            </a:r>
          </a:p>
          <a:p>
            <a:r>
              <a:rPr lang="en-US" dirty="0" smtClean="0"/>
              <a:t>In this case, 4 bytes are useful and 28 bytes are wasted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709504" y="3263900"/>
            <a:ext cx="7862996" cy="2743031"/>
            <a:chOff x="709504" y="3263900"/>
            <a:chExt cx="7862996" cy="2743031"/>
          </a:xfrm>
        </p:grpSpPr>
        <p:grpSp>
          <p:nvGrpSpPr>
            <p:cNvPr id="5" name="Group 4"/>
            <p:cNvGrpSpPr/>
            <p:nvPr/>
          </p:nvGrpSpPr>
          <p:grpSpPr>
            <a:xfrm>
              <a:off x="4052588" y="5417066"/>
              <a:ext cx="4519912" cy="304800"/>
              <a:chOff x="3430288" y="4927600"/>
              <a:chExt cx="4519912" cy="3048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430288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?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004802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?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579316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?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41130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0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02944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1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264758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2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826572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3</a:t>
                </a: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388386" y="4927600"/>
                <a:ext cx="561814" cy="304800"/>
              </a:xfrm>
              <a:prstGeom prst="rect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/>
                    <a:cs typeface="Arial"/>
                  </a:rPr>
                  <a:t>4</a:t>
                </a:r>
                <a:endParaRPr lang="en-US" dirty="0">
                  <a:latin typeface="Arial"/>
                  <a:cs typeface="Arial"/>
                </a:endParaRPr>
              </a:p>
            </p:txBody>
          </p:sp>
        </p:grpSp>
        <p:sp>
          <p:nvSpPr>
            <p:cNvPr id="14" name="Left Bracket 13"/>
            <p:cNvSpPr/>
            <p:nvPr/>
          </p:nvSpPr>
          <p:spPr>
            <a:xfrm rot="16200000">
              <a:off x="1909961" y="4815205"/>
              <a:ext cx="146566" cy="1705888"/>
            </a:xfrm>
            <a:prstGeom prst="lef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/>
                <a:cs typeface="Arial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95400" y="5372100"/>
              <a:ext cx="145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0x00001220</a:t>
              </a:r>
              <a:endParaRPr lang="en-US" dirty="0">
                <a:latin typeface="Arial"/>
                <a:cs typeface="Arial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1981200" y="4114800"/>
              <a:ext cx="1244600" cy="1117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793212" y="4051300"/>
              <a:ext cx="1395704" cy="1244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09504" y="4234934"/>
              <a:ext cx="19299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Send an address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05379" y="4234934"/>
              <a:ext cx="1532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Receive data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44012" y="5729932"/>
              <a:ext cx="10318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/>
                  <a:cs typeface="Arial"/>
                </a:rPr>
                <a:t>0x00001220</a:t>
              </a:r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45629" y="3263900"/>
              <a:ext cx="1961271" cy="762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Memory Controller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17218" y="4419600"/>
              <a:ext cx="1865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Desired element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3" name="Donut 22"/>
            <p:cNvSpPr/>
            <p:nvPr/>
          </p:nvSpPr>
          <p:spPr>
            <a:xfrm>
              <a:off x="5771975" y="5316801"/>
              <a:ext cx="561814" cy="502082"/>
            </a:xfrm>
            <a:prstGeom prst="donut">
              <a:avLst>
                <a:gd name="adj" fmla="val 13588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>
              <a:endCxn id="23" idx="7"/>
            </p:cNvCxnSpPr>
            <p:nvPr/>
          </p:nvCxnSpPr>
          <p:spPr>
            <a:xfrm rot="10800000" flipV="1">
              <a:off x="6251514" y="4788931"/>
              <a:ext cx="635545" cy="6013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3166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Coalescing Memory Accesses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To fully utilize the bus, </a:t>
            </a:r>
            <a:r>
              <a:rPr lang="en-US" sz="2800" dirty="0" err="1" smtClean="0"/>
              <a:t>GPUs</a:t>
            </a:r>
            <a:r>
              <a:rPr lang="en-US" sz="2800" dirty="0" smtClean="0"/>
              <a:t> combine the accesses of multiple threads into fewer requests when possible</a:t>
            </a:r>
          </a:p>
          <a:p>
            <a:r>
              <a:rPr lang="en-US" sz="2800" dirty="0" smtClean="0"/>
              <a:t>Consider the following </a:t>
            </a:r>
            <a:r>
              <a:rPr lang="en-US" sz="2800" dirty="0" err="1" smtClean="0"/>
              <a:t>OpenCL</a:t>
            </a:r>
            <a:r>
              <a:rPr lang="en-US" sz="2800" dirty="0" smtClean="0"/>
              <a:t> kernel code:</a:t>
            </a:r>
          </a:p>
          <a:p>
            <a:endParaRPr lang="en-US" sz="2800" dirty="0" smtClean="0"/>
          </a:p>
          <a:p>
            <a:r>
              <a:rPr lang="en-US" sz="2800" dirty="0" smtClean="0"/>
              <a:t>Assuming that array </a:t>
            </a:r>
            <a:r>
              <a:rPr lang="en-US" sz="2800" dirty="0" smtClean="0">
                <a:latin typeface="Courier New"/>
                <a:cs typeface="Courier New"/>
              </a:rPr>
              <a:t>X</a:t>
            </a:r>
            <a:r>
              <a:rPr lang="en-US" sz="2800" dirty="0" smtClean="0"/>
              <a:t> is the same array from the example, the first 16 threads will access addresses 0x00001232 through 0x00001272</a:t>
            </a:r>
          </a:p>
          <a:p>
            <a:r>
              <a:rPr lang="en-US" sz="2800" dirty="0" smtClean="0"/>
              <a:t>If each request was sent out individually, there would be 16 accesses total, with 64 useful bytes of data and 448 wasted bytes</a:t>
            </a:r>
          </a:p>
          <a:p>
            <a:pPr lvl="1"/>
            <a:r>
              <a:rPr lang="en-US" sz="2400" dirty="0" smtClean="0"/>
              <a:t>Notice that each access in the same 32-byte range would return exactly the same data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12874" y="2717800"/>
            <a:ext cx="434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tmp</a:t>
            </a:r>
            <a:r>
              <a:rPr lang="en-US" dirty="0" smtClean="0">
                <a:latin typeface="Courier New"/>
                <a:cs typeface="Courier New"/>
              </a:rPr>
              <a:t> = X[get_global_id(0)]; 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5628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Coalescing Memory Accesses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797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When GPU threads access data in the same 32-byte range, multiple accesses are combined so that each range is only accessed once</a:t>
            </a:r>
          </a:p>
          <a:p>
            <a:pPr lvl="1"/>
            <a:r>
              <a:rPr lang="en-US" sz="2400" dirty="0" smtClean="0"/>
              <a:t>Combining accesses is called </a:t>
            </a:r>
            <a:r>
              <a:rPr lang="en-US" sz="2400" i="1" dirty="0" smtClean="0"/>
              <a:t>coalescing</a:t>
            </a:r>
            <a:endParaRPr lang="en-US" sz="2400" dirty="0" smtClean="0"/>
          </a:p>
          <a:p>
            <a:r>
              <a:rPr lang="en-US" sz="2800" dirty="0" smtClean="0"/>
              <a:t>For this example, only 3 accesses are required</a:t>
            </a:r>
          </a:p>
          <a:p>
            <a:pPr lvl="1"/>
            <a:r>
              <a:rPr lang="en-US" sz="2400" dirty="0" smtClean="0"/>
              <a:t>If the start of the array was 256-bit aligned, only two accesses would be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158570" y="4417298"/>
            <a:ext cx="4753888" cy="2074395"/>
            <a:chOff x="2183970" y="3589897"/>
            <a:chExt cx="4753888" cy="2074395"/>
          </a:xfrm>
        </p:grpSpPr>
        <p:sp>
          <p:nvSpPr>
            <p:cNvPr id="6" name="Rectangle 5"/>
            <p:cNvSpPr/>
            <p:nvPr/>
          </p:nvSpPr>
          <p:spPr>
            <a:xfrm>
              <a:off x="2423522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982548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41574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103388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0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65202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27016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88830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3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50644" y="358989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4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83970" y="3902763"/>
              <a:ext cx="9532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0x00001220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51710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5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995248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6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54274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7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6088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8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77902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9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239716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10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01530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11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363344" y="4332162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96670" y="4645028"/>
              <a:ext cx="9532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0x00001240</a:t>
              </a:r>
              <a:endParaRPr lang="en-US" sz="12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448922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13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07948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14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66974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15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128788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690602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52416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14230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76044" y="5074427"/>
              <a:ext cx="561814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?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209370" y="5387293"/>
              <a:ext cx="9532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0x00001260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7792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Coalescing Memory Accesses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Recall that for AMD hardware, 64 threads are part of a </a:t>
            </a:r>
            <a:r>
              <a:rPr lang="en-US" sz="2800" dirty="0" err="1" smtClean="0"/>
              <a:t>wavefront</a:t>
            </a:r>
            <a:r>
              <a:rPr lang="en-US" sz="2800" dirty="0" smtClean="0"/>
              <a:t> and must execute the same instruction in a SIMD manner</a:t>
            </a:r>
          </a:p>
          <a:p>
            <a:r>
              <a:rPr lang="en-US" sz="2800" dirty="0" smtClean="0"/>
              <a:t>For the AMD 5870 GPU, memory accesses of 16 consecutive threads are evaluated together and can be coalesced to fully utilize the bus</a:t>
            </a:r>
          </a:p>
          <a:p>
            <a:pPr lvl="1"/>
            <a:r>
              <a:rPr lang="en-US" sz="2400" dirty="0" smtClean="0"/>
              <a:t>This unit is called a quarter-</a:t>
            </a:r>
            <a:r>
              <a:rPr lang="en-US" sz="2400" dirty="0" err="1" smtClean="0"/>
              <a:t>wavefront</a:t>
            </a:r>
            <a:r>
              <a:rPr lang="en-US" sz="2400" dirty="0" smtClean="0"/>
              <a:t> and is the important hardware scheduling unit for memory accesses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07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Coalescing Memory Accesses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287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Global memory performance for a simple data copying kernel of entirely coalesced and entirely non-coalesced accesses on an ATI </a:t>
            </a:r>
            <a:r>
              <a:rPr lang="en-US" sz="2800" dirty="0" err="1" smtClean="0"/>
              <a:t>Radeon</a:t>
            </a:r>
            <a:r>
              <a:rPr lang="en-US" sz="2800" dirty="0" smtClean="0"/>
              <a:t> 5870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5" name="Chart 4"/>
          <p:cNvGraphicFramePr/>
          <p:nvPr/>
        </p:nvGraphicFramePr>
        <p:xfrm>
          <a:off x="1167765" y="2865567"/>
          <a:ext cx="6973888" cy="344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2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Coalescing Memory Accesses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70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Global memory performance for a simple data copying kernel of entirely coalesced and entirely non-coalesced accesses on an NVIDIA GTX 285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5" name="Chart 4"/>
          <p:cNvGraphicFramePr/>
          <p:nvPr/>
        </p:nvGraphicFramePr>
        <p:xfrm>
          <a:off x="1167765" y="2911392"/>
          <a:ext cx="6973888" cy="344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20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86652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254144"/>
              </p:ext>
            </p:extLst>
          </p:nvPr>
        </p:nvGraphicFramePr>
        <p:xfrm>
          <a:off x="1524000" y="34587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Working on Global Memory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16387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42;</a:t>
            </a:r>
          </a:p>
          <a:p>
            <a:endParaRPr lang="en-GB" dirty="0" smtClean="0"/>
          </a:p>
          <a:p>
            <a:r>
              <a:rPr lang="en-GB" dirty="0" smtClean="0"/>
              <a:t>x[3] = </a:t>
            </a:r>
            <a:r>
              <a:rPr lang="en-GB" dirty="0" err="1" smtClean="0"/>
              <a:t>global_id</a:t>
            </a:r>
            <a:r>
              <a:rPr lang="en-GB" dirty="0" smtClean="0"/>
              <a:t>;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000000"/>
                </a:solidFill>
              </a:rPr>
              <a:t>x[</a:t>
            </a:r>
            <a:r>
              <a:rPr lang="en-GB" dirty="0" err="1" smtClean="0">
                <a:solidFill>
                  <a:srgbClr val="000000"/>
                </a:solidFill>
              </a:rPr>
              <a:t>local_id</a:t>
            </a:r>
            <a:r>
              <a:rPr lang="en-GB" dirty="0" smtClean="0">
                <a:solidFill>
                  <a:srgbClr val="000000"/>
                </a:solidFill>
              </a:rPr>
              <a:t>] = </a:t>
            </a:r>
            <a:r>
              <a:rPr lang="en-GB" dirty="0" err="1" smtClean="0">
                <a:solidFill>
                  <a:srgbClr val="000000"/>
                </a:solidFill>
              </a:rPr>
              <a:t>global_id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3" name="Left Arrow 2"/>
          <p:cNvSpPr/>
          <p:nvPr/>
        </p:nvSpPr>
        <p:spPr>
          <a:xfrm>
            <a:off x="4406900" y="4903232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835017" y="3120767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92962" y="3117334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58717" y="3120767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99072" y="3120767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9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 0.079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7963 L -0.00017 0.168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3" grpId="2" animBg="1"/>
      <p:bldP spid="14" grpId="0"/>
      <p:bldP spid="37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Sync?</a:t>
            </a:r>
          </a:p>
          <a:p>
            <a:endParaRPr lang="en-GB" dirty="0" smtClean="0"/>
          </a:p>
          <a:p>
            <a:r>
              <a:rPr lang="en-GB" dirty="0" smtClean="0"/>
              <a:t>X2[</a:t>
            </a:r>
            <a:r>
              <a:rPr lang="en-GB" dirty="0" err="1" smtClean="0"/>
              <a:t>global_id</a:t>
            </a:r>
            <a:r>
              <a:rPr lang="en-GB" dirty="0" smtClean="0"/>
              <a:t>] = x[(global_id+2)%16];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Sync or Not to Sync….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265179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649830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>
            <a:off x="5575300" y="4864100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34166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49536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 rot="20338966">
            <a:off x="1385881" y="2194281"/>
            <a:ext cx="65253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m</a:t>
            </a:r>
            <a:r>
              <a:rPr lang="en-US" sz="9600" b="1" dirty="0" smtClean="0">
                <a:solidFill>
                  <a:srgbClr val="FF0000"/>
                </a:solidFill>
              </a:rPr>
              <a:t>ay happen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20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-1.11111E-6 0.17222 " pathEditMode="relative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Sync?</a:t>
            </a:r>
          </a:p>
          <a:p>
            <a:endParaRPr lang="en-GB" dirty="0" smtClean="0"/>
          </a:p>
          <a:p>
            <a:r>
              <a:rPr lang="en-GB" dirty="0" smtClean="0"/>
              <a:t>X2[</a:t>
            </a:r>
            <a:r>
              <a:rPr lang="en-GB" dirty="0" err="1" smtClean="0"/>
              <a:t>global_id</a:t>
            </a:r>
            <a:r>
              <a:rPr lang="en-GB" dirty="0" smtClean="0"/>
              <a:t>] = x[(global_id+2)%16];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But this can happen too!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22028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15415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>
            <a:off x="5575300" y="4864100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932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797143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06350"/>
              </p:ext>
            </p:extLst>
          </p:nvPr>
        </p:nvGraphicFramePr>
        <p:xfrm>
          <a:off x="1562100" y="41968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275886"/>
              </p:ext>
            </p:extLst>
          </p:nvPr>
        </p:nvGraphicFramePr>
        <p:xfrm>
          <a:off x="1564794" y="4202668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462858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77286"/>
              </p:ext>
            </p:extLst>
          </p:nvPr>
        </p:nvGraphicFramePr>
        <p:xfrm>
          <a:off x="1562100" y="4202668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ular Callout 10"/>
          <p:cNvSpPr/>
          <p:nvPr/>
        </p:nvSpPr>
        <p:spPr>
          <a:xfrm>
            <a:off x="2095500" y="2463800"/>
            <a:ext cx="2882900" cy="723900"/>
          </a:xfrm>
          <a:prstGeom prst="wedgeRoundRectCallout">
            <a:avLst>
              <a:gd name="adj1" fmla="val -55194"/>
              <a:gd name="adj2" fmla="val 853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a warp size of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36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00278 0.16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16482 L -0.00139 -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139 0.16505 " pathEditMode="relative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Recap: Initialise Device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Content Placeholder 37"/>
          <p:cNvSpPr>
            <a:spLocks noGrp="1"/>
          </p:cNvSpPr>
          <p:nvPr>
            <p:ph idx="1"/>
          </p:nvPr>
        </p:nvSpPr>
        <p:spPr>
          <a:xfrm>
            <a:off x="618565" y="1284115"/>
            <a:ext cx="5114860" cy="49553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Declare context </a:t>
            </a:r>
          </a:p>
          <a:p>
            <a:r>
              <a:rPr lang="en-US" sz="2000" dirty="0" smtClean="0"/>
              <a:t>Choose a device from context</a:t>
            </a:r>
          </a:p>
          <a:p>
            <a:r>
              <a:rPr lang="en-US" sz="2000" dirty="0" smtClean="0"/>
              <a:t>Using device and context create a  command queue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8570" y="3079992"/>
            <a:ext cx="4779845" cy="830997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>
                <a:latin typeface="Arial"/>
                <a:cs typeface="Arial"/>
              </a:rPr>
              <a:t>cl_context </a:t>
            </a:r>
            <a:r>
              <a:rPr lang="en-US" sz="1600" dirty="0" err="1" smtClean="0">
                <a:latin typeface="Arial"/>
                <a:cs typeface="Arial"/>
              </a:rPr>
              <a:t>myctx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err="1" smtClean="0">
                <a:latin typeface="Arial"/>
                <a:cs typeface="Arial"/>
              </a:rPr>
              <a:t>clCreateContextFromType</a:t>
            </a:r>
            <a:r>
              <a:rPr lang="en-US" sz="1600" b="1" dirty="0" smtClean="0">
                <a:latin typeface="Arial"/>
                <a:cs typeface="Arial"/>
              </a:rPr>
              <a:t> (</a:t>
            </a:r>
            <a:r>
              <a:rPr lang="en-US" sz="1600" dirty="0" smtClean="0">
                <a:latin typeface="Arial"/>
                <a:cs typeface="Arial"/>
              </a:rPr>
              <a:t>			   0, CL_DEVICE_TYPE_GPU, 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			   NULL, NULL, &amp;ciErrNum);</a:t>
            </a:r>
          </a:p>
        </p:txBody>
      </p:sp>
      <p:sp>
        <p:nvSpPr>
          <p:cNvPr id="7" name="Rectangle 6"/>
          <p:cNvSpPr/>
          <p:nvPr/>
        </p:nvSpPr>
        <p:spPr>
          <a:xfrm>
            <a:off x="618565" y="5394620"/>
            <a:ext cx="4779846" cy="830997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err="1" smtClean="0">
                <a:latin typeface="Arial"/>
                <a:cs typeface="Arial"/>
              </a:rPr>
              <a:t>cl_commandqueue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myqueue</a:t>
            </a:r>
            <a:r>
              <a:rPr lang="en-US" sz="1600" dirty="0" smtClean="0">
                <a:latin typeface="Arial"/>
                <a:cs typeface="Arial"/>
              </a:rPr>
              <a:t> ;</a:t>
            </a:r>
          </a:p>
          <a:p>
            <a:pPr>
              <a:buNone/>
            </a:pPr>
            <a:r>
              <a:rPr lang="en-US" sz="1600" dirty="0" err="1" smtClean="0">
                <a:latin typeface="Arial"/>
                <a:cs typeface="Arial"/>
              </a:rPr>
              <a:t>myqueue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err="1" smtClean="0">
                <a:latin typeface="Arial"/>
                <a:cs typeface="Arial"/>
              </a:rPr>
              <a:t>clCreateCommandQueue</a:t>
            </a:r>
            <a:r>
              <a:rPr lang="en-US" sz="1600" dirty="0" smtClean="0">
                <a:latin typeface="Arial"/>
                <a:cs typeface="Arial"/>
              </a:rPr>
              <a:t>( 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			</a:t>
            </a:r>
            <a:r>
              <a:rPr lang="en-US" sz="1600" dirty="0" err="1" smtClean="0">
                <a:latin typeface="Arial"/>
                <a:cs typeface="Arial"/>
              </a:rPr>
              <a:t>myctx</a:t>
            </a:r>
            <a:r>
              <a:rPr lang="en-US" sz="1600" dirty="0" smtClean="0">
                <a:latin typeface="Arial"/>
                <a:cs typeface="Arial"/>
              </a:rPr>
              <a:t>, device, 0, &amp;ciErrNum);</a:t>
            </a:r>
          </a:p>
        </p:txBody>
      </p:sp>
      <p:sp>
        <p:nvSpPr>
          <p:cNvPr id="8" name="Rectangle 7"/>
          <p:cNvSpPr/>
          <p:nvPr/>
        </p:nvSpPr>
        <p:spPr>
          <a:xfrm>
            <a:off x="618567" y="4315020"/>
            <a:ext cx="4779847" cy="830997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rial"/>
                <a:cs typeface="Arial"/>
              </a:rPr>
              <a:t>ciErrNum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err="1" smtClean="0">
                <a:latin typeface="Arial"/>
                <a:cs typeface="Arial"/>
              </a:rPr>
              <a:t>clGetDeviceIDs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(0, </a:t>
            </a:r>
          </a:p>
          <a:p>
            <a:r>
              <a:rPr lang="en-US" sz="1600" dirty="0" smtClean="0">
                <a:latin typeface="Arial"/>
                <a:cs typeface="Arial"/>
              </a:rPr>
              <a:t>			CL_DEVICE_TYPE_GPU, </a:t>
            </a:r>
          </a:p>
          <a:p>
            <a:r>
              <a:rPr lang="en-US" sz="1600" dirty="0" smtClean="0">
                <a:latin typeface="Arial"/>
                <a:cs typeface="Arial"/>
              </a:rPr>
              <a:t>			1, &amp;device,  </a:t>
            </a:r>
            <a:r>
              <a:rPr lang="en-US" sz="1600" dirty="0" err="1" smtClean="0">
                <a:latin typeface="Arial"/>
                <a:cs typeface="Arial"/>
              </a:rPr>
              <a:t>cl_uint</a:t>
            </a:r>
            <a:r>
              <a:rPr lang="en-US" sz="1600" dirty="0" smtClean="0">
                <a:latin typeface="Arial"/>
                <a:cs typeface="Arial"/>
              </a:rPr>
              <a:t> *</a:t>
            </a:r>
            <a:r>
              <a:rPr lang="en-US" sz="1600" dirty="0" err="1" smtClean="0">
                <a:latin typeface="Arial"/>
                <a:cs typeface="Arial"/>
              </a:rPr>
              <a:t>num_devices</a:t>
            </a:r>
            <a:r>
              <a:rPr lang="en-US" sz="1600" dirty="0" smtClean="0">
                <a:latin typeface="Arial"/>
                <a:cs typeface="Arial"/>
              </a:rPr>
              <a:t>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2360" y="1277215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Arial"/>
                <a:cs typeface="Arial"/>
              </a:rPr>
              <a:t>Query Platform</a:t>
            </a:r>
            <a:endParaRPr lang="en-US" sz="1500" b="1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2360" y="1978173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Arial"/>
                <a:cs typeface="Arial"/>
              </a:rPr>
              <a:t>Query Devices</a:t>
            </a:r>
            <a:endParaRPr lang="en-US" sz="1500" b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82360" y="2657466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Arial"/>
                <a:cs typeface="Arial"/>
              </a:rPr>
              <a:t>Command Queue</a:t>
            </a:r>
            <a:endParaRPr lang="en-US" sz="1500" b="1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2360" y="3358424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Create Buffers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2360" y="401821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Compile Program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82360" y="464969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Compile Kernel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2360" y="600870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Execute Kernel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82360" y="5305482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Set Arguments</a:t>
            </a:r>
            <a:endParaRPr lang="en-US" sz="1500" dirty="0">
              <a:latin typeface="Arial"/>
              <a:cs typeface="Arial"/>
            </a:endParaRPr>
          </a:p>
        </p:txBody>
      </p:sp>
      <p:cxnSp>
        <p:nvCxnSpPr>
          <p:cNvPr id="17" name="Elbow Connector 16"/>
          <p:cNvCxnSpPr>
            <a:stCxn id="9" idx="2"/>
            <a:endCxn id="10" idx="0"/>
          </p:cNvCxnSpPr>
          <p:nvPr/>
        </p:nvCxnSpPr>
        <p:spPr>
          <a:xfrm rot="5400000">
            <a:off x="7099355" y="1789276"/>
            <a:ext cx="377793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0" idx="2"/>
            <a:endCxn id="11" idx="0"/>
          </p:cNvCxnSpPr>
          <p:nvPr/>
        </p:nvCxnSpPr>
        <p:spPr>
          <a:xfrm rot="5400000">
            <a:off x="7110187" y="2479402"/>
            <a:ext cx="356128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1" idx="2"/>
            <a:endCxn id="12" idx="0"/>
          </p:cNvCxnSpPr>
          <p:nvPr/>
        </p:nvCxnSpPr>
        <p:spPr>
          <a:xfrm rot="5400000">
            <a:off x="7099355" y="3169527"/>
            <a:ext cx="377793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2" idx="2"/>
            <a:endCxn id="13" idx="0"/>
          </p:cNvCxnSpPr>
          <p:nvPr/>
        </p:nvCxnSpPr>
        <p:spPr>
          <a:xfrm rot="5400000">
            <a:off x="7119940" y="3849900"/>
            <a:ext cx="336622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2"/>
            <a:endCxn id="14" idx="0"/>
          </p:cNvCxnSpPr>
          <p:nvPr/>
        </p:nvCxnSpPr>
        <p:spPr>
          <a:xfrm rot="5400000">
            <a:off x="7134094" y="4495533"/>
            <a:ext cx="308315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4" idx="2"/>
            <a:endCxn id="16" idx="0"/>
          </p:cNvCxnSpPr>
          <p:nvPr/>
        </p:nvCxnSpPr>
        <p:spPr>
          <a:xfrm rot="5400000">
            <a:off x="7121938" y="5139169"/>
            <a:ext cx="332626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5" idx="0"/>
          </p:cNvCxnSpPr>
          <p:nvPr/>
        </p:nvCxnSpPr>
        <p:spPr>
          <a:xfrm rot="5400000">
            <a:off x="7098224" y="5818674"/>
            <a:ext cx="380055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147066" y="3856356"/>
            <a:ext cx="2653979" cy="1294848"/>
          </a:xfrm>
          <a:prstGeom prst="rect">
            <a:avLst/>
          </a:prstGeom>
          <a:noFill/>
          <a:ln w="25400" cap="flat" cmpd="sng" algn="ctr">
            <a:solidFill>
              <a:schemeClr val="accent3">
                <a:alpha val="9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04200" y="1914605"/>
            <a:ext cx="15193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Platform Layer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185873" y="5413188"/>
            <a:ext cx="14919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Runtime Layer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8117555" y="4359540"/>
            <a:ext cx="10006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Compiler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80685" y="3174248"/>
            <a:ext cx="3020360" cy="3185670"/>
          </a:xfrm>
          <a:prstGeom prst="rect">
            <a:avLst/>
          </a:prstGeom>
          <a:noFill/>
          <a:ln w="50800" cap="flat" cmpd="sng" algn="ctr">
            <a:solidFill>
              <a:schemeClr val="accent3">
                <a:alpha val="9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80685" y="1277215"/>
            <a:ext cx="3020360" cy="189703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5677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barrier(CLK_GLOBAL_MEM_FENCE);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X2[</a:t>
            </a:r>
            <a:r>
              <a:rPr lang="en-GB" dirty="0" err="1" smtClean="0"/>
              <a:t>global_id</a:t>
            </a:r>
            <a:r>
              <a:rPr lang="en-GB" dirty="0" smtClean="0"/>
              <a:t>] = x[(global_id+2)%16];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Enforcing Synchronisation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75407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15836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699785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81060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879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834044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074467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>
            <a:off x="5575300" y="4864100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46128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64783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430343"/>
              </p:ext>
            </p:extLst>
          </p:nvPr>
        </p:nvGraphicFramePr>
        <p:xfrm>
          <a:off x="1562100" y="41968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4474"/>
              </p:ext>
            </p:extLst>
          </p:nvPr>
        </p:nvGraphicFramePr>
        <p:xfrm>
          <a:off x="1564794" y="42080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54936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80661"/>
              </p:ext>
            </p:extLst>
          </p:nvPr>
        </p:nvGraphicFramePr>
        <p:xfrm>
          <a:off x="1564794" y="42080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ular Callout 10"/>
          <p:cNvSpPr/>
          <p:nvPr/>
        </p:nvSpPr>
        <p:spPr>
          <a:xfrm>
            <a:off x="2095500" y="2463800"/>
            <a:ext cx="2882900" cy="723900"/>
          </a:xfrm>
          <a:prstGeom prst="wedgeRoundRectCallout">
            <a:avLst>
              <a:gd name="adj1" fmla="val -55194"/>
              <a:gd name="adj2" fmla="val 853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a warp size of 2</a:t>
            </a:r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495506" cy="1143000"/>
          </a:xfrm>
        </p:spPr>
        <p:txBody>
          <a:bodyPr>
            <a:normAutofit/>
          </a:bodyPr>
          <a:lstStyle/>
          <a:p>
            <a:r>
              <a:rPr lang="en-GB" dirty="0"/>
              <a:t>To Sync or Not to </a:t>
            </a:r>
            <a:r>
              <a:rPr lang="en-GB" dirty="0" smtClean="0"/>
              <a:t>Sync</a:t>
            </a:r>
            <a:r>
              <a:rPr lang="en-GB" dirty="0"/>
              <a:t> </a:t>
            </a:r>
            <a:r>
              <a:rPr lang="en-GB" dirty="0" smtClean="0"/>
              <a:t>II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barrier(CLK_GLOBAL_MEM_FENCE)</a:t>
            </a:r>
            <a:r>
              <a:rPr lang="en-US" dirty="0" smtClean="0">
                <a:solidFill>
                  <a:srgbClr val="FF0000"/>
                </a:solidFill>
              </a:rPr>
              <a:t>; ?????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X2[(global_id+14)%16] = x[</a:t>
            </a:r>
            <a:r>
              <a:rPr lang="en-GB" dirty="0" err="1" smtClean="0"/>
              <a:t>global_id</a:t>
            </a:r>
            <a:r>
              <a:rPr lang="en-GB" dirty="0" smtClean="0"/>
              <a:t>];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321460" y="5613400"/>
            <a:ext cx="46094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55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00278 0.16482 " pathEditMode="relative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16482 L -0.00139 -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139 0.16505 " pathEditMode="relative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x[global_id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barrier(CLK_GLOBAL_MEM_FENCE)</a:t>
            </a:r>
            <a:r>
              <a:rPr lang="en-US" dirty="0" smtClean="0">
                <a:solidFill>
                  <a:srgbClr val="FF0000"/>
                </a:solidFill>
              </a:rPr>
              <a:t>; ?????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X[(global_id+14)%16] = x[</a:t>
            </a:r>
            <a:r>
              <a:rPr lang="en-GB" dirty="0" err="1" smtClean="0"/>
              <a:t>global_id</a:t>
            </a:r>
            <a:r>
              <a:rPr lang="en-GB" dirty="0" smtClean="0"/>
              <a:t>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 Sync or Not to </a:t>
            </a:r>
            <a:r>
              <a:rPr lang="en-GB" dirty="0" smtClean="0"/>
              <a:t>Sync</a:t>
            </a:r>
            <a:r>
              <a:rPr lang="en-GB" dirty="0"/>
              <a:t> </a:t>
            </a:r>
            <a:r>
              <a:rPr lang="en-GB" dirty="0" smtClean="0"/>
              <a:t>III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21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366655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62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x2[16]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165761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268385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onut 2"/>
          <p:cNvSpPr/>
          <p:nvPr/>
        </p:nvSpPr>
        <p:spPr>
          <a:xfrm>
            <a:off x="1424184" y="5892801"/>
            <a:ext cx="544316" cy="552450"/>
          </a:xfrm>
          <a:prstGeom prst="donut">
            <a:avLst>
              <a:gd name="adj" fmla="val 114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2120900" y="2476500"/>
            <a:ext cx="2882900" cy="723900"/>
          </a:xfrm>
          <a:prstGeom prst="wedgeRoundRectCallout">
            <a:avLst>
              <a:gd name="adj1" fmla="val -55194"/>
              <a:gd name="adj2" fmla="val 853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a warp size of 2</a:t>
            </a:r>
            <a:endParaRPr lang="en-US" dirty="0"/>
          </a:p>
        </p:txBody>
      </p:sp>
      <p:sp>
        <p:nvSpPr>
          <p:cNvPr id="20" name="Left Arrow 19"/>
          <p:cNvSpPr/>
          <p:nvPr/>
        </p:nvSpPr>
        <p:spPr>
          <a:xfrm>
            <a:off x="5575300" y="4903232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28130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ounded Rectangular Callout 21"/>
          <p:cNvSpPr/>
          <p:nvPr/>
        </p:nvSpPr>
        <p:spPr>
          <a:xfrm>
            <a:off x="4921250" y="1376680"/>
            <a:ext cx="2882900" cy="723900"/>
          </a:xfrm>
          <a:prstGeom prst="wedgeRoundRectCallout">
            <a:avLst>
              <a:gd name="adj1" fmla="val 60666"/>
              <a:gd name="adj2" fmla="val 20986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Now lets schedule this one!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847175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 rot="20865792">
            <a:off x="6163909" y="5209394"/>
            <a:ext cx="29516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Does not help!!!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321460" y="5613400"/>
            <a:ext cx="46094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onut 11"/>
          <p:cNvSpPr/>
          <p:nvPr/>
        </p:nvSpPr>
        <p:spPr>
          <a:xfrm>
            <a:off x="7683500" y="3289300"/>
            <a:ext cx="1130300" cy="723900"/>
          </a:xfrm>
          <a:prstGeom prst="donut">
            <a:avLst>
              <a:gd name="adj" fmla="val 109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9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23 L 2.22222E-6 0.15532 " pathEditMode="relative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13" grpId="0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65278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Memories….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600" y="1600200"/>
            <a:ext cx="4140200" cy="4525963"/>
          </a:xfrm>
        </p:spPr>
        <p:txBody>
          <a:bodyPr/>
          <a:lstStyle/>
          <a:p>
            <a:r>
              <a:rPr lang="en-US" sz="2000" dirty="0" smtClean="0"/>
              <a:t>Like AMD, a subset of hardware memory exposed in </a:t>
            </a:r>
            <a:r>
              <a:rPr lang="en-US" sz="2000" dirty="0" err="1" smtClean="0"/>
              <a:t>OpenCL</a:t>
            </a:r>
            <a:endParaRPr lang="en-US" sz="2000" dirty="0" smtClean="0"/>
          </a:p>
          <a:p>
            <a:r>
              <a:rPr lang="en-US" sz="2000" dirty="0" smtClean="0"/>
              <a:t>Configurable shared memory is usable as local memory </a:t>
            </a:r>
          </a:p>
          <a:p>
            <a:pPr lvl="1"/>
            <a:r>
              <a:rPr lang="en-US" sz="1800" dirty="0" smtClean="0"/>
              <a:t>Local memory used to share data between items of a work group at lower latency than global memory </a:t>
            </a:r>
          </a:p>
          <a:p>
            <a:r>
              <a:rPr lang="en-US" sz="2000" dirty="0" smtClean="0"/>
              <a:t>Private memory utilizes registers per work item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22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00050" y="1919843"/>
            <a:ext cx="4021360" cy="3761027"/>
            <a:chOff x="215107" y="1600201"/>
            <a:chExt cx="4021360" cy="3761027"/>
          </a:xfrm>
        </p:grpSpPr>
        <p:sp>
          <p:nvSpPr>
            <p:cNvPr id="6" name="Rectangle 5"/>
            <p:cNvSpPr/>
            <p:nvPr/>
          </p:nvSpPr>
          <p:spPr>
            <a:xfrm>
              <a:off x="215903" y="1600201"/>
              <a:ext cx="4020564" cy="2939463"/>
            </a:xfrm>
            <a:prstGeom prst="rect">
              <a:avLst/>
            </a:prstGeom>
            <a:solidFill>
              <a:schemeClr val="tx2"/>
            </a:solidFill>
            <a:ln w="508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5107" y="4561128"/>
              <a:ext cx="4020564" cy="800100"/>
            </a:xfrm>
            <a:prstGeom prst="rect">
              <a:avLst/>
            </a:prstGeom>
            <a:solidFill>
              <a:srgbClr val="CCFFCC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9228" y="4775443"/>
              <a:ext cx="3732321" cy="31630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Global Memory</a:t>
              </a:r>
              <a:endParaRPr lang="en-US" sz="800" dirty="0"/>
            </a:p>
          </p:txBody>
        </p:sp>
        <p:grpSp>
          <p:nvGrpSpPr>
            <p:cNvPr id="9" name="Group 12"/>
            <p:cNvGrpSpPr/>
            <p:nvPr/>
          </p:nvGrpSpPr>
          <p:grpSpPr>
            <a:xfrm>
              <a:off x="369160" y="1792500"/>
              <a:ext cx="1808046" cy="1416841"/>
              <a:chOff x="393700" y="1777998"/>
              <a:chExt cx="2806700" cy="2192492"/>
            </a:xfrm>
          </p:grpSpPr>
          <p:sp>
            <p:nvSpPr>
              <p:cNvPr id="27" name="Rectangle 5"/>
              <p:cNvSpPr/>
              <p:nvPr/>
            </p:nvSpPr>
            <p:spPr>
              <a:xfrm>
                <a:off x="393700" y="1777998"/>
                <a:ext cx="2806700" cy="2192492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41350" y="1981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41350" y="27559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911350" y="19685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11350" y="2743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132026" y="3558401"/>
                <a:ext cx="1466454" cy="333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/>
                  <a:t>Compute Unit 1</a:t>
                </a:r>
                <a:endParaRPr lang="en-US" sz="800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369160" y="3646406"/>
              <a:ext cx="1181157" cy="25447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Local Memory</a:t>
              </a:r>
              <a:endParaRPr lang="en-US" sz="8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0027" y="4042284"/>
              <a:ext cx="3732318" cy="249744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Global / Constant Memory Data Cache</a:t>
              </a:r>
              <a:endParaRPr lang="en-US" sz="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17975" y="3646406"/>
              <a:ext cx="1181157" cy="25361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Local Memory</a:t>
              </a:r>
              <a:endParaRPr lang="en-US" sz="8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1030536" y="3427509"/>
              <a:ext cx="436206" cy="1588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651147" y="3625878"/>
              <a:ext cx="831229" cy="1589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3292813" y="3626306"/>
              <a:ext cx="830371" cy="1589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2575859" y="3428797"/>
              <a:ext cx="437065" cy="1588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2099049" y="4647512"/>
              <a:ext cx="255858" cy="3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49"/>
            <p:cNvGrpSpPr/>
            <p:nvPr/>
          </p:nvGrpSpPr>
          <p:grpSpPr>
            <a:xfrm>
              <a:off x="2284299" y="1792500"/>
              <a:ext cx="1808046" cy="1416841"/>
              <a:chOff x="393700" y="1777998"/>
              <a:chExt cx="2806700" cy="219249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93700" y="1777998"/>
                <a:ext cx="2806700" cy="2192492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41350" y="1981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41350" y="27559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911350" y="19685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911350" y="2743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132026" y="3558401"/>
                <a:ext cx="1466454" cy="333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/>
                  <a:t>Compute Unit  N</a:t>
                </a:r>
                <a:endParaRPr lang="en-US" sz="8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77029" y="4273361"/>
              <a:ext cx="11326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Compute Device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43986" y="5091749"/>
              <a:ext cx="16337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</a:rPr>
                <a:t>Compute Device Memory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605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89284" y="4864100"/>
            <a:ext cx="65006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x[</a:t>
            </a:r>
            <a:r>
              <a:rPr lang="en-GB" dirty="0" err="1" smtClean="0"/>
              <a:t>global_id</a:t>
            </a:r>
            <a:r>
              <a:rPr lang="en-GB" dirty="0" smtClean="0"/>
              <a:t>] = foo( </a:t>
            </a:r>
            <a:r>
              <a:rPr lang="en-GB" dirty="0" err="1" smtClean="0"/>
              <a:t>global_id</a:t>
            </a:r>
            <a:r>
              <a:rPr lang="en-GB" dirty="0" smtClean="0"/>
              <a:t>);</a:t>
            </a:r>
          </a:p>
          <a:p>
            <a:r>
              <a:rPr lang="en-GB" dirty="0"/>
              <a:t>p</a:t>
            </a:r>
            <a:r>
              <a:rPr lang="en-GB" dirty="0" smtClean="0"/>
              <a:t> = x[</a:t>
            </a:r>
            <a:r>
              <a:rPr lang="en-GB" dirty="0" err="1" smtClean="0"/>
              <a:t>global_id</a:t>
            </a:r>
            <a:r>
              <a:rPr lang="en-GB" dirty="0" smtClean="0"/>
              <a:t>];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barrier(CLK_GLOBAL_MEM_FENCE)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X[(global_id+14)%16] = </a:t>
            </a:r>
            <a:r>
              <a:rPr lang="en-GB" dirty="0"/>
              <a:t>p</a:t>
            </a:r>
            <a:r>
              <a:rPr lang="en-GB" dirty="0" smtClean="0"/>
              <a:t>;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solution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23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733625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-37287" y="4196834"/>
            <a:ext cx="124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__private p</a:t>
            </a:r>
            <a:endParaRPr lang="en-GB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13938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90969"/>
              </p:ext>
            </p:extLst>
          </p:nvPr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Left Arrow 19"/>
          <p:cNvSpPr/>
          <p:nvPr/>
        </p:nvSpPr>
        <p:spPr>
          <a:xfrm>
            <a:off x="5575300" y="4903232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42283"/>
              </p:ext>
            </p:extLst>
          </p:nvPr>
        </p:nvGraphicFramePr>
        <p:xfrm>
          <a:off x="1524000" y="3471426"/>
          <a:ext cx="716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512368"/>
              </p:ext>
            </p:extLst>
          </p:nvPr>
        </p:nvGraphicFramePr>
        <p:xfrm>
          <a:off x="1524000" y="3472934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33661"/>
              </p:ext>
            </p:extLst>
          </p:nvPr>
        </p:nvGraphicFramePr>
        <p:xfrm>
          <a:off x="1562100" y="41953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ounded Rectangular Callout 18"/>
          <p:cNvSpPr/>
          <p:nvPr/>
        </p:nvSpPr>
        <p:spPr>
          <a:xfrm>
            <a:off x="2120900" y="3200400"/>
            <a:ext cx="2882900" cy="723900"/>
          </a:xfrm>
          <a:prstGeom prst="wedgeRoundRectCallout">
            <a:avLst>
              <a:gd name="adj1" fmla="val -55194"/>
              <a:gd name="adj2" fmla="val 853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a warp size of 2</a:t>
            </a:r>
            <a:endParaRPr lang="en-US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5073650" y="2329180"/>
            <a:ext cx="2882900" cy="723900"/>
          </a:xfrm>
          <a:prstGeom prst="wedgeRoundRectCallout">
            <a:avLst>
              <a:gd name="adj1" fmla="val 60666"/>
              <a:gd name="adj2" fmla="val 20986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Now lets schedule this one!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7683500" y="4038600"/>
            <a:ext cx="1130300" cy="723900"/>
          </a:xfrm>
          <a:prstGeom prst="donut">
            <a:avLst>
              <a:gd name="adj" fmla="val 109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3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2.22222E-6 0.0425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4259 L -1.38889E-6 0.1108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11088 L -1.38889E-6 0.1877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19" grpId="0" animBg="1"/>
      <p:bldP spid="22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 Groups, Threads, Local and Global Memory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5908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2589292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34729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3471426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2250" y="4463534"/>
            <a:ext cx="126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y[4]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79400" y="525093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</a:t>
            </a:r>
            <a:r>
              <a:rPr lang="en-GB" dirty="0" err="1" smtClean="0"/>
              <a:t>z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44495" y="5987018"/>
            <a:ext cx="124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__private </a:t>
            </a:r>
            <a:r>
              <a:rPr lang="en-GB" dirty="0" err="1" smtClean="0"/>
              <a:t>p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723634" y="5041900"/>
            <a:ext cx="115673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488140" y="5041106"/>
            <a:ext cx="115673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322746" y="5041106"/>
            <a:ext cx="115673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524000" y="4462026"/>
          <a:ext cx="1572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05"/>
                <a:gridCol w="393205"/>
                <a:gridCol w="393205"/>
                <a:gridCol w="393205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993900" y="5255300"/>
          <a:ext cx="3055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93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064000" y="4885968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575871" y="6188360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931470" y="6188358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277548" y="6188359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931594" y="6188358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44650" y="5987018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993900" y="5987018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375694" y="5979398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2701663" y="5979398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064000" y="6012934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559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 Groups, Threads, Local and Global Memory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25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2352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2412" y="221996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26220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265430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4495" y="3108080"/>
            <a:ext cx="126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y[4]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8942" y="360842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</a:t>
            </a:r>
            <a:r>
              <a:rPr lang="en-GB" dirty="0" err="1" smtClean="0"/>
              <a:t>z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6473" y="4165191"/>
            <a:ext cx="124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__private </a:t>
            </a:r>
            <a:r>
              <a:rPr lang="en-GB" dirty="0" err="1" smtClean="0"/>
              <a:t>p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39904"/>
              </p:ext>
            </p:extLst>
          </p:nvPr>
        </p:nvGraphicFramePr>
        <p:xfrm>
          <a:off x="1589284" y="3158086"/>
          <a:ext cx="1572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05"/>
                <a:gridCol w="393205"/>
                <a:gridCol w="393205"/>
                <a:gridCol w="3932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148284" y="3608422"/>
          <a:ext cx="3055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93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44650" y="4165191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993900" y="4165191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333227" y="4163683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2694782" y="4165191"/>
          <a:ext cx="2413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3091180" y="3318106"/>
            <a:ext cx="4216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855289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689895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64000" y="3237620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grpSp>
        <p:nvGrpSpPr>
          <p:cNvPr id="3" name="Group 36"/>
          <p:cNvGrpSpPr/>
          <p:nvPr/>
        </p:nvGrpSpPr>
        <p:grpSpPr>
          <a:xfrm>
            <a:off x="1943894" y="3974180"/>
            <a:ext cx="2481175" cy="734459"/>
            <a:chOff x="1942306" y="4465675"/>
            <a:chExt cx="2481175" cy="734459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1575871" y="4832112"/>
              <a:ext cx="73445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31470" y="4832110"/>
              <a:ext cx="73445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277548" y="4832111"/>
              <a:ext cx="73445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2931594" y="4832110"/>
              <a:ext cx="73445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064000" y="4656686"/>
              <a:ext cx="3594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...</a:t>
              </a:r>
              <a:endParaRPr lang="en-GB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y[local_id</a:t>
            </a:r>
            <a:r>
              <a:rPr lang="en-GB" dirty="0" smtClean="0"/>
              <a:t>] = global_id+3;</a:t>
            </a:r>
          </a:p>
          <a:p>
            <a:endParaRPr lang="en-GB" dirty="0" smtClean="0"/>
          </a:p>
          <a:p>
            <a:r>
              <a:rPr lang="en-GB" dirty="0" smtClean="0"/>
              <a:t>y[3] = </a:t>
            </a:r>
            <a:r>
              <a:rPr lang="en-GB" dirty="0" err="1" smtClean="0"/>
              <a:t>local_id</a:t>
            </a:r>
            <a:r>
              <a:rPr lang="en-GB" dirty="0" smtClean="0"/>
              <a:t>;</a:t>
            </a:r>
          </a:p>
          <a:p>
            <a:endParaRPr lang="en-GB" dirty="0" smtClean="0"/>
          </a:p>
          <a:p>
            <a:r>
              <a:rPr lang="en-GB" dirty="0" smtClean="0"/>
              <a:t>y[</a:t>
            </a:r>
            <a:r>
              <a:rPr lang="en-GB" dirty="0" err="1" smtClean="0"/>
              <a:t>global_id</a:t>
            </a:r>
            <a:r>
              <a:rPr lang="en-GB" dirty="0" smtClean="0"/>
              <a:t>] = </a:t>
            </a:r>
            <a:r>
              <a:rPr lang="en-GB" dirty="0" err="1" smtClean="0"/>
              <a:t>local_id</a:t>
            </a:r>
            <a:r>
              <a:rPr lang="en-GB" dirty="0" smtClean="0"/>
              <a:t>;</a:t>
            </a:r>
          </a:p>
        </p:txBody>
      </p:sp>
      <p:sp>
        <p:nvSpPr>
          <p:cNvPr id="31" name="Left Arrow 30"/>
          <p:cNvSpPr/>
          <p:nvPr/>
        </p:nvSpPr>
        <p:spPr>
          <a:xfrm>
            <a:off x="4686300" y="4903232"/>
            <a:ext cx="787400" cy="3302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682063"/>
              </p:ext>
            </p:extLst>
          </p:nvPr>
        </p:nvGraphicFramePr>
        <p:xfrm>
          <a:off x="1589284" y="3158880"/>
          <a:ext cx="1572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05"/>
                <a:gridCol w="393205"/>
                <a:gridCol w="393205"/>
                <a:gridCol w="3932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704965" y="2839455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0480299">
            <a:off x="2636739" y="5846951"/>
            <a:ext cx="3580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Out of bounds access!!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5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 0.079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7963 L -0.00017 0.168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4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Sync or Not to Sync?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26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2352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2412" y="221996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26220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265430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4495" y="3108080"/>
            <a:ext cx="126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y[4]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8942" y="360842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</a:t>
            </a:r>
            <a:r>
              <a:rPr lang="en-GB" dirty="0" err="1" smtClean="0"/>
              <a:t>z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6473" y="4165191"/>
            <a:ext cx="124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__private </a:t>
            </a:r>
            <a:r>
              <a:rPr lang="en-GB" dirty="0" err="1" smtClean="0"/>
              <a:t>p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589284" y="3158086"/>
          <a:ext cx="1572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05"/>
                <a:gridCol w="393205"/>
                <a:gridCol w="393205"/>
                <a:gridCol w="3932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148284" y="3608422"/>
          <a:ext cx="42624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243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44649" y="4165191"/>
          <a:ext cx="2984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5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076450" y="4165191"/>
          <a:ext cx="330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504676" y="4163683"/>
          <a:ext cx="371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7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2936082" y="4163683"/>
          <a:ext cx="3468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6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3091180" y="3318106"/>
            <a:ext cx="4216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855289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689895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64000" y="3237620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653659" y="4340617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085458" y="4340615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545836" y="4340616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933182" y="4340615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65588" y="4165191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y[local_id</a:t>
            </a:r>
            <a:r>
              <a:rPr lang="en-GB" dirty="0" smtClean="0"/>
              <a:t>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local_id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</a:t>
            </a:r>
            <a:r>
              <a:rPr lang="en-US" dirty="0" smtClean="0">
                <a:solidFill>
                  <a:srgbClr val="FF0000"/>
                </a:solidFill>
              </a:rPr>
              <a:t>CLK_LOCAL_MEM_FENCE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;????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</a:t>
            </a:r>
            <a:r>
              <a:rPr lang="en-GB" dirty="0" smtClean="0"/>
              <a:t>[global_id</a:t>
            </a:r>
            <a:r>
              <a:rPr lang="en-GB" dirty="0" smtClean="0"/>
              <a:t>+2 % 4] = y[</a:t>
            </a:r>
            <a:r>
              <a:rPr lang="en-GB" dirty="0" err="1" smtClean="0"/>
              <a:t>local_id</a:t>
            </a:r>
            <a:r>
              <a:rPr lang="en-GB" dirty="0" smtClean="0"/>
              <a:t>];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321460" y="5613400"/>
            <a:ext cx="46094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119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Sync or Not to Sync?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27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6784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9400" y="1771134"/>
            <a:ext cx="104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global_id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3700" y="2235200"/>
            <a:ext cx="9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local_id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2412" y="221996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13" y="2622034"/>
            <a:ext cx="15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__global x[16]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2654300"/>
          <a:ext cx="716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  <a:gridCol w="4476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4495" y="3108080"/>
            <a:ext cx="126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y[4]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8942" y="360842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__local </a:t>
            </a:r>
            <a:r>
              <a:rPr lang="en-GB" dirty="0" err="1" smtClean="0"/>
              <a:t>z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6473" y="4165191"/>
            <a:ext cx="124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__private </a:t>
            </a:r>
            <a:r>
              <a:rPr lang="en-GB" dirty="0" err="1" smtClean="0"/>
              <a:t>p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589284" y="3158086"/>
          <a:ext cx="1572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05"/>
                <a:gridCol w="393205"/>
                <a:gridCol w="393205"/>
                <a:gridCol w="3932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148284" y="3608422"/>
          <a:ext cx="42624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243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44649" y="4165191"/>
          <a:ext cx="2984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5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076450" y="4165191"/>
          <a:ext cx="330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504676" y="4163683"/>
          <a:ext cx="371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7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2936082" y="4163683"/>
          <a:ext cx="3468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6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3091180" y="3318106"/>
            <a:ext cx="4216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855289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689895" y="3317709"/>
            <a:ext cx="4224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64000" y="3237620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653659" y="4340617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085458" y="4340615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545836" y="4340616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933182" y="4340615"/>
            <a:ext cx="73445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65588" y="4165191"/>
            <a:ext cx="359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79400" y="48641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kernel: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y[(local_id+1) % 4]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local_id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barrier(CLK_LOCAL_MEM_FENCE);????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X[</a:t>
            </a:r>
            <a:r>
              <a:rPr lang="en-GB" dirty="0" smtClean="0"/>
              <a:t>global</a:t>
            </a:r>
            <a:r>
              <a:rPr lang="en-GB" dirty="0" smtClean="0"/>
              <a:t>_id</a:t>
            </a:r>
            <a:r>
              <a:rPr lang="en-GB" dirty="0" smtClean="0"/>
              <a:t>+2 % 4] = y[</a:t>
            </a:r>
            <a:r>
              <a:rPr lang="en-GB" dirty="0" err="1" smtClean="0"/>
              <a:t>local_id</a:t>
            </a:r>
            <a:r>
              <a:rPr lang="en-GB" dirty="0" smtClean="0"/>
              <a:t>];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89284" y="4864100"/>
            <a:ext cx="6500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y[(local_id+1) % 4] = </a:t>
            </a:r>
            <a:r>
              <a:rPr lang="en-GB" dirty="0" err="1" smtClean="0"/>
              <a:t>foo</a:t>
            </a:r>
            <a:r>
              <a:rPr lang="en-GB" dirty="0" smtClean="0"/>
              <a:t>( </a:t>
            </a:r>
            <a:r>
              <a:rPr lang="en-GB" dirty="0" err="1" smtClean="0"/>
              <a:t>local_id</a:t>
            </a:r>
            <a:r>
              <a:rPr lang="en-GB" dirty="0" smtClean="0"/>
              <a:t>);</a:t>
            </a:r>
          </a:p>
          <a:p>
            <a:endParaRPr lang="en-GB" dirty="0" smtClean="0"/>
          </a:p>
          <a:p>
            <a:r>
              <a:rPr lang="en-US" dirty="0">
                <a:solidFill>
                  <a:srgbClr val="FF0000"/>
                </a:solidFill>
              </a:rPr>
              <a:t>barrier(CLK_LOCAL_MEM_FENCE)</a:t>
            </a:r>
            <a:r>
              <a:rPr lang="en-US" dirty="0" smtClean="0">
                <a:solidFill>
                  <a:srgbClr val="FF0000"/>
                </a:solidFill>
              </a:rPr>
              <a:t>;!!!!!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X[</a:t>
            </a:r>
            <a:r>
              <a:rPr lang="en-GB" dirty="0" smtClean="0"/>
              <a:t>global</a:t>
            </a:r>
            <a:r>
              <a:rPr lang="en-GB" dirty="0" smtClean="0"/>
              <a:t>_id</a:t>
            </a:r>
            <a:r>
              <a:rPr lang="en-GB" dirty="0" smtClean="0"/>
              <a:t>+2 % 4] = y[</a:t>
            </a:r>
            <a:r>
              <a:rPr lang="en-GB" dirty="0" err="1" smtClean="0"/>
              <a:t>local_id</a:t>
            </a:r>
            <a:r>
              <a:rPr lang="en-GB" dirty="0" smtClean="0"/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3920065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Recap: Create Buffers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Content Placeholder 5"/>
          <p:cNvSpPr>
            <a:spLocks noGrp="1"/>
          </p:cNvSpPr>
          <p:nvPr>
            <p:ph idx="1"/>
          </p:nvPr>
        </p:nvSpPr>
        <p:spPr>
          <a:xfrm>
            <a:off x="618565" y="1284115"/>
            <a:ext cx="4757768" cy="49553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Create buffers on device</a:t>
            </a:r>
          </a:p>
          <a:p>
            <a:pPr lvl="1"/>
            <a:r>
              <a:rPr lang="en-US" sz="2000" dirty="0" smtClean="0"/>
              <a:t>Input data is read-only</a:t>
            </a:r>
          </a:p>
          <a:p>
            <a:pPr lvl="1"/>
            <a:r>
              <a:rPr lang="en-US" sz="2000" dirty="0" smtClean="0"/>
              <a:t>Output data is write-only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1800" dirty="0" smtClean="0"/>
              <a:t>Transfer input data to the device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770286" y="1277215"/>
            <a:ext cx="3030759" cy="5082703"/>
            <a:chOff x="5747512" y="1334289"/>
            <a:chExt cx="3055180" cy="5122158"/>
          </a:xfrm>
        </p:grpSpPr>
        <p:sp>
          <p:nvSpPr>
            <p:cNvPr id="7" name="TextBox 6"/>
            <p:cNvSpPr txBox="1"/>
            <p:nvPr/>
          </p:nvSpPr>
          <p:spPr>
            <a:xfrm>
              <a:off x="6364518" y="1334289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Platform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64518" y="2040688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Devices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64518" y="27252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Command Queue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64518" y="34316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latin typeface="Arial"/>
                  <a:cs typeface="Arial"/>
                </a:rPr>
                <a:t>Create Buffers</a:t>
              </a:r>
              <a:endParaRPr lang="en-US" sz="1500" b="1" dirty="0">
                <a:latin typeface="Arial"/>
                <a:cs typeface="Arial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64518" y="4096562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Program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64518" y="473294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Kernel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64518" y="610250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Execute Kernel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57995" y="1334289"/>
              <a:ext cx="3044697" cy="191176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64518" y="5393826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Set Arguments</a:t>
              </a:r>
              <a:endParaRPr lang="en-US" sz="1500" dirty="0">
                <a:latin typeface="Arial"/>
                <a:cs typeface="Arial"/>
              </a:endParaRPr>
            </a:p>
          </p:txBody>
        </p:sp>
        <p:cxnSp>
          <p:nvCxnSpPr>
            <p:cNvPr id="16" name="Elbow Connector 15"/>
            <p:cNvCxnSpPr>
              <a:stCxn id="7" idx="2"/>
              <a:endCxn id="8" idx="0"/>
            </p:cNvCxnSpPr>
            <p:nvPr/>
          </p:nvCxnSpPr>
          <p:spPr>
            <a:xfrm rot="5400000">
              <a:off x="7087346" y="1850325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8" idx="2"/>
              <a:endCxn id="9" idx="0"/>
            </p:cNvCxnSpPr>
            <p:nvPr/>
          </p:nvCxnSpPr>
          <p:spPr>
            <a:xfrm rot="5400000">
              <a:off x="7098262" y="2545808"/>
              <a:ext cx="358892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9" idx="2"/>
              <a:endCxn id="10" idx="0"/>
            </p:cNvCxnSpPr>
            <p:nvPr/>
          </p:nvCxnSpPr>
          <p:spPr>
            <a:xfrm rot="5400000">
              <a:off x="7087346" y="3241290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10" idx="2"/>
              <a:endCxn id="11" idx="0"/>
            </p:cNvCxnSpPr>
            <p:nvPr/>
          </p:nvCxnSpPr>
          <p:spPr>
            <a:xfrm rot="5400000">
              <a:off x="7108091" y="3926944"/>
              <a:ext cx="33923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1" idx="2"/>
              <a:endCxn id="12" idx="0"/>
            </p:cNvCxnSpPr>
            <p:nvPr/>
          </p:nvCxnSpPr>
          <p:spPr>
            <a:xfrm rot="5400000">
              <a:off x="7122355" y="4577589"/>
              <a:ext cx="3107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2" idx="2"/>
              <a:endCxn id="15" idx="0"/>
            </p:cNvCxnSpPr>
            <p:nvPr/>
          </p:nvCxnSpPr>
          <p:spPr>
            <a:xfrm rot="5400000">
              <a:off x="7110104" y="5226222"/>
              <a:ext cx="3352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15" idx="2"/>
              <a:endCxn id="13" idx="0"/>
            </p:cNvCxnSpPr>
            <p:nvPr/>
          </p:nvCxnSpPr>
          <p:spPr>
            <a:xfrm rot="5400000">
              <a:off x="7086206" y="5911001"/>
              <a:ext cx="38300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6127328" y="3933451"/>
              <a:ext cx="2675364" cy="1304899"/>
            </a:xfrm>
            <a:prstGeom prst="rect">
              <a:avLst/>
            </a:prstGeom>
            <a:noFill/>
            <a:ln w="25400" cap="flat" cmpd="sng" algn="ctr">
              <a:solidFill>
                <a:schemeClr val="accent3">
                  <a:alpha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>
                <a:latin typeface="Arial"/>
                <a:cs typeface="Arial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5177089" y="1976579"/>
              <a:ext cx="1531145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Platform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158610" y="5502320"/>
              <a:ext cx="1503574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Runtime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8113842" y="4440493"/>
              <a:ext cx="1008371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57995" y="3246048"/>
              <a:ext cx="3044697" cy="3210399"/>
            </a:xfrm>
            <a:prstGeom prst="rect">
              <a:avLst/>
            </a:prstGeom>
            <a:noFill/>
            <a:ln w="50800" cap="flat" cmpd="sng" algn="ctr">
              <a:solidFill>
                <a:srgbClr val="FF0000">
                  <a:alpha val="95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804333" y="2481767"/>
            <a:ext cx="4303066" cy="1077218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cl_mem </a:t>
            </a:r>
            <a:r>
              <a:rPr lang="en-US" sz="1600" dirty="0" err="1" smtClean="0">
                <a:latin typeface="Arial"/>
                <a:cs typeface="Arial"/>
              </a:rPr>
              <a:t>d_ip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smtClean="0">
                <a:latin typeface="Arial"/>
                <a:cs typeface="Arial"/>
              </a:rPr>
              <a:t>clCreateBuffer</a:t>
            </a:r>
            <a:r>
              <a:rPr lang="en-US" sz="1600" dirty="0" smtClean="0">
                <a:latin typeface="Arial"/>
                <a:cs typeface="Arial"/>
              </a:rPr>
              <a:t>(</a:t>
            </a:r>
          </a:p>
          <a:p>
            <a:r>
              <a:rPr lang="en-US" sz="1600" dirty="0" smtClean="0">
                <a:latin typeface="Arial"/>
                <a:cs typeface="Arial"/>
              </a:rPr>
              <a:t>			</a:t>
            </a:r>
            <a:r>
              <a:rPr lang="en-US" sz="1600" dirty="0" err="1" smtClean="0">
                <a:latin typeface="Arial"/>
                <a:cs typeface="Arial"/>
              </a:rPr>
              <a:t>myctx</a:t>
            </a:r>
            <a:r>
              <a:rPr lang="en-US" sz="1600" dirty="0" smtClean="0">
                <a:latin typeface="Arial"/>
                <a:cs typeface="Arial"/>
              </a:rPr>
              <a:t>, CL_MEM_READ_WRITE,</a:t>
            </a:r>
          </a:p>
          <a:p>
            <a:r>
              <a:rPr lang="en-US" sz="1600" dirty="0" smtClean="0">
                <a:latin typeface="Arial"/>
                <a:cs typeface="Arial"/>
              </a:rPr>
              <a:t>			</a:t>
            </a:r>
            <a:r>
              <a:rPr lang="en-US" sz="1600" dirty="0" err="1" smtClean="0">
                <a:latin typeface="Arial"/>
                <a:cs typeface="Arial"/>
              </a:rPr>
              <a:t>mem_size</a:t>
            </a:r>
            <a:r>
              <a:rPr lang="en-US" sz="1600" dirty="0" smtClean="0">
                <a:latin typeface="Arial"/>
                <a:cs typeface="Arial"/>
              </a:rPr>
              <a:t>, </a:t>
            </a:r>
          </a:p>
          <a:p>
            <a:r>
              <a:rPr lang="en-US" sz="1600" dirty="0" smtClean="0">
                <a:latin typeface="Arial"/>
                <a:cs typeface="Arial"/>
              </a:rPr>
              <a:t>			NULL, &amp;</a:t>
            </a:r>
            <a:r>
              <a:rPr lang="en-US" sz="1600" dirty="0" err="1" smtClean="0">
                <a:latin typeface="Arial"/>
                <a:cs typeface="Arial"/>
              </a:rPr>
              <a:t>ciErrNum</a:t>
            </a:r>
            <a:r>
              <a:rPr lang="en-US" sz="1600" dirty="0" smtClean="0">
                <a:latin typeface="Arial"/>
                <a:cs typeface="Arial"/>
              </a:rPr>
              <a:t>);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04333" y="5293894"/>
            <a:ext cx="4303066" cy="1077218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rial"/>
                <a:cs typeface="Arial"/>
              </a:rPr>
              <a:t>ciErrNum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err="1" smtClean="0">
                <a:latin typeface="Arial"/>
                <a:cs typeface="Arial"/>
              </a:rPr>
              <a:t>clEnqueueWriteBuffer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(	</a:t>
            </a:r>
          </a:p>
          <a:p>
            <a:r>
              <a:rPr lang="en-US" sz="1600" dirty="0" smtClean="0">
                <a:latin typeface="Arial"/>
                <a:cs typeface="Arial"/>
              </a:rPr>
              <a:t>		</a:t>
            </a:r>
            <a:r>
              <a:rPr lang="en-US" sz="1600" dirty="0" err="1" smtClean="0">
                <a:latin typeface="Arial"/>
                <a:cs typeface="Arial"/>
              </a:rPr>
              <a:t>myqueue</a:t>
            </a:r>
            <a:r>
              <a:rPr lang="en-US" sz="1600" dirty="0" smtClean="0">
                <a:latin typeface="Arial"/>
                <a:cs typeface="Arial"/>
              </a:rPr>
              <a:t> , </a:t>
            </a:r>
            <a:r>
              <a:rPr lang="en-US" sz="1600" dirty="0" err="1" smtClean="0">
                <a:latin typeface="Arial"/>
                <a:cs typeface="Arial"/>
              </a:rPr>
              <a:t>d_ip</a:t>
            </a:r>
            <a:r>
              <a:rPr lang="en-US" sz="1600" dirty="0" smtClean="0">
                <a:latin typeface="Arial"/>
                <a:cs typeface="Arial"/>
              </a:rPr>
              <a:t>, CL_TRUE,</a:t>
            </a:r>
          </a:p>
          <a:p>
            <a:r>
              <a:rPr lang="en-US" sz="1600" dirty="0" smtClean="0">
                <a:latin typeface="Arial"/>
                <a:cs typeface="Arial"/>
              </a:rPr>
              <a:t>		0, </a:t>
            </a:r>
            <a:r>
              <a:rPr lang="en-US" sz="1600" dirty="0" err="1" smtClean="0">
                <a:latin typeface="Arial"/>
                <a:cs typeface="Arial"/>
              </a:rPr>
              <a:t>mem_size</a:t>
            </a:r>
            <a:r>
              <a:rPr lang="en-US" sz="1600" dirty="0" smtClean="0">
                <a:latin typeface="Arial"/>
                <a:cs typeface="Arial"/>
              </a:rPr>
              <a:t>, (void *)</a:t>
            </a:r>
            <a:r>
              <a:rPr lang="en-US" sz="1600" dirty="0" err="1" smtClean="0">
                <a:latin typeface="Arial"/>
                <a:cs typeface="Arial"/>
              </a:rPr>
              <a:t>src_vector</a:t>
            </a:r>
            <a:r>
              <a:rPr lang="en-US" sz="1600" dirty="0" smtClean="0">
                <a:latin typeface="Arial"/>
                <a:cs typeface="Arial"/>
              </a:rPr>
              <a:t>,</a:t>
            </a:r>
          </a:p>
          <a:p>
            <a:r>
              <a:rPr lang="en-US" sz="1600" dirty="0" smtClean="0">
                <a:latin typeface="Arial"/>
                <a:cs typeface="Arial"/>
              </a:rPr>
              <a:t>		0, NULL,  NULL)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4333" y="3679368"/>
            <a:ext cx="4303066" cy="1077218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Arial"/>
                <a:cs typeface="Arial"/>
              </a:rPr>
              <a:t>cl_mem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d_op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smtClean="0">
                <a:latin typeface="Arial"/>
                <a:cs typeface="Arial"/>
              </a:rPr>
              <a:t>clCreateBuffer</a:t>
            </a:r>
            <a:r>
              <a:rPr lang="en-US" sz="1600" dirty="0" smtClean="0">
                <a:latin typeface="Arial"/>
                <a:cs typeface="Arial"/>
              </a:rPr>
              <a:t>(</a:t>
            </a:r>
          </a:p>
          <a:p>
            <a:r>
              <a:rPr lang="en-US" sz="1600" dirty="0" smtClean="0">
                <a:latin typeface="Arial"/>
                <a:cs typeface="Arial"/>
              </a:rPr>
              <a:t>			</a:t>
            </a:r>
            <a:r>
              <a:rPr lang="en-US" sz="1600" dirty="0" err="1" smtClean="0">
                <a:latin typeface="Arial"/>
                <a:cs typeface="Arial"/>
              </a:rPr>
              <a:t>myctx</a:t>
            </a:r>
            <a:r>
              <a:rPr lang="en-US" sz="1600" dirty="0" smtClean="0">
                <a:latin typeface="Arial"/>
                <a:cs typeface="Arial"/>
              </a:rPr>
              <a:t>, CL_MEM_READ_WRITE,</a:t>
            </a:r>
          </a:p>
          <a:p>
            <a:r>
              <a:rPr lang="en-US" sz="1600" dirty="0" smtClean="0">
                <a:latin typeface="Arial"/>
                <a:cs typeface="Arial"/>
              </a:rPr>
              <a:t>			</a:t>
            </a:r>
            <a:r>
              <a:rPr lang="en-US" sz="1600" dirty="0" err="1" smtClean="0">
                <a:latin typeface="Arial"/>
                <a:cs typeface="Arial"/>
              </a:rPr>
              <a:t>mem_size</a:t>
            </a:r>
            <a:r>
              <a:rPr lang="en-US" sz="1600" dirty="0" smtClean="0">
                <a:latin typeface="Arial"/>
                <a:cs typeface="Arial"/>
              </a:rPr>
              <a:t>, </a:t>
            </a:r>
          </a:p>
          <a:p>
            <a:r>
              <a:rPr lang="en-US" sz="1600" dirty="0" smtClean="0">
                <a:latin typeface="Arial"/>
                <a:cs typeface="Arial"/>
              </a:rPr>
              <a:t>			NULL, &amp;</a:t>
            </a:r>
            <a:r>
              <a:rPr lang="en-US" sz="1600" dirty="0" err="1" smtClean="0">
                <a:latin typeface="Arial"/>
                <a:cs typeface="Arial"/>
              </a:rPr>
              <a:t>ciErrNum</a:t>
            </a:r>
            <a:r>
              <a:rPr lang="en-US" sz="1600" dirty="0" smtClean="0">
                <a:latin typeface="Arial"/>
                <a:cs typeface="Arial"/>
              </a:rPr>
              <a:t>);</a:t>
            </a:r>
            <a:endParaRPr lang="en-US" sz="1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22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Recap: Build Program, Select Kernel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89709" y="1632943"/>
            <a:ext cx="5111660" cy="1077218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Arial"/>
                <a:cs typeface="Arial"/>
              </a:rPr>
              <a:t> // create the program   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b="1" dirty="0" err="1" smtClean="0">
                <a:latin typeface="Arial"/>
                <a:cs typeface="Arial"/>
              </a:rPr>
              <a:t>cl_program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myprog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b="1" dirty="0" err="1" smtClean="0">
                <a:latin typeface="Arial"/>
                <a:cs typeface="Arial"/>
              </a:rPr>
              <a:t>clCreateProgramWithSource</a:t>
            </a:r>
            <a:r>
              <a:rPr lang="en-US" sz="1600" b="1" dirty="0" smtClean="0">
                <a:latin typeface="Arial"/>
                <a:cs typeface="Arial"/>
              </a:rPr>
              <a:t>				</a:t>
            </a:r>
            <a:r>
              <a:rPr lang="en-US" sz="1600" dirty="0" smtClean="0">
                <a:latin typeface="Arial"/>
                <a:cs typeface="Arial"/>
              </a:rPr>
              <a:t>( myctx,1, (const char **)&amp;source,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 				&amp;</a:t>
            </a:r>
            <a:r>
              <a:rPr lang="en-US" sz="1600" dirty="0" err="1" smtClean="0">
                <a:latin typeface="Arial"/>
                <a:cs typeface="Arial"/>
              </a:rPr>
              <a:t>program_length</a:t>
            </a:r>
            <a:r>
              <a:rPr lang="en-US" sz="1600" dirty="0" smtClean="0">
                <a:latin typeface="Arial"/>
                <a:cs typeface="Arial"/>
              </a:rPr>
              <a:t>, &amp;ciErrNum);</a:t>
            </a:r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1350" y="3210054"/>
            <a:ext cx="4960019" cy="830997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 build the program    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ciErrNum = </a:t>
            </a:r>
            <a:r>
              <a:rPr lang="en-US" sz="1600" b="1" dirty="0" smtClean="0">
                <a:latin typeface="Arial"/>
                <a:cs typeface="Arial"/>
              </a:rPr>
              <a:t>clBuildProgram</a:t>
            </a:r>
            <a:r>
              <a:rPr lang="en-US" sz="1600" dirty="0" smtClean="0">
                <a:latin typeface="Arial"/>
                <a:cs typeface="Arial"/>
              </a:rPr>
              <a:t>( </a:t>
            </a:r>
            <a:r>
              <a:rPr lang="en-US" sz="1600" dirty="0" err="1" smtClean="0">
                <a:latin typeface="Arial"/>
                <a:cs typeface="Arial"/>
              </a:rPr>
              <a:t>myprog</a:t>
            </a:r>
            <a:r>
              <a:rPr lang="en-US" sz="1600" dirty="0" smtClean="0">
                <a:latin typeface="Arial"/>
                <a:cs typeface="Arial"/>
              </a:rPr>
              <a:t>, 0, 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				NULL, NULL, NULL, NULL);</a:t>
            </a:r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1356" y="4466164"/>
            <a:ext cx="4960014" cy="1077218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//Use the “relax” function as the kernel </a:t>
            </a:r>
          </a:p>
          <a:p>
            <a:pPr>
              <a:buNone/>
            </a:pPr>
            <a:r>
              <a:rPr lang="en-US" sz="1600" b="1" dirty="0" err="1" smtClean="0">
                <a:latin typeface="Arial"/>
                <a:cs typeface="Arial"/>
              </a:rPr>
              <a:t>cl_kernel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mykernel</a:t>
            </a:r>
            <a:r>
              <a:rPr lang="en-US" sz="1600" dirty="0" smtClean="0">
                <a:latin typeface="Arial"/>
                <a:cs typeface="Arial"/>
              </a:rPr>
              <a:t> = </a:t>
            </a:r>
            <a:r>
              <a:rPr lang="en-US" sz="1600" dirty="0" err="1" smtClean="0">
                <a:latin typeface="Arial"/>
                <a:cs typeface="Arial"/>
              </a:rPr>
              <a:t>clCreateKernel</a:t>
            </a:r>
            <a:r>
              <a:rPr lang="en-US" sz="1600" dirty="0" smtClean="0">
                <a:latin typeface="Arial"/>
                <a:cs typeface="Arial"/>
              </a:rPr>
              <a:t> (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				</a:t>
            </a:r>
            <a:r>
              <a:rPr lang="en-US" sz="1600" dirty="0" err="1" smtClean="0">
                <a:latin typeface="Arial"/>
                <a:cs typeface="Arial"/>
              </a:rPr>
              <a:t>myprog</a:t>
            </a:r>
            <a:r>
              <a:rPr lang="en-US" sz="1600" dirty="0" smtClean="0">
                <a:latin typeface="Arial"/>
                <a:cs typeface="Arial"/>
              </a:rPr>
              <a:t> , “relax” ,</a:t>
            </a:r>
          </a:p>
          <a:p>
            <a:pPr>
              <a:buNone/>
            </a:pPr>
            <a:r>
              <a:rPr lang="en-US" sz="1600" dirty="0" smtClean="0">
                <a:latin typeface="Arial"/>
                <a:cs typeface="Arial"/>
              </a:rPr>
              <a:t>				 </a:t>
            </a:r>
            <a:r>
              <a:rPr lang="en-US" sz="1600" dirty="0" err="1" smtClean="0">
                <a:latin typeface="Arial"/>
                <a:cs typeface="Arial"/>
              </a:rPr>
              <a:t>error_code</a:t>
            </a:r>
            <a:r>
              <a:rPr lang="en-US" sz="1600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82360" y="1277215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Query Platform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2360" y="1978173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Query Devices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2360" y="2657466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Command Queue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82360" y="3358424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Create Buffers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2360" y="401821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Arial"/>
                <a:cs typeface="Arial"/>
              </a:rPr>
              <a:t>Compile Program</a:t>
            </a:r>
            <a:endParaRPr lang="en-US" sz="1500" b="1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2360" y="464969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b="1" dirty="0" smtClean="0">
                <a:latin typeface="Arial"/>
                <a:cs typeface="Arial"/>
              </a:rPr>
              <a:t>Compile Kernel</a:t>
            </a:r>
            <a:endParaRPr lang="en-US" sz="15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82360" y="6008701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Execute Kernel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80685" y="1277215"/>
            <a:ext cx="3020360" cy="189703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82360" y="5305482"/>
            <a:ext cx="1811782" cy="3231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Set Arguments</a:t>
            </a:r>
            <a:endParaRPr lang="en-US" sz="1500" dirty="0">
              <a:latin typeface="Arial"/>
              <a:cs typeface="Arial"/>
            </a:endParaRPr>
          </a:p>
        </p:txBody>
      </p:sp>
      <p:cxnSp>
        <p:nvCxnSpPr>
          <p:cNvPr id="17" name="Elbow Connector 16"/>
          <p:cNvCxnSpPr>
            <a:stCxn id="8" idx="2"/>
            <a:endCxn id="9" idx="0"/>
          </p:cNvCxnSpPr>
          <p:nvPr/>
        </p:nvCxnSpPr>
        <p:spPr>
          <a:xfrm rot="5400000">
            <a:off x="7099355" y="1789276"/>
            <a:ext cx="377793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9" idx="2"/>
            <a:endCxn id="10" idx="0"/>
          </p:cNvCxnSpPr>
          <p:nvPr/>
        </p:nvCxnSpPr>
        <p:spPr>
          <a:xfrm rot="5400000">
            <a:off x="7110187" y="2479402"/>
            <a:ext cx="356128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0" idx="2"/>
            <a:endCxn id="11" idx="0"/>
          </p:cNvCxnSpPr>
          <p:nvPr/>
        </p:nvCxnSpPr>
        <p:spPr>
          <a:xfrm rot="5400000">
            <a:off x="7099355" y="3169527"/>
            <a:ext cx="377793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1" idx="2"/>
            <a:endCxn id="12" idx="0"/>
          </p:cNvCxnSpPr>
          <p:nvPr/>
        </p:nvCxnSpPr>
        <p:spPr>
          <a:xfrm rot="5400000">
            <a:off x="7119940" y="3849900"/>
            <a:ext cx="336622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2" idx="2"/>
            <a:endCxn id="13" idx="0"/>
          </p:cNvCxnSpPr>
          <p:nvPr/>
        </p:nvCxnSpPr>
        <p:spPr>
          <a:xfrm rot="5400000">
            <a:off x="7134094" y="4495533"/>
            <a:ext cx="308315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2"/>
            <a:endCxn id="16" idx="0"/>
          </p:cNvCxnSpPr>
          <p:nvPr/>
        </p:nvCxnSpPr>
        <p:spPr>
          <a:xfrm rot="5400000">
            <a:off x="7121938" y="5139169"/>
            <a:ext cx="332626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7098224" y="5818674"/>
            <a:ext cx="380055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204200" y="1914605"/>
            <a:ext cx="15193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Platform Layer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185873" y="5413188"/>
            <a:ext cx="14919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Runtime Layer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8117555" y="4359540"/>
            <a:ext cx="10006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Arial"/>
                <a:cs typeface="Arial"/>
              </a:rPr>
              <a:t>Compiler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80685" y="3174248"/>
            <a:ext cx="3020360" cy="3185670"/>
          </a:xfrm>
          <a:prstGeom prst="rect">
            <a:avLst/>
          </a:prstGeom>
          <a:noFill/>
          <a:ln w="50800" cap="flat" cmpd="sng" algn="ctr">
            <a:solidFill>
              <a:schemeClr val="accent3">
                <a:alpha val="9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47066" y="3856356"/>
            <a:ext cx="2653979" cy="1294848"/>
          </a:xfrm>
          <a:prstGeom prst="rect">
            <a:avLst/>
          </a:prstGeom>
          <a:noFill/>
          <a:ln w="50800" cap="flat" cmpd="sng" algn="ctr">
            <a:solidFill>
              <a:srgbClr val="FF0000">
                <a:alpha val="95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793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Recap: Set Arguments, </a:t>
            </a:r>
            <a:r>
              <a:rPr lang="en-GB" sz="3600" dirty="0" err="1" smtClean="0"/>
              <a:t>Enqueue</a:t>
            </a:r>
            <a:r>
              <a:rPr lang="en-GB" sz="3600" dirty="0" smtClean="0"/>
              <a:t> Kernel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77339" y="1225457"/>
            <a:ext cx="516123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 Set Arguments</a:t>
            </a:r>
          </a:p>
          <a:p>
            <a:r>
              <a:rPr lang="en-US" sz="1600" b="1" dirty="0" err="1" smtClean="0">
                <a:latin typeface="Arial"/>
                <a:cs typeface="Arial"/>
              </a:rPr>
              <a:t>clSetKernelArg</a:t>
            </a:r>
            <a:r>
              <a:rPr lang="en-US" sz="1600" dirty="0" err="1" smtClean="0">
                <a:latin typeface="Arial"/>
                <a:cs typeface="Arial"/>
              </a:rPr>
              <a:t>(mykernel</a:t>
            </a:r>
            <a:r>
              <a:rPr lang="en-US" sz="1600" dirty="0" smtClean="0">
                <a:latin typeface="Arial"/>
                <a:cs typeface="Arial"/>
              </a:rPr>
              <a:t>, 0, </a:t>
            </a:r>
            <a:r>
              <a:rPr lang="en-US" sz="1600" dirty="0" err="1" smtClean="0">
                <a:latin typeface="Arial"/>
                <a:cs typeface="Arial"/>
              </a:rPr>
              <a:t>sizeof(cl_mem</a:t>
            </a:r>
            <a:r>
              <a:rPr lang="en-US" sz="1600" dirty="0" smtClean="0">
                <a:latin typeface="Arial"/>
                <a:cs typeface="Arial"/>
              </a:rPr>
              <a:t>),</a:t>
            </a:r>
          </a:p>
          <a:p>
            <a:r>
              <a:rPr lang="en-US" sz="1600" dirty="0" smtClean="0">
                <a:latin typeface="Arial"/>
                <a:cs typeface="Arial"/>
              </a:rPr>
              <a:t>		 (</a:t>
            </a:r>
            <a:r>
              <a:rPr lang="en-US" sz="1600" b="1" dirty="0" smtClean="0">
                <a:latin typeface="Arial"/>
                <a:cs typeface="Arial"/>
              </a:rPr>
              <a:t>void </a:t>
            </a:r>
            <a:r>
              <a:rPr lang="en-US" sz="1600" dirty="0" smtClean="0">
                <a:latin typeface="Arial"/>
                <a:cs typeface="Arial"/>
              </a:rPr>
              <a:t>*)&amp;</a:t>
            </a:r>
            <a:r>
              <a:rPr lang="en-US" sz="1600" dirty="0" err="1" smtClean="0">
                <a:latin typeface="Arial"/>
                <a:cs typeface="Arial"/>
              </a:rPr>
              <a:t>d_ip</a:t>
            </a:r>
            <a:r>
              <a:rPr lang="en-US" sz="1600" dirty="0" smtClean="0">
                <a:latin typeface="Arial"/>
                <a:cs typeface="Arial"/>
              </a:rPr>
              <a:t>); </a:t>
            </a:r>
          </a:p>
          <a:p>
            <a:r>
              <a:rPr lang="en-US" sz="1600" b="1" dirty="0" err="1" smtClean="0">
                <a:latin typeface="Arial"/>
                <a:cs typeface="Arial"/>
              </a:rPr>
              <a:t>clSetKernelArg</a:t>
            </a:r>
            <a:r>
              <a:rPr lang="en-US" sz="1600" dirty="0" err="1" smtClean="0">
                <a:latin typeface="Arial"/>
                <a:cs typeface="Arial"/>
              </a:rPr>
              <a:t>(mykernel</a:t>
            </a:r>
            <a:r>
              <a:rPr lang="en-US" sz="1600" dirty="0" smtClean="0">
                <a:latin typeface="Arial"/>
                <a:cs typeface="Arial"/>
              </a:rPr>
              <a:t>, 1, </a:t>
            </a:r>
            <a:r>
              <a:rPr lang="en-US" sz="1600" dirty="0" err="1" smtClean="0">
                <a:latin typeface="Arial"/>
                <a:cs typeface="Arial"/>
              </a:rPr>
              <a:t>sizeof(cl_mem</a:t>
            </a:r>
            <a:r>
              <a:rPr lang="en-US" sz="1600" dirty="0" smtClean="0">
                <a:latin typeface="Arial"/>
                <a:cs typeface="Arial"/>
              </a:rPr>
              <a:t>), </a:t>
            </a:r>
          </a:p>
          <a:p>
            <a:r>
              <a:rPr lang="en-US" sz="1600" dirty="0" smtClean="0">
                <a:latin typeface="Arial"/>
                <a:cs typeface="Arial"/>
              </a:rPr>
              <a:t>		(</a:t>
            </a:r>
            <a:r>
              <a:rPr lang="en-US" sz="1600" b="1" dirty="0" smtClean="0">
                <a:latin typeface="Arial"/>
                <a:cs typeface="Arial"/>
              </a:rPr>
              <a:t>void </a:t>
            </a:r>
            <a:r>
              <a:rPr lang="en-US" sz="1600" dirty="0" smtClean="0">
                <a:latin typeface="Arial"/>
                <a:cs typeface="Arial"/>
              </a:rPr>
              <a:t>*)&amp;</a:t>
            </a:r>
            <a:r>
              <a:rPr lang="en-US" sz="1600" dirty="0" err="1" smtClean="0">
                <a:latin typeface="Arial"/>
                <a:cs typeface="Arial"/>
              </a:rPr>
              <a:t>d_op</a:t>
            </a:r>
            <a:r>
              <a:rPr lang="en-US" sz="1600" dirty="0" smtClean="0">
                <a:latin typeface="Arial"/>
                <a:cs typeface="Arial"/>
              </a:rPr>
              <a:t>);</a:t>
            </a:r>
          </a:p>
          <a:p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b="1" dirty="0" err="1" smtClean="0">
                <a:latin typeface="Arial"/>
                <a:cs typeface="Arial"/>
              </a:rPr>
              <a:t>clSetKernelArg</a:t>
            </a:r>
            <a:r>
              <a:rPr lang="en-US" sz="1600" dirty="0" err="1" smtClean="0">
                <a:latin typeface="Arial"/>
                <a:cs typeface="Arial"/>
              </a:rPr>
              <a:t>(mykernel</a:t>
            </a:r>
            <a:r>
              <a:rPr lang="en-US" sz="1600" dirty="0" smtClean="0">
                <a:latin typeface="Arial"/>
                <a:cs typeface="Arial"/>
              </a:rPr>
              <a:t>, 2, </a:t>
            </a:r>
            <a:r>
              <a:rPr lang="en-US" sz="1600" dirty="0" err="1" smtClean="0">
                <a:latin typeface="Arial"/>
                <a:cs typeface="Arial"/>
              </a:rPr>
              <a:t>sizeof(cl_int</a:t>
            </a:r>
            <a:r>
              <a:rPr lang="en-US" sz="1600" dirty="0" smtClean="0">
                <a:latin typeface="Arial"/>
                <a:cs typeface="Arial"/>
              </a:rPr>
              <a:t>),</a:t>
            </a:r>
          </a:p>
          <a:p>
            <a:r>
              <a:rPr lang="en-US" sz="1600" dirty="0" smtClean="0">
                <a:latin typeface="Arial"/>
                <a:cs typeface="Arial"/>
              </a:rPr>
              <a:t>		 (</a:t>
            </a:r>
            <a:r>
              <a:rPr lang="en-US" sz="1600" b="1" dirty="0" smtClean="0">
                <a:latin typeface="Arial"/>
                <a:cs typeface="Arial"/>
              </a:rPr>
              <a:t>void </a:t>
            </a:r>
            <a:r>
              <a:rPr lang="en-US" sz="1600" dirty="0" smtClean="0">
                <a:latin typeface="Arial"/>
                <a:cs typeface="Arial"/>
              </a:rPr>
              <a:t>*)&amp;</a:t>
            </a:r>
            <a:r>
              <a:rPr lang="en-US" sz="1600" dirty="0" err="1" smtClean="0">
                <a:latin typeface="Arial"/>
                <a:cs typeface="Arial"/>
              </a:rPr>
              <a:t>len</a:t>
            </a:r>
            <a:r>
              <a:rPr lang="en-US" sz="1600" dirty="0" smtClean="0">
                <a:latin typeface="Arial"/>
                <a:cs typeface="Arial"/>
              </a:rPr>
              <a:t>);</a:t>
            </a:r>
          </a:p>
          <a:p>
            <a:r>
              <a:rPr lang="en-US" sz="1600" dirty="0" smtClean="0">
                <a:latin typeface="Arial"/>
                <a:cs typeface="Arial"/>
              </a:rPr>
              <a:t>...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//Set local and global workgroup sizes</a:t>
            </a:r>
          </a:p>
          <a:p>
            <a:r>
              <a:rPr lang="en-US" sz="1600" dirty="0" smtClean="0">
                <a:latin typeface="Arial"/>
                <a:cs typeface="Arial"/>
              </a:rPr>
              <a:t>size_t localws[2] = {16} ; </a:t>
            </a:r>
          </a:p>
          <a:p>
            <a:r>
              <a:rPr lang="en-US" sz="1600" dirty="0" smtClean="0">
                <a:latin typeface="Arial"/>
                <a:cs typeface="Arial"/>
              </a:rPr>
              <a:t>size_t globalws[2] = {LEN};</a:t>
            </a:r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//Assume divisible by 16</a:t>
            </a:r>
            <a:endParaRPr lang="en-US" sz="1600" dirty="0" smtClean="0">
              <a:latin typeface="Arial"/>
              <a:cs typeface="Arial"/>
            </a:endParaRPr>
          </a:p>
          <a:p>
            <a:endParaRPr lang="en-US" sz="1600" dirty="0" smtClean="0">
              <a:latin typeface="Arial"/>
              <a:cs typeface="Arial"/>
            </a:endParaRP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00FF00"/>
                </a:solidFill>
                <a:latin typeface="Arial"/>
                <a:cs typeface="Arial"/>
              </a:rPr>
              <a:t>// execute kernel</a:t>
            </a:r>
          </a:p>
          <a:p>
            <a:r>
              <a:rPr lang="en-US" sz="1600" dirty="0" err="1" smtClean="0">
                <a:latin typeface="Arial"/>
                <a:cs typeface="Arial"/>
              </a:rPr>
              <a:t>clEnqueueNDRangeKernel</a:t>
            </a:r>
            <a:r>
              <a:rPr lang="en-US" sz="1600" dirty="0" smtClean="0">
                <a:latin typeface="Arial"/>
                <a:cs typeface="Arial"/>
              </a:rPr>
              <a:t>( </a:t>
            </a:r>
          </a:p>
          <a:p>
            <a:r>
              <a:rPr lang="en-US" sz="1600" dirty="0" smtClean="0">
                <a:latin typeface="Arial"/>
                <a:cs typeface="Arial"/>
              </a:rPr>
              <a:t>		</a:t>
            </a:r>
            <a:r>
              <a:rPr lang="en-US" sz="1600" dirty="0" err="1" smtClean="0">
                <a:latin typeface="Arial"/>
                <a:cs typeface="Arial"/>
              </a:rPr>
              <a:t>myqueue</a:t>
            </a:r>
            <a:r>
              <a:rPr lang="en-US" sz="1600" dirty="0" smtClean="0">
                <a:latin typeface="Arial"/>
                <a:cs typeface="Arial"/>
              </a:rPr>
              <a:t> , </a:t>
            </a:r>
            <a:r>
              <a:rPr lang="en-US" sz="1600" dirty="0" err="1" smtClean="0">
                <a:latin typeface="Arial"/>
                <a:cs typeface="Arial"/>
              </a:rPr>
              <a:t>myKernel</a:t>
            </a:r>
            <a:r>
              <a:rPr lang="en-US" sz="1600" dirty="0" smtClean="0">
                <a:latin typeface="Arial"/>
                <a:cs typeface="Arial"/>
              </a:rPr>
              <a:t>, </a:t>
            </a:r>
          </a:p>
          <a:p>
            <a:r>
              <a:rPr lang="en-US" sz="1600" dirty="0" smtClean="0">
                <a:latin typeface="Arial"/>
                <a:cs typeface="Arial"/>
              </a:rPr>
              <a:t>		2, 0, </a:t>
            </a:r>
            <a:r>
              <a:rPr lang="en-US" sz="1600" dirty="0" err="1" smtClean="0">
                <a:latin typeface="Arial"/>
                <a:cs typeface="Arial"/>
              </a:rPr>
              <a:t>globalws</a:t>
            </a:r>
            <a:r>
              <a:rPr lang="en-US" sz="1600" dirty="0" smtClean="0">
                <a:latin typeface="Arial"/>
                <a:cs typeface="Arial"/>
              </a:rPr>
              <a:t>, </a:t>
            </a:r>
            <a:r>
              <a:rPr lang="en-US" sz="1600" dirty="0" err="1" smtClean="0">
                <a:latin typeface="Arial"/>
                <a:cs typeface="Arial"/>
              </a:rPr>
              <a:t>localws</a:t>
            </a:r>
            <a:r>
              <a:rPr lang="en-US" sz="1600" dirty="0" smtClean="0">
                <a:latin typeface="Arial"/>
                <a:cs typeface="Arial"/>
              </a:rPr>
              <a:t>, </a:t>
            </a:r>
          </a:p>
          <a:p>
            <a:r>
              <a:rPr lang="en-US" sz="1600" dirty="0" smtClean="0">
                <a:latin typeface="Arial"/>
                <a:cs typeface="Arial"/>
              </a:rPr>
              <a:t>                0, NULL, NULL);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770286" y="1277215"/>
            <a:ext cx="3030759" cy="5082703"/>
            <a:chOff x="5747512" y="1334289"/>
            <a:chExt cx="3055180" cy="5122158"/>
          </a:xfrm>
        </p:grpSpPr>
        <p:sp>
          <p:nvSpPr>
            <p:cNvPr id="32" name="TextBox 31"/>
            <p:cNvSpPr txBox="1"/>
            <p:nvPr/>
          </p:nvSpPr>
          <p:spPr>
            <a:xfrm>
              <a:off x="6364518" y="1334289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Platform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64518" y="2040688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Devices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64518" y="27252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Command Queue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64518" y="34316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Create Buffers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64518" y="4096562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Program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64518" y="473294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Kernel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64518" y="610250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latin typeface="Arial"/>
                  <a:cs typeface="Arial"/>
                </a:rPr>
                <a:t>Execute Kernel</a:t>
              </a:r>
              <a:endParaRPr lang="en-US" sz="1500" b="1" dirty="0"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757995" y="1334289"/>
              <a:ext cx="3044697" cy="191176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364518" y="5393826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latin typeface="Arial"/>
                  <a:cs typeface="Arial"/>
                </a:rPr>
                <a:t>Set Arguments</a:t>
              </a:r>
              <a:endParaRPr lang="en-US" sz="1500" b="1" dirty="0">
                <a:latin typeface="Arial"/>
                <a:cs typeface="Arial"/>
              </a:endParaRPr>
            </a:p>
          </p:txBody>
        </p:sp>
        <p:cxnSp>
          <p:nvCxnSpPr>
            <p:cNvPr id="41" name="Elbow Connector 40"/>
            <p:cNvCxnSpPr>
              <a:stCxn id="32" idx="2"/>
              <a:endCxn id="33" idx="0"/>
            </p:cNvCxnSpPr>
            <p:nvPr/>
          </p:nvCxnSpPr>
          <p:spPr>
            <a:xfrm rot="5400000">
              <a:off x="7087346" y="1850325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41"/>
            <p:cNvCxnSpPr>
              <a:stCxn id="33" idx="2"/>
              <a:endCxn id="34" idx="0"/>
            </p:cNvCxnSpPr>
            <p:nvPr/>
          </p:nvCxnSpPr>
          <p:spPr>
            <a:xfrm rot="5400000">
              <a:off x="7098262" y="2545808"/>
              <a:ext cx="358892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4" idx="2"/>
              <a:endCxn id="35" idx="0"/>
            </p:cNvCxnSpPr>
            <p:nvPr/>
          </p:nvCxnSpPr>
          <p:spPr>
            <a:xfrm rot="5400000">
              <a:off x="7087346" y="3241290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5" idx="2"/>
              <a:endCxn id="36" idx="0"/>
            </p:cNvCxnSpPr>
            <p:nvPr/>
          </p:nvCxnSpPr>
          <p:spPr>
            <a:xfrm rot="5400000">
              <a:off x="7108091" y="3926944"/>
              <a:ext cx="33923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>
              <a:stCxn id="36" idx="2"/>
              <a:endCxn id="37" idx="0"/>
            </p:cNvCxnSpPr>
            <p:nvPr/>
          </p:nvCxnSpPr>
          <p:spPr>
            <a:xfrm rot="5400000">
              <a:off x="7122355" y="4577589"/>
              <a:ext cx="3107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stCxn id="37" idx="2"/>
              <a:endCxn id="40" idx="0"/>
            </p:cNvCxnSpPr>
            <p:nvPr/>
          </p:nvCxnSpPr>
          <p:spPr>
            <a:xfrm rot="5400000">
              <a:off x="7110104" y="5226222"/>
              <a:ext cx="3352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46"/>
            <p:cNvCxnSpPr>
              <a:stCxn id="40" idx="2"/>
              <a:endCxn id="38" idx="0"/>
            </p:cNvCxnSpPr>
            <p:nvPr/>
          </p:nvCxnSpPr>
          <p:spPr>
            <a:xfrm rot="5400000">
              <a:off x="7086206" y="5911001"/>
              <a:ext cx="38300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6127328" y="3933451"/>
              <a:ext cx="2675364" cy="1304899"/>
            </a:xfrm>
            <a:prstGeom prst="rect">
              <a:avLst/>
            </a:prstGeom>
            <a:noFill/>
            <a:ln w="25400" cap="flat" cmpd="sng" algn="ctr">
              <a:solidFill>
                <a:schemeClr val="accent3">
                  <a:alpha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>
                <a:latin typeface="Arial"/>
                <a:cs typeface="Arial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5177089" y="1976579"/>
              <a:ext cx="1531145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Platform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5158610" y="5502320"/>
              <a:ext cx="1503574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Runtime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16200000">
              <a:off x="8113842" y="4440493"/>
              <a:ext cx="1008371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57995" y="3246048"/>
              <a:ext cx="3044697" cy="3210399"/>
            </a:xfrm>
            <a:prstGeom prst="rect">
              <a:avLst/>
            </a:prstGeom>
            <a:noFill/>
            <a:ln w="50800" cap="flat" cmpd="sng" algn="ctr">
              <a:solidFill>
                <a:srgbClr val="FF0000">
                  <a:alpha val="95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677338" y="1277215"/>
            <a:ext cx="4808385" cy="1897033"/>
          </a:xfrm>
          <a:prstGeom prst="rect">
            <a:avLst/>
          </a:prstGeom>
          <a:noFill/>
          <a:ln>
            <a:solidFill>
              <a:srgbClr val="008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41349" y="3392860"/>
            <a:ext cx="4844375" cy="949309"/>
          </a:xfrm>
          <a:prstGeom prst="rect">
            <a:avLst/>
          </a:prstGeom>
          <a:noFill/>
          <a:ln>
            <a:solidFill>
              <a:srgbClr val="008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41349" y="4677463"/>
            <a:ext cx="4844375" cy="1257626"/>
          </a:xfrm>
          <a:prstGeom prst="rect">
            <a:avLst/>
          </a:prstGeom>
          <a:noFill/>
          <a:ln>
            <a:solidFill>
              <a:srgbClr val="008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5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Recap: Read Back Result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Content Placeholder 5"/>
          <p:cNvSpPr>
            <a:spLocks noGrp="1"/>
          </p:cNvSpPr>
          <p:nvPr>
            <p:ph idx="1"/>
          </p:nvPr>
        </p:nvSpPr>
        <p:spPr>
          <a:xfrm>
            <a:off x="618568" y="1284115"/>
            <a:ext cx="4867159" cy="495532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Only necessary for data  required on the host</a:t>
            </a:r>
          </a:p>
          <a:p>
            <a:r>
              <a:rPr lang="en-US" sz="2200" dirty="0" smtClean="0"/>
              <a:t>Data output from one kernel can be reused for another kernel </a:t>
            </a:r>
          </a:p>
          <a:p>
            <a:pPr lvl="1"/>
            <a:r>
              <a:rPr lang="en-US" dirty="0" smtClean="0"/>
              <a:t>Avoid redundant host-device IO</a:t>
            </a:r>
          </a:p>
        </p:txBody>
      </p:sp>
      <p:sp>
        <p:nvSpPr>
          <p:cNvPr id="6" name="Rectangle 5"/>
          <p:cNvSpPr/>
          <p:nvPr/>
        </p:nvSpPr>
        <p:spPr>
          <a:xfrm>
            <a:off x="641350" y="4174756"/>
            <a:ext cx="4572000" cy="1384995"/>
          </a:xfrm>
          <a:prstGeom prst="rect">
            <a:avLst/>
          </a:prstGeom>
          <a:ln>
            <a:solidFill>
              <a:srgbClr val="0080FF"/>
            </a:solidFill>
          </a:ln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  <a:latin typeface="Arial"/>
                <a:cs typeface="Arial"/>
              </a:rPr>
              <a:t>// copy results from device back to host</a:t>
            </a:r>
          </a:p>
          <a:p>
            <a:r>
              <a:rPr lang="en-US" sz="1400" b="1" dirty="0" smtClean="0">
                <a:latin typeface="Arial"/>
                <a:cs typeface="Arial"/>
              </a:rPr>
              <a:t>clEnqueueReadBuffer</a:t>
            </a:r>
            <a:r>
              <a:rPr lang="en-US" sz="1400" dirty="0" smtClean="0">
                <a:latin typeface="Arial"/>
                <a:cs typeface="Arial"/>
              </a:rPr>
              <a:t>(</a:t>
            </a:r>
          </a:p>
          <a:p>
            <a:r>
              <a:rPr lang="en-US" sz="1400" dirty="0" smtClean="0">
                <a:latin typeface="Arial"/>
                <a:cs typeface="Arial"/>
              </a:rPr>
              <a:t>		</a:t>
            </a:r>
            <a:r>
              <a:rPr lang="en-US" sz="1400" dirty="0" err="1" smtClean="0">
                <a:latin typeface="Arial"/>
                <a:cs typeface="Arial"/>
              </a:rPr>
              <a:t>myctx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d_op</a:t>
            </a:r>
            <a:r>
              <a:rPr lang="en-US" sz="1400" dirty="0" smtClean="0">
                <a:latin typeface="Arial"/>
                <a:cs typeface="Arial"/>
              </a:rPr>
              <a:t>, </a:t>
            </a:r>
          </a:p>
          <a:p>
            <a:r>
              <a:rPr lang="en-US" sz="1400" dirty="0" smtClean="0">
                <a:latin typeface="Arial"/>
                <a:cs typeface="Arial"/>
              </a:rPr>
              <a:t>		CL_TRUE,		</a:t>
            </a:r>
            <a:r>
              <a:rPr lang="en-US" sz="1400" dirty="0" smtClean="0">
                <a:solidFill>
                  <a:schemeClr val="accent2"/>
                </a:solidFill>
                <a:latin typeface="Arial"/>
                <a:cs typeface="Arial"/>
              </a:rPr>
              <a:t>//Blocking Read Back</a:t>
            </a:r>
          </a:p>
          <a:p>
            <a:r>
              <a:rPr lang="en-US" sz="1400" dirty="0" smtClean="0">
                <a:latin typeface="Arial"/>
                <a:cs typeface="Arial"/>
              </a:rPr>
              <a:t>		0, </a:t>
            </a:r>
            <a:r>
              <a:rPr lang="en-US" sz="1400" dirty="0" err="1" smtClean="0">
                <a:latin typeface="Arial"/>
                <a:cs typeface="Arial"/>
              </a:rPr>
              <a:t>mem_size</a:t>
            </a:r>
            <a:r>
              <a:rPr lang="en-US" sz="1400" dirty="0" smtClean="0">
                <a:latin typeface="Arial"/>
                <a:cs typeface="Arial"/>
              </a:rPr>
              <a:t>,  (void *) </a:t>
            </a:r>
            <a:r>
              <a:rPr lang="en-US" sz="1400" dirty="0" err="1" smtClean="0">
                <a:latin typeface="Arial"/>
                <a:cs typeface="Arial"/>
              </a:rPr>
              <a:t>op_data</a:t>
            </a:r>
            <a:r>
              <a:rPr lang="en-US" sz="1400" dirty="0" smtClean="0">
                <a:latin typeface="Arial"/>
                <a:cs typeface="Arial"/>
              </a:rPr>
              <a:t>, </a:t>
            </a:r>
          </a:p>
          <a:p>
            <a:r>
              <a:rPr lang="en-US" sz="1400" dirty="0" smtClean="0">
                <a:latin typeface="Arial"/>
                <a:cs typeface="Arial"/>
              </a:rPr>
              <a:t>                   NULL, NULL, NULL);</a:t>
            </a:r>
            <a:endParaRPr lang="en-US" sz="1400" dirty="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770286" y="1277215"/>
            <a:ext cx="3030759" cy="5082703"/>
            <a:chOff x="5747512" y="1334289"/>
            <a:chExt cx="3055180" cy="5122158"/>
          </a:xfrm>
        </p:grpSpPr>
        <p:sp>
          <p:nvSpPr>
            <p:cNvPr id="8" name="TextBox 7"/>
            <p:cNvSpPr txBox="1"/>
            <p:nvPr/>
          </p:nvSpPr>
          <p:spPr>
            <a:xfrm>
              <a:off x="6364518" y="1334289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Platform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64518" y="2040688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Query Devices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64518" y="27252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Command Queue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64518" y="343165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latin typeface="Arial"/>
                  <a:cs typeface="Arial"/>
                </a:rPr>
                <a:t>Create Buffers</a:t>
              </a:r>
              <a:endParaRPr lang="en-US" sz="1500" b="1" dirty="0">
                <a:latin typeface="Arial"/>
                <a:cs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64518" y="4096562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Program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64518" y="473294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 Kernel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64518" y="6102504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Execute Kernel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57995" y="1334289"/>
              <a:ext cx="3044697" cy="191176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64518" y="5393826"/>
              <a:ext cx="1826381" cy="3256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Set Arguments</a:t>
              </a:r>
              <a:endParaRPr lang="en-US" sz="1500" dirty="0">
                <a:latin typeface="Arial"/>
                <a:cs typeface="Arial"/>
              </a:endParaRPr>
            </a:p>
          </p:txBody>
        </p:sp>
        <p:cxnSp>
          <p:nvCxnSpPr>
            <p:cNvPr id="17" name="Elbow Connector 16"/>
            <p:cNvCxnSpPr>
              <a:stCxn id="8" idx="2"/>
              <a:endCxn id="9" idx="0"/>
            </p:cNvCxnSpPr>
            <p:nvPr/>
          </p:nvCxnSpPr>
          <p:spPr>
            <a:xfrm rot="5400000">
              <a:off x="7087346" y="1850325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9" idx="2"/>
              <a:endCxn id="10" idx="0"/>
            </p:cNvCxnSpPr>
            <p:nvPr/>
          </p:nvCxnSpPr>
          <p:spPr>
            <a:xfrm rot="5400000">
              <a:off x="7098262" y="2545808"/>
              <a:ext cx="358892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10" idx="2"/>
              <a:endCxn id="11" idx="0"/>
            </p:cNvCxnSpPr>
            <p:nvPr/>
          </p:nvCxnSpPr>
          <p:spPr>
            <a:xfrm rot="5400000">
              <a:off x="7087346" y="3241290"/>
              <a:ext cx="380726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1" idx="2"/>
              <a:endCxn id="12" idx="0"/>
            </p:cNvCxnSpPr>
            <p:nvPr/>
          </p:nvCxnSpPr>
          <p:spPr>
            <a:xfrm rot="5400000">
              <a:off x="7108091" y="3926944"/>
              <a:ext cx="33923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2" idx="2"/>
              <a:endCxn id="13" idx="0"/>
            </p:cNvCxnSpPr>
            <p:nvPr/>
          </p:nvCxnSpPr>
          <p:spPr>
            <a:xfrm rot="5400000">
              <a:off x="7122355" y="4577589"/>
              <a:ext cx="3107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13" idx="2"/>
              <a:endCxn id="16" idx="0"/>
            </p:cNvCxnSpPr>
            <p:nvPr/>
          </p:nvCxnSpPr>
          <p:spPr>
            <a:xfrm rot="5400000">
              <a:off x="7110104" y="5226222"/>
              <a:ext cx="335208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16" idx="2"/>
              <a:endCxn id="14" idx="0"/>
            </p:cNvCxnSpPr>
            <p:nvPr/>
          </p:nvCxnSpPr>
          <p:spPr>
            <a:xfrm rot="5400000">
              <a:off x="7086206" y="5911001"/>
              <a:ext cx="383005" cy="160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6127328" y="3933451"/>
              <a:ext cx="2675364" cy="1304899"/>
            </a:xfrm>
            <a:prstGeom prst="rect">
              <a:avLst/>
            </a:prstGeom>
            <a:noFill/>
            <a:ln w="25400" cap="flat" cmpd="sng" algn="ctr">
              <a:solidFill>
                <a:schemeClr val="accent3">
                  <a:alpha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177089" y="1976579"/>
              <a:ext cx="1531145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Platform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5158610" y="5502320"/>
              <a:ext cx="1503574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Runtime Layer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8113842" y="4440493"/>
              <a:ext cx="1008371" cy="325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smtClean="0">
                  <a:latin typeface="Arial"/>
                  <a:cs typeface="Arial"/>
                </a:rPr>
                <a:t>Compiler</a:t>
              </a:r>
              <a:endParaRPr lang="en-US" sz="1500" dirty="0"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757995" y="3246048"/>
              <a:ext cx="3044697" cy="3210399"/>
            </a:xfrm>
            <a:prstGeom prst="rect">
              <a:avLst/>
            </a:prstGeom>
            <a:noFill/>
            <a:ln w="50800" cap="flat" cmpd="sng" algn="ctr">
              <a:solidFill>
                <a:srgbClr val="FF0000">
                  <a:alpha val="95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5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8831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to Heterogeneous Systems</a:t>
            </a:r>
          </a:p>
          <a:p>
            <a:r>
              <a:rPr lang="en-GB" dirty="0" err="1" smtClean="0"/>
              <a:t>OpenCL</a:t>
            </a:r>
            <a:r>
              <a:rPr lang="en-GB" dirty="0" smtClean="0"/>
              <a:t> Basics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Memory Issues</a:t>
            </a:r>
          </a:p>
          <a:p>
            <a:r>
              <a:rPr lang="en-GB" dirty="0" smtClean="0"/>
              <a:t>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2857500"/>
            <a:ext cx="3225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87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GPU bus addressing</a:t>
            </a:r>
          </a:p>
          <a:p>
            <a:r>
              <a:rPr lang="en-US" dirty="0" smtClean="0"/>
              <a:t>Coalescing memory accesses (Global Memory)</a:t>
            </a:r>
          </a:p>
          <a:p>
            <a:r>
              <a:rPr lang="en-US" dirty="0" err="1" smtClean="0"/>
              <a:t>Synchronisation</a:t>
            </a:r>
            <a:r>
              <a:rPr lang="en-US" dirty="0" smtClean="0"/>
              <a:t> issues</a:t>
            </a:r>
          </a:p>
          <a:p>
            <a:r>
              <a:rPr lang="en-US" dirty="0" smtClean="0"/>
              <a:t>Local and Private Memory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00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400" dirty="0" smtClean="0"/>
              <a:t>Array</a:t>
            </a:r>
            <a:r>
              <a:rPr lang="en-US" sz="2400" dirty="0" smtClean="0">
                <a:latin typeface="Courier"/>
                <a:cs typeface="Courier"/>
              </a:rPr>
              <a:t> X </a:t>
            </a:r>
            <a:r>
              <a:rPr lang="en-US" sz="2400" dirty="0" smtClean="0"/>
              <a:t>is a pointer to an array of integers (4-bytes each) located at address 0x00001232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 thread wants to access the data at </a:t>
            </a:r>
            <a:r>
              <a:rPr lang="en-US" sz="2400" dirty="0" smtClean="0">
                <a:latin typeface="Courier New"/>
                <a:cs typeface="Courier New"/>
              </a:rPr>
              <a:t>X[0]</a:t>
            </a:r>
          </a:p>
          <a:p>
            <a:pPr lvl="2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tmp</a:t>
            </a:r>
            <a:r>
              <a:rPr lang="en-US" dirty="0" smtClean="0">
                <a:latin typeface="Courier New"/>
                <a:cs typeface="Courier New"/>
              </a:rPr>
              <a:t> = X[0];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1094000" y="2128438"/>
            <a:ext cx="7279970" cy="3125651"/>
            <a:chOff x="1094000" y="2128438"/>
            <a:chExt cx="7279970" cy="3125651"/>
          </a:xfrm>
        </p:grpSpPr>
        <p:sp>
          <p:nvSpPr>
            <p:cNvPr id="5" name="Rectangle 4"/>
            <p:cNvSpPr/>
            <p:nvPr/>
          </p:nvSpPr>
          <p:spPr>
            <a:xfrm>
              <a:off x="1424200" y="2844278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0x00001232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94000" y="2806178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endParaRPr lang="en-US" dirty="0">
                <a:latin typeface="Arial"/>
                <a:cs typeface="Arial"/>
              </a:endParaRPr>
            </a:p>
          </p:txBody>
        </p:sp>
        <p:cxnSp>
          <p:nvCxnSpPr>
            <p:cNvPr id="7" name="Straight Arrow Connector 6"/>
            <p:cNvCxnSpPr>
              <a:stCxn id="5" idx="3"/>
            </p:cNvCxnSpPr>
            <p:nvPr/>
          </p:nvCxnSpPr>
          <p:spPr>
            <a:xfrm flipV="1">
              <a:off x="3049800" y="2313104"/>
              <a:ext cx="2243086" cy="683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292886" y="2175822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0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292886" y="2486260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1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92886" y="2790688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92886" y="3100754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3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92886" y="3405554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4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92886" y="3715992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5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292886" y="4020420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6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886" y="4330486"/>
              <a:ext cx="1625600" cy="304800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/>
                  <a:cs typeface="Arial"/>
                </a:rPr>
                <a:t>7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18486" y="2128438"/>
              <a:ext cx="145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0x00001232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18486" y="2440906"/>
              <a:ext cx="145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0x00001236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18486" y="4294984"/>
              <a:ext cx="145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0x00001248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98654" y="3110978"/>
              <a:ext cx="24879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/>
                  <a:cs typeface="Arial"/>
                </a:rPr>
                <a:t>.</a:t>
              </a:r>
            </a:p>
            <a:p>
              <a:r>
                <a:rPr lang="en-US" b="1" dirty="0" smtClean="0">
                  <a:latin typeface="Arial"/>
                  <a:cs typeface="Arial"/>
                </a:rPr>
                <a:t>.</a:t>
              </a:r>
            </a:p>
            <a:p>
              <a:r>
                <a:rPr lang="en-US" b="1" dirty="0">
                  <a:latin typeface="Arial"/>
                  <a:cs typeface="Arial"/>
                </a:rPr>
                <a:t>.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15973" y="4606538"/>
              <a:ext cx="2487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/>
                  <a:cs typeface="Arial"/>
                </a:rPr>
                <a:t>.</a:t>
              </a:r>
            </a:p>
            <a:p>
              <a:r>
                <a:rPr lang="en-US" b="1" dirty="0">
                  <a:latin typeface="Arial"/>
                  <a:cs typeface="Arial"/>
                </a:rPr>
                <a:t>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84441" y="4607758"/>
              <a:ext cx="2487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/>
                  <a:cs typeface="Arial"/>
                </a:rPr>
                <a:t>.</a:t>
              </a:r>
            </a:p>
            <a:p>
              <a:r>
                <a:rPr lang="en-US" b="1" dirty="0">
                  <a:latin typeface="Arial"/>
                  <a:cs typeface="Arial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123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2495</Words>
  <Application>Microsoft Macintosh PowerPoint</Application>
  <PresentationFormat>On-screen Show (4:3)</PresentationFormat>
  <Paragraphs>1338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Heterogeneous Computing using openCL lecture 3</vt:lpstr>
      <vt:lpstr>Recap: Initialise Device</vt:lpstr>
      <vt:lpstr>Recap: Create Buffers</vt:lpstr>
      <vt:lpstr>Recap: Build Program, Select Kernel</vt:lpstr>
      <vt:lpstr>Recap: Set Arguments, Enqueue Kernel</vt:lpstr>
      <vt:lpstr>Recap: Read Back Result</vt:lpstr>
      <vt:lpstr>The Big Picture</vt:lpstr>
      <vt:lpstr>Aspects</vt:lpstr>
      <vt:lpstr>Example</vt:lpstr>
      <vt:lpstr>Bus Addressing</vt:lpstr>
      <vt:lpstr>Bus Addressing</vt:lpstr>
      <vt:lpstr>Coalescing Memory Accesses</vt:lpstr>
      <vt:lpstr>Coalescing Memory Accesses</vt:lpstr>
      <vt:lpstr>Coalescing Memory Accesses</vt:lpstr>
      <vt:lpstr>Coalescing Memory Accesses</vt:lpstr>
      <vt:lpstr>Coalescing Memory Accesses</vt:lpstr>
      <vt:lpstr>Working on Global Memory</vt:lpstr>
      <vt:lpstr>To Sync or Not to Sync….</vt:lpstr>
      <vt:lpstr>But this can happen too!</vt:lpstr>
      <vt:lpstr>Enforcing Synchronisation</vt:lpstr>
      <vt:lpstr>To Sync or Not to Sync II</vt:lpstr>
      <vt:lpstr>To Sync or Not to Sync III</vt:lpstr>
      <vt:lpstr>Memories….</vt:lpstr>
      <vt:lpstr>A solution</vt:lpstr>
      <vt:lpstr>Work Groups, Threads, Local and Global Memory</vt:lpstr>
      <vt:lpstr>Work Groups, Threads, Local and Global Memory</vt:lpstr>
      <vt:lpstr>To Sync or Not to Sync?</vt:lpstr>
      <vt:lpstr>To Sync or Not to Sync?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68</cp:revision>
  <dcterms:created xsi:type="dcterms:W3CDTF">2012-10-09T16:34:26Z</dcterms:created>
  <dcterms:modified xsi:type="dcterms:W3CDTF">2014-02-05T20:38:37Z</dcterms:modified>
</cp:coreProperties>
</file>