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35" r:id="rId2"/>
    <p:sldId id="293" r:id="rId3"/>
    <p:sldId id="294" r:id="rId4"/>
    <p:sldId id="295" r:id="rId5"/>
    <p:sldId id="296" r:id="rId6"/>
    <p:sldId id="336" r:id="rId7"/>
    <p:sldId id="320" r:id="rId8"/>
    <p:sldId id="321" r:id="rId9"/>
    <p:sldId id="322" r:id="rId10"/>
    <p:sldId id="323" r:id="rId11"/>
    <p:sldId id="324" r:id="rId12"/>
    <p:sldId id="325" r:id="rId13"/>
    <p:sldId id="315" r:id="rId14"/>
    <p:sldId id="316" r:id="rId15"/>
    <p:sldId id="339" r:id="rId16"/>
    <p:sldId id="317" r:id="rId17"/>
    <p:sldId id="318" r:id="rId18"/>
    <p:sldId id="319" r:id="rId19"/>
    <p:sldId id="337" r:id="rId20"/>
    <p:sldId id="338" r:id="rId21"/>
    <p:sldId id="326" r:id="rId22"/>
  </p:sldIdLst>
  <p:sldSz cx="9144000" cy="6858000" type="screen4x3"/>
  <p:notesSz cx="6858000" cy="9144000"/>
  <p:defaultTextStyle>
    <a:defPPr>
      <a:defRPr lang="en-US"/>
    </a:defPPr>
    <a:lvl1pPr marL="0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7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1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7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61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4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8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104787"/>
    <a:srgbClr val="114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1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008" y="-1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109F2-1CED-9B42-BFAA-0D0ADAB429E8}" type="datetimeFigureOut">
              <a:rPr lang="en-US" smtClean="0"/>
              <a:pPr/>
              <a:t>06/03/2014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8CF01-2CC6-D648-86AC-4C95EFCA2E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250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5D11A-A745-2046-99ED-E18C5B1A5F0E}" type="datetimeFigureOut">
              <a:rPr lang="en-US" smtClean="0"/>
              <a:pPr/>
              <a:t>06/03/2014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4A888-C281-CC4C-A573-82E220C552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2033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7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1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7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61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4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8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4A888-C281-CC4C-A573-82E220C55217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104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4A888-C281-CC4C-A573-82E220C55217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104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rgbClr val="114B8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ight Triangle 7"/>
          <p:cNvSpPr/>
          <p:nvPr userDrawn="1"/>
        </p:nvSpPr>
        <p:spPr>
          <a:xfrm rot="16200000">
            <a:off x="5923325" y="3635746"/>
            <a:ext cx="894738" cy="5527787"/>
          </a:xfrm>
          <a:prstGeom prst="rt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4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4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4" indent="0">
              <a:buNone/>
              <a:defRPr sz="900"/>
            </a:lvl5pPr>
            <a:lvl6pPr marL="2285717" indent="0">
              <a:buNone/>
              <a:defRPr sz="900"/>
            </a:lvl6pPr>
            <a:lvl7pPr marL="2742861" indent="0">
              <a:buNone/>
              <a:defRPr sz="900"/>
            </a:lvl7pPr>
            <a:lvl8pPr marL="3200004" indent="0">
              <a:buNone/>
              <a:defRPr sz="900"/>
            </a:lvl8pPr>
            <a:lvl9pPr marL="3657148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4" indent="0">
              <a:buNone/>
              <a:defRPr sz="2800"/>
            </a:lvl2pPr>
            <a:lvl3pPr marL="914287" indent="0">
              <a:buNone/>
              <a:defRPr sz="2400"/>
            </a:lvl3pPr>
            <a:lvl4pPr marL="1371431" indent="0">
              <a:buNone/>
              <a:defRPr sz="2000"/>
            </a:lvl4pPr>
            <a:lvl5pPr marL="1828574" indent="0">
              <a:buNone/>
              <a:defRPr sz="2000"/>
            </a:lvl5pPr>
            <a:lvl6pPr marL="2285717" indent="0">
              <a:buNone/>
              <a:defRPr sz="2000"/>
            </a:lvl6pPr>
            <a:lvl7pPr marL="2742861" indent="0">
              <a:buNone/>
              <a:defRPr sz="2000"/>
            </a:lvl7pPr>
            <a:lvl8pPr marL="3200004" indent="0">
              <a:buNone/>
              <a:defRPr sz="2000"/>
            </a:lvl8pPr>
            <a:lvl9pPr marL="3657148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4" indent="0">
              <a:buNone/>
              <a:defRPr sz="1200"/>
            </a:lvl2pPr>
            <a:lvl3pPr marL="914287" indent="0">
              <a:buNone/>
              <a:defRPr sz="1000"/>
            </a:lvl3pPr>
            <a:lvl4pPr marL="1371431" indent="0">
              <a:buNone/>
              <a:defRPr sz="900"/>
            </a:lvl4pPr>
            <a:lvl5pPr marL="1828574" indent="0">
              <a:buNone/>
              <a:defRPr sz="900"/>
            </a:lvl5pPr>
            <a:lvl6pPr marL="2285717" indent="0">
              <a:buNone/>
              <a:defRPr sz="900"/>
            </a:lvl6pPr>
            <a:lvl7pPr marL="2742861" indent="0">
              <a:buNone/>
              <a:defRPr sz="900"/>
            </a:lvl7pPr>
            <a:lvl8pPr marL="3200004" indent="0">
              <a:buNone/>
              <a:defRPr sz="900"/>
            </a:lvl8pPr>
            <a:lvl9pPr marL="3657148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>
          <a:xfrm rot="16200000">
            <a:off x="5923325" y="3635746"/>
            <a:ext cx="894738" cy="5527787"/>
          </a:xfrm>
          <a:prstGeom prst="rtTriangle">
            <a:avLst/>
          </a:prstGeom>
          <a:solidFill>
            <a:srgbClr val="114B8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28" tIns="45715" rIns="91428" bIns="45715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Scalperf '11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90FC6BF-46A9-1D48-9D5B-F25E5EEBD28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mac_colour.EPS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952707" y="1590"/>
            <a:ext cx="1536700" cy="1181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14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7" indent="-342857" algn="l" defTabSz="45714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8" indent="-285715" algn="l" defTabSz="45714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9" indent="-228571" algn="l" defTabSz="45714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2" indent="-228571" algn="l" defTabSz="45714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6" indent="-228571" algn="l" defTabSz="45714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9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3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6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9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8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emf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11.emf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2.emf"/><Relationship Id="rId9" Type="http://schemas.openxmlformats.org/officeDocument/2006/relationships/image" Target="../media/image10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4.emf"/><Relationship Id="rId9" Type="http://schemas.openxmlformats.org/officeDocument/2006/relationships/image" Target="../media/image10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9125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 smtClean="0"/>
              <a:t>Data-Parallel Programming</a:t>
            </a:r>
            <a:br>
              <a:rPr lang="en-US" sz="3600" dirty="0" smtClean="0"/>
            </a:br>
            <a:r>
              <a:rPr lang="en-US" sz="3600" dirty="0" smtClean="0"/>
              <a:t>using </a:t>
            </a:r>
            <a:r>
              <a:rPr lang="en-US" sz="3600" dirty="0" err="1" smtClean="0"/>
              <a:t>SaC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lecture 1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321929"/>
          </a:xfrm>
        </p:spPr>
        <p:txBody>
          <a:bodyPr>
            <a:normAutofit/>
          </a:bodyPr>
          <a:lstStyle/>
          <a:p>
            <a:r>
              <a:rPr lang="en-GB" dirty="0" smtClean="0"/>
              <a:t>F21DP Distributed and Parallel Technology</a:t>
            </a:r>
          </a:p>
          <a:p>
            <a:endParaRPr lang="en-GB" dirty="0" smtClean="0"/>
          </a:p>
          <a:p>
            <a:r>
              <a:rPr lang="en-GB" sz="2800" dirty="0" smtClean="0"/>
              <a:t>Sven-Bodo Scholz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64711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5278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Another Example: Fibonacci Numbers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41062" y="2599821"/>
            <a:ext cx="3063844" cy="22802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smtClean="0"/>
              <a:t>if( </a:t>
            </a:r>
            <a:r>
              <a:rPr lang="en-US" dirty="0" err="1" smtClean="0"/>
              <a:t>n</a:t>
            </a:r>
            <a:r>
              <a:rPr lang="en-US" dirty="0" smtClean="0"/>
              <a:t>&lt;=1)</a:t>
            </a:r>
          </a:p>
          <a:p>
            <a:r>
              <a:rPr lang="en-US" dirty="0" smtClean="0"/>
              <a:t>  return </a:t>
            </a:r>
            <a:r>
              <a:rPr lang="en-US" dirty="0" err="1" smtClean="0"/>
              <a:t>n</a:t>
            </a:r>
            <a:r>
              <a:rPr lang="en-US" dirty="0" smtClean="0"/>
              <a:t>;</a:t>
            </a:r>
          </a:p>
          <a:p>
            <a:r>
              <a:rPr lang="en-US" dirty="0" smtClean="0"/>
              <a:t>} else {</a:t>
            </a:r>
          </a:p>
          <a:p>
            <a:r>
              <a:rPr lang="en-US" dirty="0" smtClean="0"/>
              <a:t>  return  fib( n-1) + fib( n-2);</a:t>
            </a:r>
          </a:p>
          <a:p>
            <a:r>
              <a:rPr lang="en-US" dirty="0" smtClean="0"/>
              <a:t>}</a:t>
            </a:r>
            <a:endParaRPr lang="en-GB" dirty="0"/>
          </a:p>
        </p:txBody>
      </p:sp>
      <p:pic>
        <p:nvPicPr>
          <p:cNvPr id="20" name="Picture 19" descr="fib_dc_p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248" y="2599821"/>
            <a:ext cx="4030938" cy="4087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5278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Fibonacci Numbers – now </a:t>
            </a:r>
            <a:r>
              <a:rPr lang="en-GB" dirty="0" err="1" smtClean="0"/>
              <a:t>linearised</a:t>
            </a:r>
            <a:r>
              <a:rPr lang="en-GB" dirty="0" smtClean="0"/>
              <a:t>!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41062" y="2599821"/>
            <a:ext cx="3063844" cy="22802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smtClean="0"/>
              <a:t>if( </a:t>
            </a:r>
            <a:r>
              <a:rPr lang="en-US" dirty="0" err="1" smtClean="0"/>
              <a:t>n</a:t>
            </a:r>
            <a:r>
              <a:rPr lang="en-US" dirty="0" smtClean="0"/>
              <a:t>== 0)</a:t>
            </a:r>
          </a:p>
          <a:p>
            <a:r>
              <a:rPr lang="en-US" dirty="0" smtClean="0"/>
              <a:t>  return </a:t>
            </a:r>
            <a:r>
              <a:rPr lang="en-US" dirty="0" err="1" smtClean="0"/>
              <a:t>fst</a:t>
            </a:r>
            <a:r>
              <a:rPr lang="en-US" dirty="0" smtClean="0"/>
              <a:t>;</a:t>
            </a:r>
          </a:p>
          <a:p>
            <a:r>
              <a:rPr lang="en-US" dirty="0" smtClean="0"/>
              <a:t>else </a:t>
            </a:r>
          </a:p>
          <a:p>
            <a:r>
              <a:rPr lang="en-US" dirty="0" smtClean="0"/>
              <a:t>  return fib( </a:t>
            </a:r>
            <a:r>
              <a:rPr lang="en-US" dirty="0" err="1" smtClean="0"/>
              <a:t>snd</a:t>
            </a:r>
            <a:r>
              <a:rPr lang="en-US" dirty="0" smtClean="0"/>
              <a:t>, </a:t>
            </a:r>
            <a:r>
              <a:rPr lang="en-US" dirty="0" err="1" smtClean="0"/>
              <a:t>fst+snd</a:t>
            </a:r>
            <a:r>
              <a:rPr lang="en-US" dirty="0" smtClean="0"/>
              <a:t>, n-1)</a:t>
            </a:r>
            <a:endParaRPr lang="en-GB" dirty="0"/>
          </a:p>
        </p:txBody>
      </p:sp>
      <p:pic>
        <p:nvPicPr>
          <p:cNvPr id="8" name="Picture 7" descr="fib_seq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565" y="1738973"/>
            <a:ext cx="2020833" cy="4623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5405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Fibonacci Numbers – now data-parallel!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834097" y="2047035"/>
            <a:ext cx="5660643" cy="11055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err="1" smtClean="0"/>
              <a:t>matprod</a:t>
            </a:r>
            <a:r>
              <a:rPr lang="en-US" dirty="0" smtClean="0"/>
              <a:t>( </a:t>
            </a:r>
            <a:r>
              <a:rPr lang="en-US" dirty="0" err="1" smtClean="0"/>
              <a:t>genarray</a:t>
            </a:r>
            <a:r>
              <a:rPr lang="en-US" dirty="0" smtClean="0"/>
              <a:t>( [</a:t>
            </a:r>
            <a:r>
              <a:rPr lang="en-US" dirty="0" err="1" smtClean="0"/>
              <a:t>n</a:t>
            </a:r>
            <a:r>
              <a:rPr lang="en-US" dirty="0" smtClean="0"/>
              <a:t>], [[1, 1], [1, 0]])) [0,0]</a:t>
            </a:r>
            <a:endParaRPr lang="en-GB" dirty="0"/>
          </a:p>
        </p:txBody>
      </p:sp>
      <p:pic>
        <p:nvPicPr>
          <p:cNvPr id="7" name="Picture 6" descr="fib_dp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591" y="3429000"/>
            <a:ext cx="6568819" cy="2425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5659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Everything is an Array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55603" y="2315330"/>
            <a:ext cx="3370957" cy="804224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GB" sz="4700" dirty="0" smtClean="0">
                <a:solidFill>
                  <a:srgbClr val="F16369"/>
                </a:solidFill>
              </a:rPr>
              <a:t>Think Arrays!</a:t>
            </a:r>
            <a:endParaRPr lang="en-GB" sz="4700" dirty="0">
              <a:solidFill>
                <a:srgbClr val="F1636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412" y="3648009"/>
            <a:ext cx="2970357" cy="1665998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500" dirty="0" smtClean="0"/>
              <a:t>Vectors are arrays.</a:t>
            </a:r>
          </a:p>
          <a:p>
            <a:pPr>
              <a:buFont typeface="Wingdings" charset="2"/>
              <a:buChar char="Ø"/>
            </a:pPr>
            <a:r>
              <a:rPr lang="en-US" sz="2500" dirty="0" smtClean="0"/>
              <a:t>Matrices are arrays.</a:t>
            </a:r>
          </a:p>
          <a:p>
            <a:pPr>
              <a:buFont typeface="Wingdings" charset="2"/>
              <a:buChar char="Ø"/>
            </a:pPr>
            <a:r>
              <a:rPr lang="en-US" sz="2500" dirty="0" smtClean="0"/>
              <a:t>Tensors are arrays.</a:t>
            </a:r>
          </a:p>
          <a:p>
            <a:pPr>
              <a:buFont typeface="Wingdings" charset="2"/>
              <a:buChar char="Ø"/>
            </a:pPr>
            <a:r>
              <a:rPr lang="en-US" sz="2500" dirty="0" smtClean="0"/>
              <a:t>........ are arrays.</a:t>
            </a:r>
            <a:endParaRPr lang="en-GB" sz="25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5151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Everything is an Array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55603" y="2315330"/>
            <a:ext cx="3370957" cy="804224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GB" sz="4700" dirty="0" smtClean="0">
                <a:solidFill>
                  <a:srgbClr val="F16369"/>
                </a:solidFill>
              </a:rPr>
              <a:t>Think Arrays!</a:t>
            </a:r>
            <a:endParaRPr lang="en-GB" sz="4700" dirty="0">
              <a:solidFill>
                <a:srgbClr val="F1636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412" y="3648009"/>
            <a:ext cx="2970357" cy="1665998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500" dirty="0" smtClean="0"/>
              <a:t>Vectors are arrays.</a:t>
            </a:r>
          </a:p>
          <a:p>
            <a:pPr>
              <a:buFont typeface="Wingdings" charset="2"/>
              <a:buChar char="Ø"/>
            </a:pPr>
            <a:r>
              <a:rPr lang="en-US" sz="2500" dirty="0" smtClean="0"/>
              <a:t>Matrices are arrays.</a:t>
            </a:r>
          </a:p>
          <a:p>
            <a:pPr>
              <a:buFont typeface="Wingdings" charset="2"/>
              <a:buChar char="Ø"/>
            </a:pPr>
            <a:r>
              <a:rPr lang="en-US" sz="2500" dirty="0" smtClean="0"/>
              <a:t>Tensors are arrays.</a:t>
            </a:r>
          </a:p>
          <a:p>
            <a:pPr>
              <a:buFont typeface="Wingdings" charset="2"/>
              <a:buChar char="Ø"/>
            </a:pPr>
            <a:r>
              <a:rPr lang="en-US" sz="2500" dirty="0" smtClean="0"/>
              <a:t>........ are arrays.</a:t>
            </a:r>
            <a:endParaRPr lang="en-GB" sz="2500" dirty="0"/>
          </a:p>
        </p:txBody>
      </p:sp>
      <p:sp>
        <p:nvSpPr>
          <p:cNvPr id="10" name="TextBox 9"/>
          <p:cNvSpPr txBox="1"/>
          <p:nvPr/>
        </p:nvSpPr>
        <p:spPr>
          <a:xfrm>
            <a:off x="3806203" y="3648009"/>
            <a:ext cx="5116943" cy="1619832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500" dirty="0" smtClean="0"/>
              <a:t>Even scalars are arrays.</a:t>
            </a:r>
          </a:p>
          <a:p>
            <a:pPr>
              <a:buFont typeface="Wingdings" charset="2"/>
              <a:buChar char="Ø"/>
            </a:pPr>
            <a:r>
              <a:rPr lang="en-US" sz="2500" dirty="0" smtClean="0"/>
              <a:t>Any operation maps arrays to arrays.</a:t>
            </a:r>
          </a:p>
          <a:p>
            <a:pPr>
              <a:buFont typeface="Wingdings" charset="2"/>
              <a:buChar char="Ø"/>
            </a:pPr>
            <a:r>
              <a:rPr lang="en-US" sz="2500" dirty="0" smtClean="0"/>
              <a:t>Even iteration spaces are arrays</a:t>
            </a:r>
          </a:p>
          <a:p>
            <a:pPr>
              <a:buFont typeface="Wingdings" charset="2"/>
              <a:buChar char="Ø"/>
            </a:pPr>
            <a:endParaRPr lang="en-GB" sz="25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9"/>
            <a:ext cx="6553200" cy="1143000"/>
          </a:xfrm>
        </p:spPr>
        <p:txBody>
          <a:bodyPr/>
          <a:lstStyle/>
          <a:p>
            <a:r>
              <a:rPr lang="en-US" dirty="0" smtClean="0"/>
              <a:t>Multi-Dimensional Arrays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1349376"/>
            <a:ext cx="6654801" cy="484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95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5659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Index-Free </a:t>
            </a:r>
            <a:r>
              <a:rPr lang="en-GB" dirty="0" err="1" smtClean="0"/>
              <a:t>Combinator</a:t>
            </a:r>
            <a:r>
              <a:rPr lang="en-GB" dirty="0" smtClean="0"/>
              <a:t>-Style Computations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5146" y="2323429"/>
            <a:ext cx="1842306" cy="3681935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dirty="0" smtClean="0"/>
              <a:t>L2 norm: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Convolution step: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Convergence test: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2485978" y="2116133"/>
            <a:ext cx="4367608" cy="8291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err="1" smtClean="0"/>
              <a:t>sqrt</a:t>
            </a:r>
            <a:r>
              <a:rPr lang="en-US" dirty="0" smtClean="0"/>
              <a:t>( sum( square( A)))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485978" y="3498098"/>
            <a:ext cx="4367608" cy="8291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smtClean="0"/>
              <a:t>W1 * shift(-1, A) + W2 * A + W1 * shift( 1, A)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485978" y="5025515"/>
            <a:ext cx="4367608" cy="8291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smtClean="0"/>
              <a:t>all( abs( A-B) &lt; </a:t>
            </a:r>
            <a:r>
              <a:rPr lang="en-US" dirty="0" err="1" smtClean="0"/>
              <a:t>eps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477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Shape-Invariant Programming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072984" y="2047035"/>
            <a:ext cx="4367608" cy="4145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smtClean="0">
                <a:latin typeface="Courier New"/>
                <a:cs typeface="Courier New"/>
              </a:rPr>
              <a:t>l2norm( [1,2,3,4] 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072984" y="2876214"/>
            <a:ext cx="4367608" cy="4145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err="1" smtClean="0">
                <a:latin typeface="Courier New"/>
                <a:cs typeface="Courier New"/>
              </a:rPr>
              <a:t>sqrt</a:t>
            </a:r>
            <a:r>
              <a:rPr lang="en-US" dirty="0" smtClean="0">
                <a:latin typeface="Courier New"/>
                <a:cs typeface="Courier New"/>
              </a:rPr>
              <a:t>( sum( </a:t>
            </a:r>
            <a:r>
              <a:rPr lang="en-US" dirty="0" err="1" smtClean="0">
                <a:latin typeface="Courier New"/>
                <a:cs typeface="Courier New"/>
              </a:rPr>
              <a:t>sqr</a:t>
            </a:r>
            <a:r>
              <a:rPr lang="en-US" dirty="0" smtClean="0">
                <a:latin typeface="Courier New"/>
                <a:cs typeface="Courier New"/>
              </a:rPr>
              <a:t>( [1,2,3,4])))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072984" y="3705393"/>
            <a:ext cx="4367608" cy="4145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err="1" smtClean="0">
                <a:latin typeface="Courier New"/>
                <a:cs typeface="Courier New"/>
              </a:rPr>
              <a:t>sqrt</a:t>
            </a:r>
            <a:r>
              <a:rPr lang="en-US" dirty="0" smtClean="0">
                <a:latin typeface="Courier New"/>
                <a:cs typeface="Courier New"/>
              </a:rPr>
              <a:t>( sum( [1,4,9,16]))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072984" y="4534572"/>
            <a:ext cx="4367608" cy="4145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err="1" smtClean="0">
                <a:latin typeface="Courier New"/>
                <a:cs typeface="Courier New"/>
              </a:rPr>
              <a:t>sqrt</a:t>
            </a:r>
            <a:r>
              <a:rPr lang="en-US" dirty="0" smtClean="0">
                <a:latin typeface="Courier New"/>
                <a:cs typeface="Courier New"/>
              </a:rPr>
              <a:t>( 30)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72984" y="5363751"/>
            <a:ext cx="4367608" cy="4145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smtClean="0">
                <a:latin typeface="Courier New"/>
                <a:cs typeface="Courier New"/>
              </a:rPr>
              <a:t>5.4772</a:t>
            </a:r>
          </a:p>
        </p:txBody>
      </p:sp>
      <p:cxnSp>
        <p:nvCxnSpPr>
          <p:cNvPr id="19" name="Straight Arrow Connector 18"/>
          <p:cNvCxnSpPr>
            <a:stCxn id="10" idx="2"/>
            <a:endCxn id="12" idx="0"/>
          </p:cNvCxnSpPr>
          <p:nvPr/>
        </p:nvCxnSpPr>
        <p:spPr>
          <a:xfrm rot="5400000">
            <a:off x="4049493" y="2668960"/>
            <a:ext cx="414589" cy="1359"/>
          </a:xfrm>
          <a:prstGeom prst="straightConnector1">
            <a:avLst/>
          </a:prstGeom>
          <a:ln w="50800">
            <a:solidFill>
              <a:srgbClr val="F1636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052210" y="3497419"/>
            <a:ext cx="414589" cy="1359"/>
          </a:xfrm>
          <a:prstGeom prst="straightConnector1">
            <a:avLst/>
          </a:prstGeom>
          <a:ln w="50800">
            <a:solidFill>
              <a:srgbClr val="F1636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4050852" y="4326598"/>
            <a:ext cx="414589" cy="1359"/>
          </a:xfrm>
          <a:prstGeom prst="straightConnector1">
            <a:avLst/>
          </a:prstGeom>
          <a:ln w="50800">
            <a:solidFill>
              <a:srgbClr val="F1636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048135" y="5155776"/>
            <a:ext cx="414589" cy="1359"/>
          </a:xfrm>
          <a:prstGeom prst="straightConnector1">
            <a:avLst/>
          </a:prstGeom>
          <a:ln w="50800">
            <a:solidFill>
              <a:srgbClr val="F1636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46157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Shape-Invariant Programming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072984" y="2047035"/>
            <a:ext cx="4845789" cy="4145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smtClean="0">
                <a:latin typeface="Courier New"/>
                <a:cs typeface="Courier New"/>
              </a:rPr>
              <a:t>l2norm( [[1,2],[3,4]] 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072984" y="2876214"/>
            <a:ext cx="4845790" cy="4145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err="1" smtClean="0">
                <a:latin typeface="Courier New"/>
                <a:cs typeface="Courier New"/>
              </a:rPr>
              <a:t>sqrt</a:t>
            </a:r>
            <a:r>
              <a:rPr lang="en-US" dirty="0" smtClean="0">
                <a:latin typeface="Courier New"/>
                <a:cs typeface="Courier New"/>
              </a:rPr>
              <a:t>( sum( </a:t>
            </a:r>
            <a:r>
              <a:rPr lang="en-US" dirty="0" err="1" smtClean="0">
                <a:latin typeface="Courier New"/>
                <a:cs typeface="Courier New"/>
              </a:rPr>
              <a:t>sqr</a:t>
            </a:r>
            <a:r>
              <a:rPr lang="en-US" dirty="0" smtClean="0">
                <a:latin typeface="Courier New"/>
                <a:cs typeface="Courier New"/>
              </a:rPr>
              <a:t>( [[1,2],[3,4]])))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072984" y="3705393"/>
            <a:ext cx="4845789" cy="4145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err="1" smtClean="0">
                <a:latin typeface="Courier New"/>
                <a:cs typeface="Courier New"/>
              </a:rPr>
              <a:t>sqrt</a:t>
            </a:r>
            <a:r>
              <a:rPr lang="en-US" dirty="0" smtClean="0">
                <a:latin typeface="Courier New"/>
                <a:cs typeface="Courier New"/>
              </a:rPr>
              <a:t>( sum( [[1,4],[9,16]]))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072984" y="4534572"/>
            <a:ext cx="4845789" cy="4145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err="1" smtClean="0">
                <a:latin typeface="Courier New"/>
                <a:cs typeface="Courier New"/>
              </a:rPr>
              <a:t>sqrt</a:t>
            </a:r>
            <a:r>
              <a:rPr lang="en-US" dirty="0" smtClean="0">
                <a:latin typeface="Courier New"/>
                <a:cs typeface="Courier New"/>
              </a:rPr>
              <a:t>( [5,25])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72984" y="5363751"/>
            <a:ext cx="4845789" cy="4145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smtClean="0"/>
              <a:t>[2.2361, 5]</a:t>
            </a:r>
            <a:endParaRPr lang="en-US" dirty="0" smtClean="0">
              <a:latin typeface="Courier New"/>
              <a:cs typeface="Courier New"/>
            </a:endParaRPr>
          </a:p>
        </p:txBody>
      </p:sp>
      <p:cxnSp>
        <p:nvCxnSpPr>
          <p:cNvPr id="19" name="Straight Arrow Connector 18"/>
          <p:cNvCxnSpPr>
            <a:stCxn id="10" idx="2"/>
            <a:endCxn id="12" idx="0"/>
          </p:cNvCxnSpPr>
          <p:nvPr/>
        </p:nvCxnSpPr>
        <p:spPr>
          <a:xfrm rot="5400000">
            <a:off x="4288584" y="2668960"/>
            <a:ext cx="414589" cy="1359"/>
          </a:xfrm>
          <a:prstGeom prst="straightConnector1">
            <a:avLst/>
          </a:prstGeom>
          <a:ln w="50800">
            <a:solidFill>
              <a:srgbClr val="F1636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287226" y="3497419"/>
            <a:ext cx="414589" cy="1359"/>
          </a:xfrm>
          <a:prstGeom prst="straightConnector1">
            <a:avLst/>
          </a:prstGeom>
          <a:ln w="50800">
            <a:solidFill>
              <a:srgbClr val="F1636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4285867" y="4326598"/>
            <a:ext cx="414589" cy="1359"/>
          </a:xfrm>
          <a:prstGeom prst="straightConnector1">
            <a:avLst/>
          </a:prstGeom>
          <a:ln w="50800">
            <a:solidFill>
              <a:srgbClr val="F1636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284509" y="5155776"/>
            <a:ext cx="414589" cy="1359"/>
          </a:xfrm>
          <a:prstGeom prst="straightConnector1">
            <a:avLst/>
          </a:prstGeom>
          <a:ln w="50800">
            <a:solidFill>
              <a:srgbClr val="F1636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 of π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3" name="Picture 2" descr="Screen Shot 2014-02-13 at 01.32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61" y="1206878"/>
            <a:ext cx="3931939" cy="5239959"/>
          </a:xfrm>
          <a:prstGeom prst="rect">
            <a:avLst/>
          </a:prstGeom>
        </p:spPr>
      </p:pic>
      <p:pic>
        <p:nvPicPr>
          <p:cNvPr id="5" name="Picture 4" descr="Screen Shot 2014-02-13 at 01.34.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50" y="2114550"/>
            <a:ext cx="29591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65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6506944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Multicore</a:t>
            </a:r>
            <a:r>
              <a:rPr lang="en-US" dirty="0" smtClean="0"/>
              <a:t> Challenge</a:t>
            </a:r>
            <a:endParaRPr lang="en-US" cap="non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422" y="3328271"/>
            <a:ext cx="1193796" cy="1676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773" y="1617566"/>
            <a:ext cx="1085454" cy="931208"/>
          </a:xfrm>
          <a:prstGeom prst="rect">
            <a:avLst/>
          </a:prstGeom>
        </p:spPr>
      </p:pic>
      <p:pic>
        <p:nvPicPr>
          <p:cNvPr id="8" name="Picture 7" descr="color-schlier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52" y="2679773"/>
            <a:ext cx="904473" cy="10157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6575" y="3695505"/>
            <a:ext cx="995415" cy="16767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3076" y="1484800"/>
            <a:ext cx="871068" cy="8025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5403" y="5004501"/>
            <a:ext cx="955356" cy="10943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9977" y="5172828"/>
            <a:ext cx="432956" cy="621160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endCxn id="6" idx="1"/>
          </p:cNvCxnSpPr>
          <p:nvPr/>
        </p:nvCxnSpPr>
        <p:spPr>
          <a:xfrm>
            <a:off x="943280" y="3780135"/>
            <a:ext cx="504142" cy="386534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loud Callout 13"/>
          <p:cNvSpPr/>
          <p:nvPr/>
        </p:nvSpPr>
        <p:spPr>
          <a:xfrm>
            <a:off x="1113529" y="1630243"/>
            <a:ext cx="2090245" cy="1314228"/>
          </a:xfrm>
          <a:prstGeom prst="cloudCallout">
            <a:avLst>
              <a:gd name="adj1" fmla="val -10019"/>
              <a:gd name="adj2" fmla="val 7943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9" tIns="45674" rIns="91349" bIns="45674" rtlCol="0" anchor="ctr"/>
          <a:lstStyle/>
          <a:p>
            <a:pPr algn="ctr"/>
            <a:r>
              <a:rPr lang="en-US" sz="1600" dirty="0" smtClean="0">
                <a:sym typeface="Wingdings"/>
              </a:rPr>
              <a:t>performance?</a:t>
            </a:r>
          </a:p>
          <a:p>
            <a:pPr algn="ctr"/>
            <a:r>
              <a:rPr lang="en-US" sz="1600" dirty="0" smtClean="0">
                <a:sym typeface="Wingdings"/>
              </a:rPr>
              <a:t>sustainability?</a:t>
            </a:r>
          </a:p>
          <a:p>
            <a:pPr algn="ctr"/>
            <a:r>
              <a:rPr lang="en-US" sz="1600" dirty="0" smtClean="0">
                <a:sym typeface="Wingdings"/>
              </a:rPr>
              <a:t>affordability?</a:t>
            </a:r>
          </a:p>
        </p:txBody>
      </p:sp>
      <p:cxnSp>
        <p:nvCxnSpPr>
          <p:cNvPr id="15" name="Straight Arrow Connector 14"/>
          <p:cNvCxnSpPr>
            <a:stCxn id="6" idx="3"/>
            <a:endCxn id="7" idx="2"/>
          </p:cNvCxnSpPr>
          <p:nvPr/>
        </p:nvCxnSpPr>
        <p:spPr>
          <a:xfrm flipV="1">
            <a:off x="2641220" y="2548774"/>
            <a:ext cx="1105281" cy="16178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3"/>
            <a:endCxn id="21" idx="1"/>
          </p:cNvCxnSpPr>
          <p:nvPr/>
        </p:nvCxnSpPr>
        <p:spPr>
          <a:xfrm flipV="1">
            <a:off x="2641220" y="2733620"/>
            <a:ext cx="4932263" cy="14330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  <a:endCxn id="9" idx="1"/>
          </p:cNvCxnSpPr>
          <p:nvPr/>
        </p:nvCxnSpPr>
        <p:spPr>
          <a:xfrm>
            <a:off x="2641220" y="4166668"/>
            <a:ext cx="4625355" cy="367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3"/>
            <a:endCxn id="12" idx="0"/>
          </p:cNvCxnSpPr>
          <p:nvPr/>
        </p:nvCxnSpPr>
        <p:spPr>
          <a:xfrm>
            <a:off x="2641221" y="4166672"/>
            <a:ext cx="2445237" cy="10061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3"/>
            <a:endCxn id="11" idx="0"/>
          </p:cNvCxnSpPr>
          <p:nvPr/>
        </p:nvCxnSpPr>
        <p:spPr>
          <a:xfrm>
            <a:off x="2641224" y="4166670"/>
            <a:ext cx="3921861" cy="8378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microgrid3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73483" y="2138970"/>
            <a:ext cx="1113319" cy="11893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3817" y="1513935"/>
            <a:ext cx="1185278" cy="911752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6" idx="3"/>
            <a:endCxn id="22" idx="2"/>
          </p:cNvCxnSpPr>
          <p:nvPr/>
        </p:nvCxnSpPr>
        <p:spPr>
          <a:xfrm flipV="1">
            <a:off x="2641218" y="2425687"/>
            <a:ext cx="2445238" cy="17409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3"/>
            <a:endCxn id="10" idx="2"/>
          </p:cNvCxnSpPr>
          <p:nvPr/>
        </p:nvCxnSpPr>
        <p:spPr>
          <a:xfrm flipV="1">
            <a:off x="2641218" y="2287359"/>
            <a:ext cx="3887392" cy="1879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 of π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3" name="Picture 2" descr="Screen Shot 2014-02-13 at 01.32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61" y="1206878"/>
            <a:ext cx="3931939" cy="5239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0700" y="1435100"/>
            <a:ext cx="60325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double f( double x)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</a:t>
            </a:r>
            <a:r>
              <a:rPr lang="en-US" dirty="0" smtClean="0"/>
              <a:t>  return </a:t>
            </a:r>
            <a:r>
              <a:rPr lang="en-US" dirty="0"/>
              <a:t>4.0 / (1.0+x*x);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</a:t>
            </a:r>
            <a:r>
              <a:rPr lang="en-US" dirty="0" err="1"/>
              <a:t>num_steps</a:t>
            </a:r>
            <a:r>
              <a:rPr lang="en-US" dirty="0"/>
              <a:t> = 10000;</a:t>
            </a:r>
          </a:p>
          <a:p>
            <a:r>
              <a:rPr lang="en-US" dirty="0"/>
              <a:t>  </a:t>
            </a:r>
            <a:r>
              <a:rPr lang="en-US" dirty="0" err="1"/>
              <a:t>step_size</a:t>
            </a:r>
            <a:r>
              <a:rPr lang="en-US" dirty="0"/>
              <a:t> = 1.0 / </a:t>
            </a:r>
            <a:r>
              <a:rPr lang="en-US" dirty="0" err="1"/>
              <a:t>tod</a:t>
            </a:r>
            <a:r>
              <a:rPr lang="en-US" dirty="0"/>
              <a:t>( </a:t>
            </a:r>
            <a:r>
              <a:rPr lang="en-US" dirty="0" err="1"/>
              <a:t>num_steps</a:t>
            </a:r>
            <a:r>
              <a:rPr lang="en-US" dirty="0"/>
              <a:t>);</a:t>
            </a:r>
          </a:p>
          <a:p>
            <a:r>
              <a:rPr lang="en-US" dirty="0"/>
              <a:t>  x = (0.5 + </a:t>
            </a:r>
            <a:r>
              <a:rPr lang="en-US" dirty="0" err="1"/>
              <a:t>tod</a:t>
            </a:r>
            <a:r>
              <a:rPr lang="en-US" dirty="0"/>
              <a:t>( iota( </a:t>
            </a:r>
            <a:r>
              <a:rPr lang="en-US" dirty="0" err="1"/>
              <a:t>num_steps</a:t>
            </a:r>
            <a:r>
              <a:rPr lang="en-US" dirty="0"/>
              <a:t>))) * </a:t>
            </a:r>
            <a:r>
              <a:rPr lang="en-US" dirty="0" err="1"/>
              <a:t>step_size</a:t>
            </a:r>
            <a:r>
              <a:rPr lang="en-US" dirty="0"/>
              <a:t>;</a:t>
            </a:r>
          </a:p>
          <a:p>
            <a:r>
              <a:rPr lang="en-US" dirty="0"/>
              <a:t>  y = { iv-&gt; f( x[iv])};</a:t>
            </a:r>
          </a:p>
          <a:p>
            <a:r>
              <a:rPr lang="en-US" dirty="0"/>
              <a:t>  pi = sum( </a:t>
            </a:r>
            <a:r>
              <a:rPr lang="en-US" dirty="0" err="1"/>
              <a:t>step_size</a:t>
            </a:r>
            <a:r>
              <a:rPr lang="en-US" dirty="0"/>
              <a:t> * y);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printf</a:t>
            </a:r>
            <a:r>
              <a:rPr lang="en-US" dirty="0"/>
              <a:t>( " ...and pi is: %f\n", pi);</a:t>
            </a:r>
          </a:p>
          <a:p>
            <a:r>
              <a:rPr lang="en-US" dirty="0"/>
              <a:t>  return(0);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44938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5405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Programming in a Data-Parallel Style - Consequences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86650" y="2807116"/>
            <a:ext cx="4855488" cy="2127663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pPr>
              <a:buFont typeface="Arial"/>
              <a:buChar char="•"/>
            </a:pPr>
            <a:r>
              <a:rPr lang="en-GB" sz="2100" dirty="0" smtClean="0"/>
              <a:t> much less error-prone indexing!</a:t>
            </a:r>
          </a:p>
          <a:p>
            <a:pPr>
              <a:buFont typeface="Arial"/>
              <a:buChar char="•"/>
            </a:pPr>
            <a:r>
              <a:rPr lang="en-GB" sz="2100" dirty="0" smtClean="0"/>
              <a:t> </a:t>
            </a:r>
            <a:r>
              <a:rPr lang="en-GB" sz="2100" dirty="0" err="1" smtClean="0"/>
              <a:t>combinator</a:t>
            </a:r>
            <a:r>
              <a:rPr lang="en-GB" sz="2100" dirty="0" smtClean="0"/>
              <a:t> style</a:t>
            </a:r>
          </a:p>
          <a:p>
            <a:pPr>
              <a:buFont typeface="Arial"/>
              <a:buChar char="•"/>
            </a:pPr>
            <a:r>
              <a:rPr lang="en-GB" sz="2100" dirty="0" smtClean="0"/>
              <a:t> increased reuse</a:t>
            </a:r>
          </a:p>
          <a:p>
            <a:pPr>
              <a:buFont typeface="Arial"/>
              <a:buChar char="•"/>
            </a:pPr>
            <a:r>
              <a:rPr lang="en-GB" sz="2100" dirty="0" smtClean="0"/>
              <a:t> better maintenance</a:t>
            </a:r>
          </a:p>
          <a:p>
            <a:pPr>
              <a:buFont typeface="Arial"/>
              <a:buChar char="•"/>
            </a:pPr>
            <a:r>
              <a:rPr lang="en-GB" sz="2100" dirty="0" smtClean="0"/>
              <a:t> easier to optimise</a:t>
            </a:r>
          </a:p>
          <a:p>
            <a:pPr>
              <a:buFont typeface="Arial"/>
              <a:buChar char="•"/>
            </a:pPr>
            <a:r>
              <a:rPr lang="en-GB" sz="2800" dirty="0" smtClean="0"/>
              <a:t> huge exposure of concurrency!</a:t>
            </a:r>
            <a:endParaRPr lang="en-GB" sz="2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6583559" cy="1143000"/>
          </a:xfrm>
        </p:spPr>
        <p:txBody>
          <a:bodyPr/>
          <a:lstStyle/>
          <a:p>
            <a:r>
              <a:rPr lang="en-US" dirty="0" smtClean="0"/>
              <a:t>Typical Scenario</a:t>
            </a:r>
            <a:endParaRPr lang="en-US" cap="non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422" y="3328271"/>
            <a:ext cx="1193796" cy="1676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457" y="1280586"/>
            <a:ext cx="1085454" cy="931208"/>
          </a:xfrm>
          <a:prstGeom prst="rect">
            <a:avLst/>
          </a:prstGeom>
        </p:spPr>
      </p:pic>
      <p:pic>
        <p:nvPicPr>
          <p:cNvPr id="8" name="Picture 7" descr="color-schlier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52" y="2454219"/>
            <a:ext cx="904473" cy="10157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6575" y="3217276"/>
            <a:ext cx="995415" cy="16767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5504" y="1280586"/>
            <a:ext cx="871068" cy="8025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5403" y="5004501"/>
            <a:ext cx="955356" cy="10943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6459" y="5788253"/>
            <a:ext cx="432956" cy="62116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rot="16200000" flipH="1">
            <a:off x="871635" y="3701673"/>
            <a:ext cx="773073" cy="340496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loud Callout 13"/>
          <p:cNvSpPr/>
          <p:nvPr/>
        </p:nvSpPr>
        <p:spPr>
          <a:xfrm>
            <a:off x="900831" y="1681867"/>
            <a:ext cx="2329305" cy="1314228"/>
          </a:xfrm>
          <a:prstGeom prst="cloudCallout">
            <a:avLst>
              <a:gd name="adj1" fmla="val -8384"/>
              <a:gd name="adj2" fmla="val 919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9" tIns="45674" rIns="91349" bIns="45674" rtlCol="0" anchor="ctr"/>
          <a:lstStyle/>
          <a:p>
            <a:pPr algn="ctr"/>
            <a:r>
              <a:rPr lang="en-US" sz="4400" dirty="0" err="1" smtClean="0">
                <a:sym typeface="Wingdings"/>
              </a:rPr>
              <a:t></a:t>
            </a:r>
            <a:endParaRPr lang="en-US" sz="4400" dirty="0" smtClean="0">
              <a:sym typeface="Wingdings"/>
            </a:endParaRPr>
          </a:p>
        </p:txBody>
      </p:sp>
      <p:cxnSp>
        <p:nvCxnSpPr>
          <p:cNvPr id="15" name="Straight Arrow Connector 14"/>
          <p:cNvCxnSpPr>
            <a:stCxn id="28" idx="0"/>
            <a:endCxn id="7" idx="2"/>
          </p:cNvCxnSpPr>
          <p:nvPr/>
        </p:nvCxnSpPr>
        <p:spPr>
          <a:xfrm rot="5400000" flipH="1" flipV="1">
            <a:off x="3658586" y="2339751"/>
            <a:ext cx="539550" cy="283641"/>
          </a:xfrm>
          <a:prstGeom prst="straightConnector1">
            <a:avLst/>
          </a:prstGeom>
          <a:ln>
            <a:solidFill>
              <a:srgbClr val="0099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0" idx="3"/>
          </p:cNvCxnSpPr>
          <p:nvPr/>
        </p:nvCxnSpPr>
        <p:spPr>
          <a:xfrm flipV="1">
            <a:off x="6700063" y="2516442"/>
            <a:ext cx="800633" cy="428263"/>
          </a:xfrm>
          <a:prstGeom prst="straightConnector1">
            <a:avLst/>
          </a:prstGeom>
          <a:ln>
            <a:solidFill>
              <a:srgbClr val="0099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7" idx="3"/>
            <a:endCxn id="9" idx="1"/>
          </p:cNvCxnSpPr>
          <p:nvPr/>
        </p:nvCxnSpPr>
        <p:spPr>
          <a:xfrm>
            <a:off x="6690345" y="3935844"/>
            <a:ext cx="576229" cy="119831"/>
          </a:xfrm>
          <a:prstGeom prst="straightConnector1">
            <a:avLst/>
          </a:prstGeom>
          <a:ln>
            <a:solidFill>
              <a:srgbClr val="0099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6" idx="2"/>
            <a:endCxn id="12" idx="0"/>
          </p:cNvCxnSpPr>
          <p:nvPr/>
        </p:nvCxnSpPr>
        <p:spPr>
          <a:xfrm rot="16200000" flipH="1">
            <a:off x="3819365" y="4304683"/>
            <a:ext cx="1468834" cy="1498309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7" idx="2"/>
            <a:endCxn id="11" idx="0"/>
          </p:cNvCxnSpPr>
          <p:nvPr/>
        </p:nvCxnSpPr>
        <p:spPr>
          <a:xfrm rot="16200000" flipH="1">
            <a:off x="5976364" y="4417782"/>
            <a:ext cx="685088" cy="488348"/>
          </a:xfrm>
          <a:prstGeom prst="straightConnector1">
            <a:avLst/>
          </a:prstGeom>
          <a:ln>
            <a:solidFill>
              <a:srgbClr val="0099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microgrid3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0696" y="1617568"/>
            <a:ext cx="1113319" cy="11893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6776" y="1161690"/>
            <a:ext cx="1185278" cy="911752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28" idx="0"/>
            <a:endCxn id="22" idx="2"/>
          </p:cNvCxnSpPr>
          <p:nvPr/>
        </p:nvCxnSpPr>
        <p:spPr>
          <a:xfrm rot="5400000" flipH="1" flipV="1">
            <a:off x="4314029" y="1545957"/>
            <a:ext cx="677902" cy="1732874"/>
          </a:xfrm>
          <a:prstGeom prst="straightConnector1">
            <a:avLst/>
          </a:prstGeom>
          <a:ln>
            <a:solidFill>
              <a:srgbClr val="0099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9" idx="0"/>
            <a:endCxn id="10" idx="2"/>
          </p:cNvCxnSpPr>
          <p:nvPr/>
        </p:nvCxnSpPr>
        <p:spPr>
          <a:xfrm rot="5400000" flipH="1" flipV="1">
            <a:off x="5669432" y="1450919"/>
            <a:ext cx="529382" cy="1793830"/>
          </a:xfrm>
          <a:prstGeom prst="straightConnector1">
            <a:avLst/>
          </a:prstGeom>
          <a:ln>
            <a:solidFill>
              <a:srgbClr val="0099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2"/>
          <p:cNvGrpSpPr/>
          <p:nvPr/>
        </p:nvGrpSpPr>
        <p:grpSpPr>
          <a:xfrm>
            <a:off x="3230135" y="2561129"/>
            <a:ext cx="3469924" cy="1758291"/>
            <a:chOff x="3382171" y="3437095"/>
            <a:chExt cx="4602460" cy="2095804"/>
          </a:xfrm>
        </p:grpSpPr>
        <p:sp>
          <p:nvSpPr>
            <p:cNvPr id="26" name="Rectangle 25"/>
            <p:cNvSpPr/>
            <p:nvPr/>
          </p:nvSpPr>
          <p:spPr>
            <a:xfrm>
              <a:off x="3401221" y="4999500"/>
              <a:ext cx="1485900" cy="533399"/>
            </a:xfrm>
            <a:prstGeom prst="rect">
              <a:avLst/>
            </a:prstGeom>
            <a:solidFill>
              <a:srgbClr val="0099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1" tIns="45686" rIns="91371" bIns="45686" rtlCol="0" anchor="ctr"/>
            <a:lstStyle/>
            <a:p>
              <a:pPr algn="ctr"/>
              <a:r>
                <a:rPr lang="en-GB" dirty="0" smtClean="0"/>
                <a:t>algorithm</a:t>
              </a:r>
              <a:endParaRPr lang="en-GB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338669" y="4618492"/>
              <a:ext cx="1633068" cy="914399"/>
            </a:xfrm>
            <a:prstGeom prst="rect">
              <a:avLst/>
            </a:prstGeom>
            <a:solidFill>
              <a:srgbClr val="0099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1" tIns="45686" rIns="91371" bIns="45686" rtlCol="0" anchor="ctr"/>
            <a:lstStyle/>
            <a:p>
              <a:pPr algn="ctr"/>
              <a:r>
                <a:rPr lang="en-GB" dirty="0" smtClean="0"/>
                <a:t>MPI/</a:t>
              </a:r>
            </a:p>
            <a:p>
              <a:pPr algn="ctr"/>
              <a:r>
                <a:rPr lang="en-GB" dirty="0" err="1" smtClean="0"/>
                <a:t>OpenMP</a:t>
              </a:r>
              <a:endParaRPr lang="en-GB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382171" y="3663824"/>
              <a:ext cx="1476019" cy="741363"/>
            </a:xfrm>
            <a:prstGeom prst="rect">
              <a:avLst/>
            </a:prstGeom>
            <a:solidFill>
              <a:srgbClr val="0099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1" tIns="45686" rIns="91371" bIns="45686" rtlCol="0" anchor="ctr"/>
            <a:lstStyle/>
            <a:p>
              <a:pPr algn="ctr"/>
              <a:r>
                <a:rPr lang="en-GB" dirty="0" err="1" smtClean="0"/>
                <a:t>OpenCL</a:t>
              </a:r>
              <a:endParaRPr lang="en-GB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013297" y="3498358"/>
              <a:ext cx="1531501" cy="512421"/>
            </a:xfrm>
            <a:prstGeom prst="rect">
              <a:avLst/>
            </a:prstGeom>
            <a:solidFill>
              <a:srgbClr val="0099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1" tIns="45686" rIns="91371" bIns="45686" rtlCol="0" anchor="ctr"/>
            <a:lstStyle/>
            <a:p>
              <a:pPr algn="ctr"/>
              <a:r>
                <a:rPr lang="en-GB" dirty="0" smtClean="0"/>
                <a:t>VHDL</a:t>
              </a:r>
              <a:endParaRPr lang="en-GB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070231" y="3437095"/>
              <a:ext cx="914400" cy="914400"/>
            </a:xfrm>
            <a:prstGeom prst="rect">
              <a:avLst/>
            </a:prstGeom>
            <a:solidFill>
              <a:srgbClr val="0099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1" tIns="45686" rIns="91371" bIns="45686" rtlCol="0" anchor="ctr"/>
            <a:lstStyle/>
            <a:p>
              <a:pPr algn="ctr"/>
              <a:r>
                <a:rPr lang="en-GB" dirty="0" smtClean="0"/>
                <a:t>μTC</a:t>
              </a:r>
              <a:endParaRPr lang="en-GB" dirty="0"/>
            </a:p>
          </p:txBody>
        </p:sp>
        <p:cxnSp>
          <p:nvCxnSpPr>
            <p:cNvPr id="31" name="Straight Arrow Connector 30"/>
            <p:cNvCxnSpPr>
              <a:stCxn id="26" idx="3"/>
              <a:endCxn id="27" idx="1"/>
            </p:cNvCxnSpPr>
            <p:nvPr/>
          </p:nvCxnSpPr>
          <p:spPr>
            <a:xfrm flipV="1">
              <a:off x="4887121" y="5075692"/>
              <a:ext cx="1451549" cy="19050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6" idx="0"/>
              <a:endCxn id="28" idx="2"/>
            </p:cNvCxnSpPr>
            <p:nvPr/>
          </p:nvCxnSpPr>
          <p:spPr>
            <a:xfrm rot="16200000" flipV="1">
              <a:off x="3835019" y="4690348"/>
              <a:ext cx="594314" cy="2399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6" idx="0"/>
              <a:endCxn id="29" idx="2"/>
            </p:cNvCxnSpPr>
            <p:nvPr/>
          </p:nvCxnSpPr>
          <p:spPr>
            <a:xfrm rot="5400000" flipH="1" flipV="1">
              <a:off x="4467250" y="3687703"/>
              <a:ext cx="988721" cy="1634877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6" idx="0"/>
            </p:cNvCxnSpPr>
            <p:nvPr/>
          </p:nvCxnSpPr>
          <p:spPr>
            <a:xfrm rot="5400000" flipH="1" flipV="1">
              <a:off x="5192295" y="3171071"/>
              <a:ext cx="780306" cy="2876555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Arrow Connector 50"/>
          <p:cNvCxnSpPr>
            <a:stCxn id="6" idx="3"/>
            <a:endCxn id="26" idx="1"/>
          </p:cNvCxnSpPr>
          <p:nvPr/>
        </p:nvCxnSpPr>
        <p:spPr>
          <a:xfrm flipV="1">
            <a:off x="2641220" y="4095671"/>
            <a:ext cx="603280" cy="70997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6518434" cy="1143000"/>
          </a:xfrm>
        </p:spPr>
        <p:txBody>
          <a:bodyPr/>
          <a:lstStyle/>
          <a:p>
            <a:r>
              <a:rPr lang="en-US" dirty="0" smtClean="0"/>
              <a:t>Tomorrow’s Scenario</a:t>
            </a:r>
            <a:endParaRPr lang="en-US" cap="none" dirty="0"/>
          </a:p>
        </p:txBody>
      </p:sp>
      <p:pic>
        <p:nvPicPr>
          <p:cNvPr id="8" name="Picture 7" descr="color-schlier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52" y="1409956"/>
            <a:ext cx="904473" cy="10157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977" y="5172828"/>
            <a:ext cx="432956" cy="62116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rot="16200000" flipH="1">
            <a:off x="897239" y="2670508"/>
            <a:ext cx="773073" cy="340496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7" idx="3"/>
            <a:endCxn id="9" idx="1"/>
          </p:cNvCxnSpPr>
          <p:nvPr/>
        </p:nvCxnSpPr>
        <p:spPr>
          <a:xfrm flipV="1">
            <a:off x="6975633" y="4055672"/>
            <a:ext cx="576231" cy="61272"/>
          </a:xfrm>
          <a:prstGeom prst="straightConnector1">
            <a:avLst/>
          </a:prstGeom>
          <a:ln>
            <a:solidFill>
              <a:srgbClr val="0099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6" idx="2"/>
            <a:endCxn id="12" idx="0"/>
          </p:cNvCxnSpPr>
          <p:nvPr/>
        </p:nvCxnSpPr>
        <p:spPr>
          <a:xfrm rot="16200000" flipH="1">
            <a:off x="4042455" y="4128828"/>
            <a:ext cx="890220" cy="1197781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212827" y="3835109"/>
            <a:ext cx="1351700" cy="447500"/>
          </a:xfrm>
          <a:prstGeom prst="rect">
            <a:avLst/>
          </a:prstGeom>
          <a:solidFill>
            <a:srgbClr val="0099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9" tIns="45674" rIns="91349" bIns="45674" rtlCol="0" anchor="ctr"/>
          <a:lstStyle/>
          <a:p>
            <a:pPr algn="ctr"/>
            <a:r>
              <a:rPr lang="en-GB" dirty="0" smtClean="0"/>
              <a:t>algorithm</a:t>
            </a:r>
            <a:endParaRPr lang="en-GB" dirty="0"/>
          </a:p>
        </p:txBody>
      </p:sp>
      <p:grpSp>
        <p:nvGrpSpPr>
          <p:cNvPr id="3" name="Group 68"/>
          <p:cNvGrpSpPr/>
          <p:nvPr/>
        </p:nvGrpSpPr>
        <p:grpSpPr>
          <a:xfrm>
            <a:off x="3784524" y="1300467"/>
            <a:ext cx="5114785" cy="4798370"/>
            <a:chOff x="3499226" y="975347"/>
            <a:chExt cx="5114785" cy="359877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9226" y="1057463"/>
              <a:ext cx="1085455" cy="69840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6569" y="2412957"/>
              <a:ext cx="995415" cy="12575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95500" y="1057243"/>
              <a:ext cx="871069" cy="60191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85401" y="3753375"/>
              <a:ext cx="955357" cy="820750"/>
            </a:xfrm>
            <a:prstGeom prst="rect">
              <a:avLst/>
            </a:prstGeom>
          </p:spPr>
        </p:pic>
        <p:cxnSp>
          <p:nvCxnSpPr>
            <p:cNvPr id="15" name="Straight Arrow Connector 14"/>
            <p:cNvCxnSpPr>
              <a:stCxn id="28" idx="0"/>
              <a:endCxn id="7" idx="2"/>
            </p:cNvCxnSpPr>
            <p:nvPr/>
          </p:nvCxnSpPr>
          <p:spPr>
            <a:xfrm rot="16200000" flipV="1">
              <a:off x="4873728" y="924096"/>
              <a:ext cx="149213" cy="1812760"/>
            </a:xfrm>
            <a:prstGeom prst="straightConnector1">
              <a:avLst/>
            </a:prstGeom>
            <a:ln>
              <a:solidFill>
                <a:srgbClr val="0099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30" idx="3"/>
              <a:endCxn id="21" idx="1"/>
            </p:cNvCxnSpPr>
            <p:nvPr/>
          </p:nvCxnSpPr>
          <p:spPr>
            <a:xfrm flipV="1">
              <a:off x="6682774" y="1659161"/>
              <a:ext cx="817918" cy="1120969"/>
            </a:xfrm>
            <a:prstGeom prst="straightConnector1">
              <a:avLst/>
            </a:prstGeom>
            <a:ln>
              <a:solidFill>
                <a:srgbClr val="0099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27" idx="2"/>
              <a:endCxn id="11" idx="0"/>
            </p:cNvCxnSpPr>
            <p:nvPr/>
          </p:nvCxnSpPr>
          <p:spPr>
            <a:xfrm rot="16200000" flipH="1">
              <a:off x="5953729" y="3144024"/>
              <a:ext cx="513816" cy="704886"/>
            </a:xfrm>
            <a:prstGeom prst="straightConnector1">
              <a:avLst/>
            </a:prstGeom>
            <a:ln>
              <a:solidFill>
                <a:srgbClr val="0099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 descr="microgrid3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00692" y="1213172"/>
              <a:ext cx="1113319" cy="89197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00123" y="975347"/>
              <a:ext cx="1185278" cy="683814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>
              <a:stCxn id="28" idx="0"/>
              <a:endCxn id="22" idx="2"/>
            </p:cNvCxnSpPr>
            <p:nvPr/>
          </p:nvCxnSpPr>
          <p:spPr>
            <a:xfrm rot="16200000" flipV="1">
              <a:off x="5550778" y="1601145"/>
              <a:ext cx="245921" cy="361952"/>
            </a:xfrm>
            <a:prstGeom prst="straightConnector1">
              <a:avLst/>
            </a:prstGeom>
            <a:ln>
              <a:solidFill>
                <a:srgbClr val="0099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9" idx="3"/>
              <a:endCxn id="10" idx="2"/>
            </p:cNvCxnSpPr>
            <p:nvPr/>
          </p:nvCxnSpPr>
          <p:spPr>
            <a:xfrm flipV="1">
              <a:off x="6682774" y="1659160"/>
              <a:ext cx="148261" cy="804534"/>
            </a:xfrm>
            <a:prstGeom prst="straightConnector1">
              <a:avLst/>
            </a:prstGeom>
            <a:ln>
              <a:solidFill>
                <a:srgbClr val="0099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67"/>
            <p:cNvGrpSpPr/>
            <p:nvPr/>
          </p:nvGrpSpPr>
          <p:grpSpPr>
            <a:xfrm>
              <a:off x="5024656" y="1905082"/>
              <a:ext cx="1665682" cy="1334477"/>
              <a:chOff x="4664057" y="1905082"/>
              <a:chExt cx="2026281" cy="1334477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4665752" y="2935856"/>
                <a:ext cx="2024586" cy="303703"/>
              </a:xfrm>
              <a:prstGeom prst="rect">
                <a:avLst/>
              </a:prstGeom>
              <a:solidFill>
                <a:srgbClr val="00996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71" tIns="45686" rIns="91371" bIns="45686" rtlCol="0" anchor="ctr"/>
              <a:lstStyle/>
              <a:p>
                <a:pPr algn="ctr"/>
                <a:r>
                  <a:rPr lang="en-GB" dirty="0" smtClean="0"/>
                  <a:t>MPI/</a:t>
                </a:r>
                <a:r>
                  <a:rPr lang="en-GB" dirty="0" err="1" smtClean="0"/>
                  <a:t>OpenMP</a:t>
                </a:r>
                <a:endParaRPr lang="en-GB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666489" y="1905082"/>
                <a:ext cx="2014647" cy="381187"/>
              </a:xfrm>
              <a:prstGeom prst="rect">
                <a:avLst/>
              </a:prstGeom>
              <a:solidFill>
                <a:srgbClr val="00996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71" tIns="45686" rIns="91371" bIns="45686" rtlCol="0" anchor="ctr"/>
              <a:lstStyle/>
              <a:p>
                <a:pPr algn="ctr"/>
                <a:r>
                  <a:rPr lang="en-GB" dirty="0" err="1" smtClean="0"/>
                  <a:t>OpenCL</a:t>
                </a:r>
                <a:endParaRPr lang="en-GB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664333" y="2302482"/>
                <a:ext cx="2016803" cy="322425"/>
              </a:xfrm>
              <a:prstGeom prst="rect">
                <a:avLst/>
              </a:prstGeom>
              <a:solidFill>
                <a:srgbClr val="00996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71" tIns="45686" rIns="91371" bIns="45686" rtlCol="0" anchor="ctr"/>
              <a:lstStyle/>
              <a:p>
                <a:pPr algn="ctr"/>
                <a:r>
                  <a:rPr lang="en-GB" dirty="0" smtClean="0"/>
                  <a:t>VHDL</a:t>
                </a:r>
                <a:endParaRPr lang="en-GB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664057" y="2641349"/>
                <a:ext cx="2017079" cy="277561"/>
              </a:xfrm>
              <a:prstGeom prst="rect">
                <a:avLst/>
              </a:prstGeom>
              <a:solidFill>
                <a:srgbClr val="00996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71" tIns="45686" rIns="91371" bIns="45686" rtlCol="0" anchor="ctr"/>
              <a:lstStyle/>
              <a:p>
                <a:pPr algn="ctr"/>
                <a:r>
                  <a:rPr lang="en-GB" dirty="0" smtClean="0"/>
                  <a:t>μTC</a:t>
                </a:r>
                <a:endParaRPr lang="en-GB" dirty="0"/>
              </a:p>
            </p:txBody>
          </p:sp>
        </p:grpSp>
      </p:grpSp>
      <p:cxnSp>
        <p:nvCxnSpPr>
          <p:cNvPr id="51" name="Straight Arrow Connector 50"/>
          <p:cNvCxnSpPr>
            <a:endCxn id="26" idx="1"/>
          </p:cNvCxnSpPr>
          <p:nvPr/>
        </p:nvCxnSpPr>
        <p:spPr>
          <a:xfrm flipV="1">
            <a:off x="2641221" y="4058858"/>
            <a:ext cx="571605" cy="107811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Bent Arrow 70"/>
          <p:cNvSpPr/>
          <p:nvPr/>
        </p:nvSpPr>
        <p:spPr bwMode="auto">
          <a:xfrm>
            <a:off x="3846719" y="2564656"/>
            <a:ext cx="1472427" cy="1239379"/>
          </a:xfrm>
          <a:prstGeom prst="bentArrow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228543" tIns="45703" rIns="228543" bIns="45703" rtlCol="0" anchor="ctr"/>
          <a:lstStyle/>
          <a:p>
            <a:pPr marL="1588" indent="-1588" algn="ctr" defTabSz="912957"/>
            <a:endParaRPr lang="en-GB" b="1" dirty="0" smtClean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6260" y="3205814"/>
            <a:ext cx="1360176" cy="2230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4640"/>
            <a:ext cx="651086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High-Portability Vision</a:t>
            </a:r>
            <a:endParaRPr lang="en-US" cap="none" dirty="0"/>
          </a:p>
        </p:txBody>
      </p:sp>
      <p:pic>
        <p:nvPicPr>
          <p:cNvPr id="8" name="Picture 7" descr="color-schlier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52" y="1409956"/>
            <a:ext cx="904473" cy="10157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977" y="5172828"/>
            <a:ext cx="432956" cy="62116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rot="16200000" flipH="1">
            <a:off x="897239" y="2670508"/>
            <a:ext cx="773073" cy="340496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7" idx="3"/>
            <a:endCxn id="9" idx="1"/>
          </p:cNvCxnSpPr>
          <p:nvPr/>
        </p:nvCxnSpPr>
        <p:spPr>
          <a:xfrm flipV="1">
            <a:off x="6975633" y="4055672"/>
            <a:ext cx="576231" cy="61272"/>
          </a:xfrm>
          <a:prstGeom prst="straightConnector1">
            <a:avLst/>
          </a:prstGeom>
          <a:ln>
            <a:solidFill>
              <a:srgbClr val="0099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6" idx="2"/>
            <a:endCxn id="12" idx="0"/>
          </p:cNvCxnSpPr>
          <p:nvPr/>
        </p:nvCxnSpPr>
        <p:spPr>
          <a:xfrm rot="16200000" flipH="1">
            <a:off x="4042455" y="4128828"/>
            <a:ext cx="890220" cy="1197781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212827" y="3835109"/>
            <a:ext cx="1351700" cy="447500"/>
          </a:xfrm>
          <a:prstGeom prst="rect">
            <a:avLst/>
          </a:prstGeom>
          <a:solidFill>
            <a:srgbClr val="0099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9" tIns="45674" rIns="91349" bIns="45674" rtlCol="0" anchor="ctr"/>
          <a:lstStyle/>
          <a:p>
            <a:pPr algn="ctr"/>
            <a:r>
              <a:rPr lang="en-GB" dirty="0" smtClean="0"/>
              <a:t>algorithm</a:t>
            </a:r>
            <a:endParaRPr lang="en-GB" dirty="0"/>
          </a:p>
        </p:txBody>
      </p:sp>
      <p:grpSp>
        <p:nvGrpSpPr>
          <p:cNvPr id="3" name="Group 68"/>
          <p:cNvGrpSpPr/>
          <p:nvPr/>
        </p:nvGrpSpPr>
        <p:grpSpPr>
          <a:xfrm>
            <a:off x="3784524" y="1300467"/>
            <a:ext cx="5114785" cy="4798370"/>
            <a:chOff x="3499226" y="975347"/>
            <a:chExt cx="5114785" cy="359877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9226" y="1088022"/>
              <a:ext cx="1085455" cy="69840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6569" y="2412957"/>
              <a:ext cx="995415" cy="12575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95499" y="1088022"/>
              <a:ext cx="871069" cy="60191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85401" y="3753375"/>
              <a:ext cx="955357" cy="820750"/>
            </a:xfrm>
            <a:prstGeom prst="rect">
              <a:avLst/>
            </a:prstGeom>
          </p:spPr>
        </p:pic>
        <p:cxnSp>
          <p:nvCxnSpPr>
            <p:cNvPr id="15" name="Straight Arrow Connector 14"/>
            <p:cNvCxnSpPr>
              <a:stCxn id="28" idx="0"/>
              <a:endCxn id="7" idx="2"/>
            </p:cNvCxnSpPr>
            <p:nvPr/>
          </p:nvCxnSpPr>
          <p:spPr>
            <a:xfrm rot="16200000" flipV="1">
              <a:off x="4889008" y="939375"/>
              <a:ext cx="118654" cy="1812760"/>
            </a:xfrm>
            <a:prstGeom prst="straightConnector1">
              <a:avLst/>
            </a:prstGeom>
            <a:ln>
              <a:solidFill>
                <a:srgbClr val="0099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30" idx="3"/>
              <a:endCxn id="21" idx="1"/>
            </p:cNvCxnSpPr>
            <p:nvPr/>
          </p:nvCxnSpPr>
          <p:spPr>
            <a:xfrm flipV="1">
              <a:off x="6682774" y="1659161"/>
              <a:ext cx="817918" cy="1120969"/>
            </a:xfrm>
            <a:prstGeom prst="straightConnector1">
              <a:avLst/>
            </a:prstGeom>
            <a:ln>
              <a:solidFill>
                <a:srgbClr val="0099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27" idx="2"/>
              <a:endCxn id="11" idx="0"/>
            </p:cNvCxnSpPr>
            <p:nvPr/>
          </p:nvCxnSpPr>
          <p:spPr>
            <a:xfrm rot="16200000" flipH="1">
              <a:off x="5953729" y="3144024"/>
              <a:ext cx="513816" cy="704886"/>
            </a:xfrm>
            <a:prstGeom prst="straightConnector1">
              <a:avLst/>
            </a:prstGeom>
            <a:ln>
              <a:solidFill>
                <a:srgbClr val="0099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 descr="microgrid3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00692" y="1213172"/>
              <a:ext cx="1113319" cy="89197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01160" y="975347"/>
              <a:ext cx="1185278" cy="683814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>
              <a:stCxn id="28" idx="0"/>
              <a:endCxn id="22" idx="2"/>
            </p:cNvCxnSpPr>
            <p:nvPr/>
          </p:nvCxnSpPr>
          <p:spPr>
            <a:xfrm rot="16200000" flipV="1">
              <a:off x="5501297" y="1551664"/>
              <a:ext cx="245921" cy="460915"/>
            </a:xfrm>
            <a:prstGeom prst="straightConnector1">
              <a:avLst/>
            </a:prstGeom>
            <a:ln>
              <a:solidFill>
                <a:srgbClr val="0099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9" idx="3"/>
              <a:endCxn id="10" idx="2"/>
            </p:cNvCxnSpPr>
            <p:nvPr/>
          </p:nvCxnSpPr>
          <p:spPr>
            <a:xfrm flipV="1">
              <a:off x="6682774" y="1689940"/>
              <a:ext cx="148260" cy="773755"/>
            </a:xfrm>
            <a:prstGeom prst="straightConnector1">
              <a:avLst/>
            </a:prstGeom>
            <a:ln>
              <a:solidFill>
                <a:srgbClr val="0099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67"/>
            <p:cNvGrpSpPr/>
            <p:nvPr/>
          </p:nvGrpSpPr>
          <p:grpSpPr>
            <a:xfrm>
              <a:off x="5024656" y="1905082"/>
              <a:ext cx="1665682" cy="1334477"/>
              <a:chOff x="4664057" y="1905082"/>
              <a:chExt cx="2026281" cy="1334477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4665752" y="2935856"/>
                <a:ext cx="2024586" cy="303703"/>
              </a:xfrm>
              <a:prstGeom prst="rect">
                <a:avLst/>
              </a:prstGeom>
              <a:solidFill>
                <a:srgbClr val="00996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71" tIns="45686" rIns="91371" bIns="45686" rtlCol="0" anchor="ctr"/>
              <a:lstStyle/>
              <a:p>
                <a:pPr algn="ctr"/>
                <a:r>
                  <a:rPr lang="en-GB" dirty="0" smtClean="0"/>
                  <a:t>MPI/</a:t>
                </a:r>
                <a:r>
                  <a:rPr lang="en-GB" dirty="0" err="1" smtClean="0"/>
                  <a:t>OpenMP</a:t>
                </a:r>
                <a:endParaRPr lang="en-GB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666489" y="1905082"/>
                <a:ext cx="2014647" cy="381187"/>
              </a:xfrm>
              <a:prstGeom prst="rect">
                <a:avLst/>
              </a:prstGeom>
              <a:solidFill>
                <a:srgbClr val="00996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71" tIns="45686" rIns="91371" bIns="45686" rtlCol="0" anchor="ctr"/>
              <a:lstStyle/>
              <a:p>
                <a:pPr algn="ctr"/>
                <a:r>
                  <a:rPr lang="en-GB" dirty="0" err="1" smtClean="0"/>
                  <a:t>OpenCL</a:t>
                </a:r>
                <a:endParaRPr lang="en-GB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664333" y="2302482"/>
                <a:ext cx="2016803" cy="322425"/>
              </a:xfrm>
              <a:prstGeom prst="rect">
                <a:avLst/>
              </a:prstGeom>
              <a:solidFill>
                <a:srgbClr val="00996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71" tIns="45686" rIns="91371" bIns="45686" rtlCol="0" anchor="ctr"/>
              <a:lstStyle/>
              <a:p>
                <a:pPr algn="ctr"/>
                <a:r>
                  <a:rPr lang="en-GB" dirty="0" smtClean="0"/>
                  <a:t>VHDL</a:t>
                </a:r>
                <a:endParaRPr lang="en-GB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664057" y="2641349"/>
                <a:ext cx="2017079" cy="277561"/>
              </a:xfrm>
              <a:prstGeom prst="rect">
                <a:avLst/>
              </a:prstGeom>
              <a:solidFill>
                <a:srgbClr val="00996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71" tIns="45686" rIns="91371" bIns="45686" rtlCol="0" anchor="ctr"/>
              <a:lstStyle/>
              <a:p>
                <a:pPr algn="ctr"/>
                <a:r>
                  <a:rPr lang="en-GB" dirty="0" smtClean="0"/>
                  <a:t>μTC</a:t>
                </a:r>
                <a:endParaRPr lang="en-GB" dirty="0"/>
              </a:p>
            </p:txBody>
          </p:sp>
        </p:grpSp>
      </p:grpSp>
      <p:cxnSp>
        <p:nvCxnSpPr>
          <p:cNvPr id="51" name="Straight Arrow Connector 50"/>
          <p:cNvCxnSpPr>
            <a:endCxn id="26" idx="1"/>
          </p:cNvCxnSpPr>
          <p:nvPr/>
        </p:nvCxnSpPr>
        <p:spPr>
          <a:xfrm flipV="1">
            <a:off x="2641221" y="4058858"/>
            <a:ext cx="571605" cy="107811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Bent Arrow 70"/>
          <p:cNvSpPr/>
          <p:nvPr/>
        </p:nvSpPr>
        <p:spPr bwMode="auto">
          <a:xfrm>
            <a:off x="3846719" y="2564656"/>
            <a:ext cx="1472427" cy="1239379"/>
          </a:xfrm>
          <a:prstGeom prst="bentArrow">
            <a:avLst/>
          </a:prstGeom>
          <a:solidFill>
            <a:schemeClr val="bg2"/>
          </a:solidFill>
          <a:ln w="25400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228543" tIns="45703" rIns="228543" bIns="45703" rtlCol="0" anchor="ctr"/>
          <a:lstStyle/>
          <a:p>
            <a:pPr marL="1588" indent="-1588" algn="ctr" defTabSz="912957"/>
            <a:endParaRPr lang="en-GB" b="1" dirty="0" smtClean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9017" y="3266921"/>
            <a:ext cx="1193796" cy="1676792"/>
          </a:xfrm>
          <a:prstGeom prst="rect">
            <a:avLst/>
          </a:prstGeom>
        </p:spPr>
      </p:pic>
      <p:sp>
        <p:nvSpPr>
          <p:cNvPr id="32" name="Cloud Callout 31"/>
          <p:cNvSpPr/>
          <p:nvPr/>
        </p:nvSpPr>
        <p:spPr>
          <a:xfrm>
            <a:off x="1204520" y="1139991"/>
            <a:ext cx="2329305" cy="1314228"/>
          </a:xfrm>
          <a:prstGeom prst="cloudCallout">
            <a:avLst>
              <a:gd name="adj1" fmla="val -16017"/>
              <a:gd name="adj2" fmla="val 11905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9" tIns="45674" rIns="91349" bIns="45674" rtlCol="0" anchor="ctr"/>
          <a:lstStyle/>
          <a:p>
            <a:pPr algn="ctr"/>
            <a:r>
              <a:rPr lang="en-US" sz="4400" dirty="0" err="1" smtClean="0">
                <a:sym typeface="Wingdings"/>
              </a:rPr>
              <a:t></a:t>
            </a:r>
            <a:endParaRPr lang="en-US" sz="4400" dirty="0" smtClean="0">
              <a:sym typeface="Wingding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53464" y="2822343"/>
            <a:ext cx="1008989" cy="369310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en-GB" dirty="0" smtClean="0">
                <a:ln>
                  <a:solidFill>
                    <a:schemeClr val="tx1"/>
                  </a:solidFill>
                </a:ln>
              </a:rPr>
              <a:t>compiler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9"/>
            <a:ext cx="6515100" cy="1143000"/>
          </a:xfrm>
        </p:spPr>
        <p:txBody>
          <a:bodyPr/>
          <a:lstStyle/>
          <a:p>
            <a:r>
              <a:rPr lang="en-GB" dirty="0" smtClean="0"/>
              <a:t>What is Data-Parallelism?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5</a:t>
            </a:fld>
            <a:endParaRPr lang="en-GB"/>
          </a:p>
        </p:txBody>
      </p:sp>
      <p:grpSp>
        <p:nvGrpSpPr>
          <p:cNvPr id="3" name="Group 17"/>
          <p:cNvGrpSpPr/>
          <p:nvPr/>
        </p:nvGrpSpPr>
        <p:grpSpPr>
          <a:xfrm>
            <a:off x="457200" y="2082800"/>
            <a:ext cx="7988300" cy="2400300"/>
            <a:chOff x="457200" y="1739900"/>
            <a:chExt cx="7988300" cy="2400300"/>
          </a:xfrm>
        </p:grpSpPr>
        <p:sp>
          <p:nvSpPr>
            <p:cNvPr id="5" name="Cloud 4"/>
            <p:cNvSpPr/>
            <p:nvPr/>
          </p:nvSpPr>
          <p:spPr>
            <a:xfrm>
              <a:off x="990600" y="3225800"/>
              <a:ext cx="6223000" cy="91440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data structure</a:t>
              </a:r>
              <a:endParaRPr lang="en-GB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57200" y="1739900"/>
              <a:ext cx="1892300" cy="482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actor</a:t>
              </a:r>
              <a:endParaRPr lang="en-GB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479800" y="1739900"/>
              <a:ext cx="1892300" cy="482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actor</a:t>
              </a:r>
              <a:endParaRPr lang="en-GB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553200" y="1739900"/>
              <a:ext cx="1892300" cy="482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actor</a:t>
              </a:r>
              <a:endParaRPr lang="en-GB" dirty="0"/>
            </a:p>
          </p:txBody>
        </p:sp>
        <p:cxnSp>
          <p:nvCxnSpPr>
            <p:cNvPr id="12" name="Straight Arrow Connector 11"/>
            <p:cNvCxnSpPr>
              <a:stCxn id="7" idx="2"/>
            </p:cNvCxnSpPr>
            <p:nvPr/>
          </p:nvCxnSpPr>
          <p:spPr>
            <a:xfrm rot="16200000" flipH="1">
              <a:off x="1292225" y="2333625"/>
              <a:ext cx="1168400" cy="94615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9" idx="2"/>
            </p:cNvCxnSpPr>
            <p:nvPr/>
          </p:nvCxnSpPr>
          <p:spPr>
            <a:xfrm rot="5400000">
              <a:off x="3730625" y="2695575"/>
              <a:ext cx="1168400" cy="22225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2"/>
            </p:cNvCxnSpPr>
            <p:nvPr/>
          </p:nvCxnSpPr>
          <p:spPr>
            <a:xfrm rot="5400000">
              <a:off x="6111875" y="2003425"/>
              <a:ext cx="1168400" cy="160655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812800" y="5029200"/>
            <a:ext cx="7201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concurrent operations on a single data structure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26133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9"/>
            <a:ext cx="6477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Data-Parallelism, More </a:t>
            </a:r>
            <a:r>
              <a:rPr lang="en-GB" dirty="0" err="1" smtClean="0"/>
              <a:t>Concretly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5522" y="2058291"/>
            <a:ext cx="7178390" cy="511836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GB" sz="2800" i="1" dirty="0" smtClean="0"/>
              <a:t>Formulate algorithms in </a:t>
            </a:r>
            <a:r>
              <a:rPr lang="en-GB" sz="2800" i="1" dirty="0" smtClean="0">
                <a:solidFill>
                  <a:srgbClr val="FF0000"/>
                </a:solidFill>
              </a:rPr>
              <a:t>space </a:t>
            </a:r>
            <a:r>
              <a:rPr lang="en-GB" sz="2800" i="1" dirty="0" smtClean="0"/>
              <a:t>rather than </a:t>
            </a:r>
            <a:r>
              <a:rPr lang="en-GB" sz="2800" i="1" dirty="0" smtClean="0">
                <a:solidFill>
                  <a:srgbClr val="FF0000"/>
                </a:solidFill>
              </a:rPr>
              <a:t>time</a:t>
            </a:r>
            <a:r>
              <a:rPr lang="en-GB" sz="2800" dirty="0" smtClean="0"/>
              <a:t>!</a:t>
            </a:r>
            <a:endParaRPr lang="en-GB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4767565" y="3613784"/>
            <a:ext cx="2346774" cy="15201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GB" dirty="0" smtClean="0"/>
              <a:t>prod = 1;</a:t>
            </a:r>
          </a:p>
          <a:p>
            <a:r>
              <a:rPr lang="en-GB" dirty="0" smtClean="0"/>
              <a:t>for( </a:t>
            </a:r>
            <a:r>
              <a:rPr lang="en-GB" dirty="0" err="1" smtClean="0"/>
              <a:t>i</a:t>
            </a:r>
            <a:r>
              <a:rPr lang="en-GB" dirty="0" smtClean="0"/>
              <a:t>=1; </a:t>
            </a:r>
            <a:r>
              <a:rPr lang="en-GB" dirty="0" err="1" smtClean="0"/>
              <a:t>i</a:t>
            </a:r>
            <a:r>
              <a:rPr lang="en-GB" dirty="0" smtClean="0"/>
              <a:t>&lt;=10; </a:t>
            </a:r>
            <a:r>
              <a:rPr lang="en-GB" dirty="0" err="1" smtClean="0"/>
              <a:t>i</a:t>
            </a:r>
            <a:r>
              <a:rPr lang="en-GB" dirty="0" smtClean="0"/>
              <a:t>++) {</a:t>
            </a:r>
          </a:p>
          <a:p>
            <a:r>
              <a:rPr lang="en-GB" dirty="0" smtClean="0"/>
              <a:t>  prod = prod*</a:t>
            </a:r>
            <a:r>
              <a:rPr lang="en-GB" dirty="0" err="1" smtClean="0"/>
              <a:t>i</a:t>
            </a:r>
            <a:r>
              <a:rPr lang="en-GB" dirty="0" smtClean="0"/>
              <a:t>;</a:t>
            </a:r>
          </a:p>
          <a:p>
            <a:r>
              <a:rPr lang="en-GB" dirty="0" smtClean="0"/>
              <a:t>}</a:t>
            </a:r>
          </a:p>
          <a:p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530333" y="3003155"/>
            <a:ext cx="2542339" cy="8291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en-GB" dirty="0" smtClean="0"/>
              <a:t>prod = prod( iota( 10)+1)</a:t>
            </a:r>
            <a:endParaRPr lang="en-GB" dirty="0"/>
          </a:p>
        </p:txBody>
      </p:sp>
      <p:pic>
        <p:nvPicPr>
          <p:cNvPr id="13" name="Picture 12" descr="seq2_fac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453" y="3003155"/>
            <a:ext cx="977823" cy="3189774"/>
          </a:xfrm>
          <a:prstGeom prst="rect">
            <a:avLst/>
          </a:prstGeom>
        </p:spPr>
      </p:pic>
      <p:pic>
        <p:nvPicPr>
          <p:cNvPr id="14" name="Picture 13" descr="par_fac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21" y="4373865"/>
            <a:ext cx="2477151" cy="121257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5405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Why is Space Better than Time?</a:t>
            </a:r>
            <a:endParaRPr lang="en-US" dirty="0"/>
          </a:p>
        </p:txBody>
      </p:sp>
      <p:pic>
        <p:nvPicPr>
          <p:cNvPr id="10" name="Picture 9" descr="fac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979" y="1999614"/>
            <a:ext cx="5367296" cy="405512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5278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Another Example: Fibonacci Numbers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41062" y="2599821"/>
            <a:ext cx="3063844" cy="22802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r>
              <a:rPr lang="en-US" dirty="0" smtClean="0"/>
              <a:t>if( </a:t>
            </a:r>
            <a:r>
              <a:rPr lang="en-US" dirty="0" err="1" smtClean="0"/>
              <a:t>n</a:t>
            </a:r>
            <a:r>
              <a:rPr lang="en-US" dirty="0" smtClean="0"/>
              <a:t>&lt;=1)</a:t>
            </a:r>
          </a:p>
          <a:p>
            <a:r>
              <a:rPr lang="en-US" dirty="0" smtClean="0"/>
              <a:t>  return </a:t>
            </a:r>
            <a:r>
              <a:rPr lang="en-US" dirty="0" err="1" smtClean="0"/>
              <a:t>n</a:t>
            </a:r>
            <a:r>
              <a:rPr lang="en-US" dirty="0" smtClean="0"/>
              <a:t>;</a:t>
            </a:r>
          </a:p>
          <a:p>
            <a:r>
              <a:rPr lang="en-US" dirty="0" smtClean="0"/>
              <a:t>} else {</a:t>
            </a:r>
          </a:p>
          <a:p>
            <a:r>
              <a:rPr lang="en-US" dirty="0" smtClean="0"/>
              <a:t>  return  fib( n-1) + fib( n-2);</a:t>
            </a:r>
          </a:p>
          <a:p>
            <a:r>
              <a:rPr lang="en-US" dirty="0" smtClean="0"/>
              <a:t>}</a:t>
            </a:r>
            <a:endParaRPr lang="en-GB" dirty="0"/>
          </a:p>
        </p:txBody>
      </p:sp>
      <p:pic>
        <p:nvPicPr>
          <p:cNvPr id="16" name="Picture 15" descr="fib_dc_p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248" y="2599821"/>
            <a:ext cx="3911290" cy="2280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666</Words>
  <Application>Microsoft Macintosh PowerPoint</Application>
  <PresentationFormat>On-screen Show (4:3)</PresentationFormat>
  <Paragraphs>137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Data-Parallel Programming using SaC lecture 1</vt:lpstr>
      <vt:lpstr>The Multicore Challenge</vt:lpstr>
      <vt:lpstr>Typical Scenario</vt:lpstr>
      <vt:lpstr>Tomorrow’s Scenario</vt:lpstr>
      <vt:lpstr>The High-Portability Vision</vt:lpstr>
      <vt:lpstr>What is Data-Parallelism?</vt:lpstr>
      <vt:lpstr> Data-Parallelism, More Concretly</vt:lpstr>
      <vt:lpstr>Why is Space Better than Time?</vt:lpstr>
      <vt:lpstr>Another Example: Fibonacci Numbers</vt:lpstr>
      <vt:lpstr>Another Example: Fibonacci Numbers</vt:lpstr>
      <vt:lpstr>Fibonacci Numbers – now linearised!</vt:lpstr>
      <vt:lpstr>Fibonacci Numbers – now data-parallel!</vt:lpstr>
      <vt:lpstr>Everything is an Array</vt:lpstr>
      <vt:lpstr>Everything is an Array</vt:lpstr>
      <vt:lpstr>Multi-Dimensional Arrays</vt:lpstr>
      <vt:lpstr>Index-Free Combinator-Style Computations</vt:lpstr>
      <vt:lpstr>Shape-Invariant Programming</vt:lpstr>
      <vt:lpstr>Shape-Invariant Programming</vt:lpstr>
      <vt:lpstr>Computation of π</vt:lpstr>
      <vt:lpstr>Computation of π</vt:lpstr>
      <vt:lpstr>Programming in a Data-Parallel Style - Consequences</vt:lpstr>
    </vt:vector>
  </TitlesOfParts>
  <Company>University of Hertfordshire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Sven-Bodo Scholz</dc:creator>
  <cp:lastModifiedBy>Sven-Bodo Scholz</cp:lastModifiedBy>
  <cp:revision>38</cp:revision>
  <cp:lastPrinted>2014-03-06T09:13:29Z</cp:lastPrinted>
  <dcterms:created xsi:type="dcterms:W3CDTF">2012-07-02T11:33:25Z</dcterms:created>
  <dcterms:modified xsi:type="dcterms:W3CDTF">2014-03-06T09:13:33Z</dcterms:modified>
</cp:coreProperties>
</file>