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35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36" r:id="rId21"/>
    <p:sldId id="337" r:id="rId22"/>
    <p:sldId id="338" r:id="rId23"/>
    <p:sldId id="339" r:id="rId24"/>
    <p:sldId id="340" r:id="rId25"/>
    <p:sldId id="341" r:id="rId26"/>
    <p:sldId id="334" r:id="rId27"/>
    <p:sldId id="333" r:id="rId28"/>
  </p:sldIdLst>
  <p:sldSz cx="9144000" cy="6858000" type="screen4x3"/>
  <p:notesSz cx="6858000" cy="9144000"/>
  <p:defaultTextStyle>
    <a:defPPr>
      <a:defRPr lang="en-US"/>
    </a:defPPr>
    <a:lvl1pPr marL="0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74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50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06/03/2014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03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4571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6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1" indent="0">
              <a:buNone/>
              <a:defRPr sz="2000"/>
            </a:lvl4pPr>
            <a:lvl5pPr marL="1828574" indent="0">
              <a:buNone/>
              <a:defRPr sz="2000"/>
            </a:lvl5pPr>
            <a:lvl6pPr marL="2285717" indent="0">
              <a:buNone/>
              <a:defRPr sz="2000"/>
            </a:lvl6pPr>
            <a:lvl7pPr marL="2742861" indent="0">
              <a:buNone/>
              <a:defRPr sz="2000"/>
            </a:lvl7pPr>
            <a:lvl8pPr marL="3200004" indent="0">
              <a:buNone/>
              <a:defRPr sz="2000"/>
            </a:lvl8pPr>
            <a:lvl9pPr marL="3657148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6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8" tIns="45715" rIns="91428" bIns="45715"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8" tIns="45715" rIns="91428" bIns="45715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8" tIns="45715" rIns="91428" bIns="45715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Scalperf '11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8" tIns="45715" rIns="91428" bIns="45715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52707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14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7" indent="-342857" algn="l" defTabSz="45714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defTabSz="457144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9" indent="-228571" algn="l" defTabSz="45714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2" indent="-228571" algn="l" defTabSz="457144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6" indent="-228571" algn="l" defTabSz="457144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3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6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9" indent="-228571" algn="l" defTabSz="457144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457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Data-Parallel Programming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SaC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2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6471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024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(3)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591540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data structures do </a:t>
            </a:r>
            <a:r>
              <a:rPr lang="en-US" sz="2800" b="1" dirty="0" smtClean="0"/>
              <a:t>not </a:t>
            </a:r>
            <a:r>
              <a:rPr lang="en-US" sz="2800" dirty="0" smtClean="0"/>
              <a:t>imply memory layout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1086" y="3359902"/>
            <a:ext cx="3901990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[1,2,3,4];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[1024], 0.0);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a);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d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(3)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591540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data structures do </a:t>
            </a:r>
            <a:r>
              <a:rPr lang="en-US" sz="2800" b="1" dirty="0" smtClean="0"/>
              <a:t>not </a:t>
            </a:r>
            <a:r>
              <a:rPr lang="en-US" sz="2800" dirty="0" smtClean="0"/>
              <a:t>imply memory layout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1086" y="3359902"/>
            <a:ext cx="3901990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[1,2,3,4];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[1024], 0.0);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a);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d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897941" y="2945313"/>
            <a:ext cx="3650538" cy="2494792"/>
          </a:xfrm>
          <a:prstGeom prst="wedgeRoundRectCallout">
            <a:avLst>
              <a:gd name="adj1" fmla="val -97321"/>
              <a:gd name="adj2" fmla="val -247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could be implemented by:</a:t>
            </a:r>
          </a:p>
          <a:p>
            <a:pPr algn="ctr"/>
            <a:endParaRPr lang="en-GB" dirty="0" smtClean="0"/>
          </a:p>
          <a:p>
            <a:r>
              <a:rPr lang="en-GB" dirty="0" err="1" smtClean="0">
                <a:latin typeface="Courier New"/>
                <a:cs typeface="Courier New"/>
              </a:rPr>
              <a:t>int</a:t>
            </a:r>
            <a:r>
              <a:rPr lang="en-GB" dirty="0" smtClean="0">
                <a:latin typeface="Courier New"/>
                <a:cs typeface="Courier New"/>
              </a:rPr>
              <a:t> a0 = 1;</a:t>
            </a:r>
          </a:p>
          <a:p>
            <a:r>
              <a:rPr lang="en-GB" dirty="0" err="1" smtClean="0">
                <a:latin typeface="Courier New"/>
                <a:cs typeface="Courier New"/>
              </a:rPr>
              <a:t>int</a:t>
            </a:r>
            <a:r>
              <a:rPr lang="en-GB" dirty="0" smtClean="0">
                <a:latin typeface="Courier New"/>
                <a:cs typeface="Courier New"/>
              </a:rPr>
              <a:t> a1 = 2;</a:t>
            </a:r>
          </a:p>
          <a:p>
            <a:r>
              <a:rPr lang="en-GB" dirty="0" err="1" smtClean="0">
                <a:latin typeface="Courier New"/>
                <a:cs typeface="Courier New"/>
              </a:rPr>
              <a:t>int</a:t>
            </a:r>
            <a:r>
              <a:rPr lang="en-GB" dirty="0" smtClean="0">
                <a:latin typeface="Courier New"/>
                <a:cs typeface="Courier New"/>
              </a:rPr>
              <a:t> a2 = 3;</a:t>
            </a:r>
          </a:p>
          <a:p>
            <a:r>
              <a:rPr lang="en-GB" dirty="0" err="1" smtClean="0">
                <a:latin typeface="Courier New"/>
                <a:cs typeface="Courier New"/>
              </a:rPr>
              <a:t>int</a:t>
            </a:r>
            <a:r>
              <a:rPr lang="en-GB" dirty="0" smtClean="0">
                <a:latin typeface="Courier New"/>
                <a:cs typeface="Courier New"/>
              </a:rPr>
              <a:t> a3 = 4;</a:t>
            </a:r>
            <a:endParaRPr lang="en-GB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(3)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591540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data structures do </a:t>
            </a:r>
            <a:r>
              <a:rPr lang="en-US" sz="2800" b="1" dirty="0" smtClean="0"/>
              <a:t>not </a:t>
            </a:r>
            <a:r>
              <a:rPr lang="en-US" sz="2800" dirty="0" smtClean="0"/>
              <a:t>imply memory layout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1086" y="3359902"/>
            <a:ext cx="3901990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[1,2,3,4];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[1024], 0.0);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a);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d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897941" y="2945313"/>
            <a:ext cx="3650538" cy="2494792"/>
          </a:xfrm>
          <a:prstGeom prst="wedgeRoundRectCallout">
            <a:avLst>
              <a:gd name="adj1" fmla="val -97321"/>
              <a:gd name="adj2" fmla="val -247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or by:</a:t>
            </a:r>
          </a:p>
          <a:p>
            <a:pPr algn="ctr"/>
            <a:endParaRPr lang="en-GB" dirty="0" smtClean="0"/>
          </a:p>
          <a:p>
            <a:r>
              <a:rPr lang="en-GB" dirty="0" err="1" smtClean="0">
                <a:latin typeface="Courier New"/>
                <a:cs typeface="Courier New"/>
              </a:rPr>
              <a:t>int</a:t>
            </a:r>
            <a:r>
              <a:rPr lang="en-GB" dirty="0" smtClean="0">
                <a:latin typeface="Courier New"/>
                <a:cs typeface="Courier New"/>
              </a:rPr>
              <a:t> a[4] = {1,2,3,4};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(3)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591540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data structures do </a:t>
            </a:r>
            <a:r>
              <a:rPr lang="en-US" sz="2800" b="1" dirty="0" smtClean="0"/>
              <a:t>not </a:t>
            </a:r>
            <a:r>
              <a:rPr lang="en-US" sz="2800" dirty="0" smtClean="0"/>
              <a:t>imply memory layout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1086" y="3359902"/>
            <a:ext cx="3901990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[1,2,3,4];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genarray</a:t>
            </a:r>
            <a:r>
              <a:rPr lang="en-US" dirty="0" smtClean="0">
                <a:latin typeface="Courier New"/>
                <a:cs typeface="Courier New"/>
              </a:rPr>
              <a:t>( [1024], 0.0);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a);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d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stencilOperation</a:t>
            </a:r>
            <a:r>
              <a:rPr lang="en-US" dirty="0" smtClean="0">
                <a:latin typeface="Courier New"/>
                <a:cs typeface="Courier New"/>
              </a:rPr>
              <a:t>(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897941" y="2945313"/>
            <a:ext cx="3650538" cy="2494792"/>
          </a:xfrm>
          <a:prstGeom prst="wedgeRoundRectCallout">
            <a:avLst>
              <a:gd name="adj1" fmla="val -97321"/>
              <a:gd name="adj2" fmla="val -2474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or by:</a:t>
            </a:r>
          </a:p>
          <a:p>
            <a:pPr algn="ctr"/>
            <a:endParaRPr lang="en-GB" dirty="0" smtClean="0"/>
          </a:p>
          <a:p>
            <a:r>
              <a:rPr lang="en-GB" dirty="0" err="1" smtClean="0">
                <a:latin typeface="Courier New"/>
                <a:cs typeface="Courier New"/>
              </a:rPr>
              <a:t>adesc_t</a:t>
            </a:r>
            <a:r>
              <a:rPr lang="en-GB" dirty="0" smtClean="0">
                <a:latin typeface="Courier New"/>
                <a:cs typeface="Courier New"/>
              </a:rPr>
              <a:t> a =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>
                <a:latin typeface="Courier New"/>
                <a:cs typeface="Courier New"/>
              </a:rPr>
              <a:t>(...)</a:t>
            </a:r>
          </a:p>
          <a:p>
            <a:r>
              <a:rPr lang="en-GB" dirty="0" smtClean="0">
                <a:latin typeface="Courier New"/>
                <a:cs typeface="Courier New"/>
              </a:rPr>
              <a:t>a-&gt;data =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>
                <a:latin typeface="Courier New"/>
                <a:cs typeface="Courier New"/>
              </a:rPr>
              <a:t>(...)</a:t>
            </a:r>
          </a:p>
          <a:p>
            <a:r>
              <a:rPr lang="en-GB" dirty="0" smtClean="0">
                <a:latin typeface="Courier New"/>
                <a:cs typeface="Courier New"/>
              </a:rPr>
              <a:t>a-&gt;data[0] = 1;</a:t>
            </a:r>
          </a:p>
          <a:p>
            <a:r>
              <a:rPr lang="en-GB" dirty="0" smtClean="0">
                <a:latin typeface="Courier New"/>
                <a:cs typeface="Courier New"/>
              </a:rPr>
              <a:t>a-&gt;desc[1] = 2;</a:t>
            </a:r>
          </a:p>
          <a:p>
            <a:r>
              <a:rPr lang="en-GB" dirty="0" smtClean="0">
                <a:latin typeface="Courier New"/>
                <a:cs typeface="Courier New"/>
              </a:rPr>
              <a:t>a-&gt;desc[2] = 3;</a:t>
            </a:r>
          </a:p>
          <a:p>
            <a:r>
              <a:rPr lang="en-GB" dirty="0" smtClean="0">
                <a:latin typeface="Courier New"/>
                <a:cs typeface="Courier New"/>
              </a:rPr>
              <a:t>a-&gt;desc[3] = 4;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26763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(4)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7" y="2185232"/>
            <a:ext cx="7836548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data modification does </a:t>
            </a:r>
            <a:r>
              <a:rPr lang="en-US" sz="2800" b="1" dirty="0" smtClean="0"/>
              <a:t>not </a:t>
            </a:r>
            <a:r>
              <a:rPr lang="en-US" sz="2800" dirty="0" smtClean="0"/>
              <a:t>imply in-place operation!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1086" y="3359902"/>
            <a:ext cx="3624946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[1,2,3,4];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modarray</a:t>
            </a:r>
            <a:r>
              <a:rPr lang="en-US" dirty="0" smtClean="0">
                <a:latin typeface="Courier New"/>
                <a:cs typeface="Courier New"/>
              </a:rPr>
              <a:t>( a, [0], 5);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c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modarray</a:t>
            </a:r>
            <a:r>
              <a:rPr lang="en-US" dirty="0" smtClean="0">
                <a:latin typeface="Courier New"/>
                <a:cs typeface="Courier New"/>
              </a:rPr>
              <a:t>( a, [1], 6);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517229" y="3290804"/>
          <a:ext cx="1108200" cy="33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0"/>
                <a:gridCol w="277050"/>
                <a:gridCol w="277050"/>
                <a:gridCol w="277050"/>
              </a:tblGrid>
              <a:tr h="33627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517229" y="5087358"/>
          <a:ext cx="1108200" cy="33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0"/>
                <a:gridCol w="277050"/>
                <a:gridCol w="277050"/>
                <a:gridCol w="277050"/>
              </a:tblGrid>
              <a:tr h="33167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440280" y="4230540"/>
          <a:ext cx="1108200" cy="33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0"/>
                <a:gridCol w="277050"/>
                <a:gridCol w="277050"/>
                <a:gridCol w="277050"/>
              </a:tblGrid>
              <a:tr h="331672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3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</a:t>
                      </a:r>
                      <a:endParaRPr lang="en-GB" sz="1600" dirty="0"/>
                    </a:p>
                  </a:txBody>
                  <a:tcPr marL="78226" marR="78226" marT="41459" marB="41459"/>
                </a:tc>
              </a:tr>
            </a:tbl>
          </a:graphicData>
        </a:graphic>
      </p:graphicFrame>
      <p:cxnSp>
        <p:nvCxnSpPr>
          <p:cNvPr id="17" name="Curved Connector 16"/>
          <p:cNvCxnSpPr/>
          <p:nvPr/>
        </p:nvCxnSpPr>
        <p:spPr>
          <a:xfrm>
            <a:off x="6625428" y="3359902"/>
            <a:ext cx="782258" cy="829179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295467" y="4376046"/>
            <a:ext cx="1422704" cy="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83963" y="3535914"/>
            <a:ext cx="603949" cy="357948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dirty="0" smtClean="0"/>
              <a:t>copy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89070" y="4189081"/>
            <a:ext cx="1572476" cy="357948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dirty="0" smtClean="0"/>
              <a:t>copy or update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45615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(5)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69908" y="2185232"/>
            <a:ext cx="5532907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b="1" dirty="0" err="1" smtClean="0"/>
              <a:t>truely</a:t>
            </a:r>
            <a:r>
              <a:rPr lang="en-US" sz="2800" b="1" dirty="0" smtClean="0"/>
              <a:t> </a:t>
            </a:r>
            <a:r>
              <a:rPr lang="en-US" sz="2800" dirty="0" smtClean="0"/>
              <a:t>implicit memory management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10853" y="2878468"/>
            <a:ext cx="3901990" cy="91194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qpt</a:t>
            </a:r>
            <a:r>
              <a:rPr lang="en-US" dirty="0" smtClean="0">
                <a:latin typeface="Courier New"/>
                <a:cs typeface="Courier New"/>
              </a:rPr>
              <a:t> = transpose( </a:t>
            </a:r>
            <a:r>
              <a:rPr lang="en-US" dirty="0" err="1" smtClean="0">
                <a:latin typeface="Courier New"/>
                <a:cs typeface="Courier New"/>
              </a:rPr>
              <a:t>qp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deriv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dfDxBoundary</a:t>
            </a:r>
            <a:r>
              <a:rPr lang="en-US" dirty="0" smtClean="0">
                <a:latin typeface="Courier New"/>
                <a:cs typeface="Courier New"/>
              </a:rPr>
              <a:t>( </a:t>
            </a:r>
            <a:r>
              <a:rPr lang="en-US" dirty="0" err="1" smtClean="0">
                <a:latin typeface="Courier New"/>
                <a:cs typeface="Courier New"/>
              </a:rPr>
              <a:t>qpt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qp</a:t>
            </a:r>
            <a:r>
              <a:rPr lang="en-US" dirty="0" smtClean="0">
                <a:latin typeface="Courier New"/>
                <a:cs typeface="Courier New"/>
              </a:rPr>
              <a:t> = transpose( </a:t>
            </a:r>
            <a:r>
              <a:rPr lang="en-US" dirty="0" err="1" smtClean="0">
                <a:latin typeface="Courier New"/>
                <a:cs typeface="Courier New"/>
              </a:rPr>
              <a:t>deriv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91086" y="4999352"/>
            <a:ext cx="7968847" cy="357948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qp</a:t>
            </a:r>
            <a:r>
              <a:rPr lang="en-US" dirty="0" smtClean="0">
                <a:latin typeface="Courier New"/>
                <a:cs typeface="Courier New"/>
              </a:rPr>
              <a:t> = transpose( </a:t>
            </a:r>
            <a:r>
              <a:rPr lang="en-US" dirty="0" err="1" smtClean="0">
                <a:latin typeface="Courier New"/>
                <a:cs typeface="Courier New"/>
              </a:rPr>
              <a:t>dfDxNoBoundary</a:t>
            </a:r>
            <a:r>
              <a:rPr lang="en-US" dirty="0" smtClean="0">
                <a:latin typeface="Courier New"/>
                <a:cs typeface="Courier New"/>
              </a:rPr>
              <a:t>( transpose( </a:t>
            </a:r>
            <a:r>
              <a:rPr lang="en-US" dirty="0" err="1" smtClean="0">
                <a:latin typeface="Courier New"/>
                <a:cs typeface="Courier New"/>
              </a:rPr>
              <a:t>qp</a:t>
            </a:r>
            <a:r>
              <a:rPr lang="en-US" dirty="0" smtClean="0">
                <a:latin typeface="Courier New"/>
                <a:cs typeface="Courier New"/>
              </a:rPr>
              <a:t>), DX));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4060" y="4119982"/>
            <a:ext cx="610737" cy="619558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sz="3500" dirty="0" smtClean="0">
                <a:solidFill>
                  <a:srgbClr val="F16369"/>
                </a:solidFill>
              </a:rPr>
              <a:t>≡</a:t>
            </a:r>
            <a:endParaRPr lang="en-GB" sz="3500" dirty="0">
              <a:solidFill>
                <a:srgbClr val="F1636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65900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Subtyping</a:t>
            </a:r>
            <a:r>
              <a:rPr lang="en-GB" dirty="0" smtClean="0"/>
              <a:t> and Overloading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2984" y="2185232"/>
            <a:ext cx="3680242" cy="2469965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500" dirty="0" smtClean="0"/>
              <a:t>Aims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extreme code reuse</a:t>
            </a:r>
          </a:p>
          <a:p>
            <a:pPr lvl="1">
              <a:spcAft>
                <a:spcPts val="1052"/>
              </a:spcAft>
              <a:buFont typeface="Wingdings" charset="2"/>
              <a:buChar char="Ø"/>
            </a:pPr>
            <a:r>
              <a:rPr lang="en-US" dirty="0" smtClean="0"/>
              <a:t>multi-inheritance</a:t>
            </a:r>
          </a:p>
          <a:p>
            <a:pPr>
              <a:buFont typeface="Wingdings" charset="2"/>
              <a:buChar char="Ø"/>
            </a:pPr>
            <a:r>
              <a:rPr lang="en-US" sz="2500" dirty="0" smtClean="0"/>
              <a:t>Consequences:</a:t>
            </a:r>
          </a:p>
          <a:p>
            <a:pPr lvl="1"/>
            <a:r>
              <a:rPr lang="en-US" dirty="0" smtClean="0"/>
              <a:t>+ high programming productivity</a:t>
            </a:r>
          </a:p>
          <a:p>
            <a:pPr lvl="1"/>
            <a:r>
              <a:rPr lang="en-US" dirty="0" smtClean="0"/>
              <a:t>+ high code reuse</a:t>
            </a:r>
          </a:p>
          <a:p>
            <a:pPr lvl="1"/>
            <a:r>
              <a:rPr lang="en-US" dirty="0" smtClean="0"/>
              <a:t>- huge semantic gap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51600" cy="1143000"/>
          </a:xfrm>
        </p:spPr>
        <p:txBody>
          <a:bodyPr>
            <a:normAutofit/>
          </a:bodyPr>
          <a:lstStyle/>
          <a:p>
            <a:r>
              <a:rPr lang="en-GB" dirty="0" err="1" smtClean="0"/>
              <a:t>Subtyping</a:t>
            </a:r>
            <a:r>
              <a:rPr lang="en-GB" dirty="0" smtClean="0"/>
              <a:t> in </a:t>
            </a:r>
            <a:r>
              <a:rPr lang="en-GB" dirty="0" err="1" smtClean="0"/>
              <a:t>SaC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2984" y="2185232"/>
            <a:ext cx="2655292" cy="2502125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[*] a;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[.,.] </a:t>
            </a:r>
            <a:r>
              <a:rPr lang="en-US" dirty="0" err="1" smtClean="0">
                <a:latin typeface="Courier New"/>
                <a:cs typeface="Courier New"/>
              </a:rPr>
              <a:t>m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pPr>
              <a:spcAft>
                <a:spcPts val="1578"/>
              </a:spcAft>
            </a:pPr>
            <a:r>
              <a:rPr lang="en-US" dirty="0" smtClean="0">
                <a:latin typeface="Courier New"/>
                <a:cs typeface="Courier New"/>
              </a:rPr>
              <a:t>int[1,0] m2;</a:t>
            </a:r>
          </a:p>
          <a:p>
            <a:r>
              <a:rPr lang="en-US" dirty="0" smtClean="0">
                <a:latin typeface="Courier New"/>
                <a:cs typeface="Courier New"/>
              </a:rPr>
              <a:t>a = 2;</a:t>
            </a:r>
          </a:p>
          <a:p>
            <a:r>
              <a:rPr lang="en-US" dirty="0" smtClean="0">
                <a:latin typeface="Courier New"/>
                <a:cs typeface="Courier New"/>
              </a:rPr>
              <a:t>a = [[1,2],[3,4]];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m</a:t>
            </a:r>
            <a:r>
              <a:rPr lang="en-US" dirty="0" smtClean="0">
                <a:latin typeface="Courier New"/>
                <a:cs typeface="Courier New"/>
              </a:rPr>
              <a:t> = [[1,2],[3,4]];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m</a:t>
            </a:r>
            <a:r>
              <a:rPr lang="en-US" dirty="0" smtClean="0">
                <a:latin typeface="Courier New"/>
                <a:cs typeface="Courier New"/>
              </a:rPr>
              <a:t> = [[]];</a:t>
            </a:r>
          </a:p>
          <a:p>
            <a:r>
              <a:rPr lang="en-US" dirty="0" smtClean="0">
                <a:latin typeface="Courier New"/>
                <a:cs typeface="Courier New"/>
              </a:rPr>
              <a:t>m2 = [[]];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643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Function Overloading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82215" y="2738018"/>
            <a:ext cx="6395385" cy="1742942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double </a:t>
            </a:r>
            <a:r>
              <a:rPr lang="en-US" dirty="0" err="1" smtClean="0">
                <a:latin typeface="Courier New"/>
                <a:cs typeface="Courier New"/>
              </a:rPr>
              <a:t>methodX</a:t>
            </a:r>
            <a:r>
              <a:rPr lang="en-US" dirty="0" smtClean="0">
                <a:latin typeface="Courier New"/>
                <a:cs typeface="Courier New"/>
              </a:rPr>
              <a:t>( double[.,.] a, double[*]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{ ... }</a:t>
            </a:r>
          </a:p>
          <a:p>
            <a:r>
              <a:rPr lang="en-US" dirty="0" smtClean="0">
                <a:latin typeface="Courier New"/>
                <a:cs typeface="Courier New"/>
              </a:rPr>
              <a:t>double </a:t>
            </a:r>
            <a:r>
              <a:rPr lang="en-US" dirty="0" err="1" smtClean="0">
                <a:latin typeface="Courier New"/>
                <a:cs typeface="Courier New"/>
              </a:rPr>
              <a:t>methodX</a:t>
            </a:r>
            <a:r>
              <a:rPr lang="en-US" dirty="0" smtClean="0">
                <a:latin typeface="Courier New"/>
                <a:cs typeface="Courier New"/>
              </a:rPr>
              <a:t>( double[2,2] a, double[.,.]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{ ... }</a:t>
            </a:r>
          </a:p>
          <a:p>
            <a:r>
              <a:rPr lang="en-US" dirty="0" smtClean="0">
                <a:latin typeface="Courier New"/>
                <a:cs typeface="Courier New"/>
              </a:rPr>
              <a:t>double </a:t>
            </a:r>
            <a:r>
              <a:rPr lang="en-US" dirty="0" err="1" smtClean="0">
                <a:latin typeface="Courier New"/>
                <a:cs typeface="Courier New"/>
              </a:rPr>
              <a:t>methodX</a:t>
            </a:r>
            <a:r>
              <a:rPr lang="en-US" dirty="0" smtClean="0">
                <a:latin typeface="Courier New"/>
                <a:cs typeface="Courier New"/>
              </a:rPr>
              <a:t>( double[.,.] a, double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{ ...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Array Programming Perspective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2984" y="2185232"/>
            <a:ext cx="6150715" cy="3851212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>
              <a:spcAft>
                <a:spcPts val="1052"/>
              </a:spcAft>
              <a:buFont typeface="Wingdings" charset="2"/>
              <a:buChar char="Ø"/>
            </a:pPr>
            <a:r>
              <a:rPr lang="en-US" sz="3200" dirty="0" smtClean="0">
                <a:solidFill>
                  <a:srgbClr val="F16369"/>
                </a:solidFill>
              </a:rPr>
              <a:t> Everything is an Array!</a:t>
            </a:r>
          </a:p>
          <a:p>
            <a:pPr>
              <a:spcAft>
                <a:spcPts val="1052"/>
              </a:spcAft>
              <a:buFont typeface="Wingdings" charset="2"/>
              <a:buChar char="Ø"/>
            </a:pPr>
            <a:r>
              <a:rPr lang="en-US" sz="2500" dirty="0" smtClean="0"/>
              <a:t> Index-Free, </a:t>
            </a:r>
            <a:r>
              <a:rPr lang="en-US" sz="2500" dirty="0" err="1" smtClean="0"/>
              <a:t>Combinator</a:t>
            </a:r>
            <a:r>
              <a:rPr lang="en-US" sz="2500" dirty="0" smtClean="0"/>
              <a:t> Style Computations</a:t>
            </a:r>
          </a:p>
          <a:p>
            <a:pPr>
              <a:spcAft>
                <a:spcPts val="1052"/>
              </a:spcAft>
              <a:buFont typeface="Wingdings" charset="2"/>
              <a:buChar char="Ø"/>
            </a:pPr>
            <a:r>
              <a:rPr lang="en-US" sz="2500" dirty="0" smtClean="0"/>
              <a:t> Shape-Invariant Programming</a:t>
            </a:r>
          </a:p>
          <a:p>
            <a:pPr>
              <a:buFont typeface="Wingdings" charset="2"/>
              <a:buChar char="Ø"/>
            </a:pPr>
            <a:r>
              <a:rPr lang="en-US" sz="2500" dirty="0" smtClean="0"/>
              <a:t> Consequences:</a:t>
            </a:r>
          </a:p>
          <a:p>
            <a:pPr lvl="1"/>
            <a:r>
              <a:rPr lang="en-US" sz="2100" dirty="0" smtClean="0"/>
              <a:t>+ high programming productivity</a:t>
            </a:r>
          </a:p>
          <a:p>
            <a:pPr lvl="1"/>
            <a:r>
              <a:rPr lang="en-US" sz="2100" dirty="0" smtClean="0"/>
              <a:t>+ excellent code maintainability</a:t>
            </a:r>
          </a:p>
          <a:p>
            <a:pPr lvl="1"/>
            <a:r>
              <a:rPr lang="en-US" sz="2100" dirty="0" smtClean="0"/>
              <a:t>+ high potential for data-parallelism (!)</a:t>
            </a:r>
          </a:p>
          <a:p>
            <a:pPr lvl="1"/>
            <a:r>
              <a:rPr lang="en-US" sz="2100" dirty="0" smtClean="0"/>
              <a:t> - huge semantic gap</a:t>
            </a:r>
          </a:p>
          <a:p>
            <a:pPr>
              <a:buFont typeface="Wingdings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119" y="250482"/>
            <a:ext cx="6719181" cy="148849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US" dirty="0">
              <a:solidFill>
                <a:srgbClr val="F1636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The Big Picture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268237" y="1908839"/>
            <a:ext cx="2411962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Single Assignment C (</a:t>
            </a:r>
            <a:r>
              <a:rPr lang="en-GB" cap="small" dirty="0" err="1" smtClean="0"/>
              <a:t>SaC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2198036" y="2945312"/>
            <a:ext cx="4563172" cy="1174670"/>
          </a:xfrm>
          <a:prstGeom prst="ellipse">
            <a:avLst/>
          </a:prstGeom>
          <a:solidFill>
            <a:srgbClr val="F16369"/>
          </a:solidFill>
          <a:ln>
            <a:solidFill>
              <a:schemeClr val="accent1">
                <a:shade val="95000"/>
                <a:satMod val="105000"/>
                <a:alpha val="94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&gt; 250.000 </a:t>
            </a:r>
            <a:r>
              <a:rPr lang="en-GB" dirty="0" err="1" smtClean="0"/>
              <a:t>loC</a:t>
            </a:r>
            <a:endParaRPr lang="en-GB" dirty="0" smtClean="0"/>
          </a:p>
          <a:p>
            <a:pPr algn="ctr"/>
            <a:r>
              <a:rPr lang="en-GB" dirty="0" smtClean="0"/>
              <a:t>&gt;  15 years development</a:t>
            </a:r>
          </a:p>
          <a:p>
            <a:pPr algn="ctr"/>
            <a:r>
              <a:rPr lang="en-GB" dirty="0" smtClean="0"/>
              <a:t>&gt; 30 contributors</a:t>
            </a:r>
          </a:p>
          <a:p>
            <a:pPr algn="ctr"/>
            <a:endParaRPr lang="en-GB" dirty="0" smtClean="0"/>
          </a:p>
        </p:txBody>
      </p:sp>
      <p:sp>
        <p:nvSpPr>
          <p:cNvPr id="17" name="Rounded Rectangle 16"/>
          <p:cNvSpPr/>
          <p:nvPr/>
        </p:nvSpPr>
        <p:spPr>
          <a:xfrm>
            <a:off x="253120" y="3843589"/>
            <a:ext cx="2161938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highly optimised sequential C code</a:t>
            </a:r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1117067" y="4880063"/>
            <a:ext cx="2161938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POSIX threaded code for SMP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549823" y="4880063"/>
            <a:ext cx="2161938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CUDA code for </a:t>
            </a:r>
            <a:r>
              <a:rPr lang="en-GB" dirty="0" err="1" smtClean="0"/>
              <a:t>GPGPUs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6761208" y="3843589"/>
            <a:ext cx="2161938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MPI code for distributed systems</a:t>
            </a:r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3387885" y="5854694"/>
            <a:ext cx="2161938" cy="82917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μTC code for the </a:t>
            </a:r>
            <a:r>
              <a:rPr lang="en-GB" dirty="0" err="1" smtClean="0"/>
              <a:t>Microgrid</a:t>
            </a:r>
            <a:endParaRPr lang="en-GB" dirty="0"/>
          </a:p>
        </p:txBody>
      </p:sp>
      <p:cxnSp>
        <p:nvCxnSpPr>
          <p:cNvPr id="26" name="Elbow Connector 25"/>
          <p:cNvCxnSpPr>
            <a:stCxn id="15" idx="2"/>
            <a:endCxn id="16" idx="0"/>
          </p:cNvCxnSpPr>
          <p:nvPr/>
        </p:nvCxnSpPr>
        <p:spPr>
          <a:xfrm rot="16200000" flipH="1">
            <a:off x="4373272" y="2838963"/>
            <a:ext cx="207295" cy="540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6" idx="4"/>
            <a:endCxn id="24" idx="0"/>
          </p:cNvCxnSpPr>
          <p:nvPr/>
        </p:nvCxnSpPr>
        <p:spPr>
          <a:xfrm rot="5400000">
            <a:off x="3606884" y="4981954"/>
            <a:ext cx="1734711" cy="10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4"/>
            <a:endCxn id="21" idx="0"/>
          </p:cNvCxnSpPr>
          <p:nvPr/>
        </p:nvCxnSpPr>
        <p:spPr>
          <a:xfrm rot="5400000">
            <a:off x="2958788" y="3359230"/>
            <a:ext cx="760081" cy="2281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6" idx="4"/>
            <a:endCxn id="22" idx="0"/>
          </p:cNvCxnSpPr>
          <p:nvPr/>
        </p:nvCxnSpPr>
        <p:spPr>
          <a:xfrm rot="16200000" flipH="1">
            <a:off x="5175167" y="3424438"/>
            <a:ext cx="760081" cy="2151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16" idx="4"/>
            <a:endCxn id="23" idx="0"/>
          </p:cNvCxnSpPr>
          <p:nvPr/>
        </p:nvCxnSpPr>
        <p:spPr>
          <a:xfrm rot="5400000" flipH="1" flipV="1">
            <a:off x="6022703" y="2300508"/>
            <a:ext cx="276393" cy="3362555"/>
          </a:xfrm>
          <a:prstGeom prst="curvedConnector5">
            <a:avLst>
              <a:gd name="adj1" fmla="val -33333"/>
              <a:gd name="adj2" fmla="val 61063"/>
              <a:gd name="adj3" fmla="val 175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16" idx="4"/>
            <a:endCxn id="17" idx="0"/>
          </p:cNvCxnSpPr>
          <p:nvPr/>
        </p:nvCxnSpPr>
        <p:spPr>
          <a:xfrm rot="5400000" flipH="1">
            <a:off x="2768659" y="2409019"/>
            <a:ext cx="276393" cy="3145533"/>
          </a:xfrm>
          <a:prstGeom prst="curvedConnector5">
            <a:avLst>
              <a:gd name="adj1" fmla="val -12500"/>
              <a:gd name="adj2" fmla="val 63558"/>
              <a:gd name="adj3" fmla="val 175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629104" y="2530723"/>
            <a:ext cx="2344547" cy="634947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 algn="ctr"/>
            <a:r>
              <a:rPr lang="en-GB" dirty="0" smtClean="0"/>
              <a:t>sac2c auto-parallelising</a:t>
            </a:r>
          </a:p>
          <a:p>
            <a:r>
              <a:rPr lang="en-GB" dirty="0" smtClean="0"/>
              <a:t>compiler</a:t>
            </a:r>
            <a:endParaRPr lang="en-GB" dirty="0"/>
          </a:p>
        </p:txBody>
      </p:sp>
      <p:cxnSp>
        <p:nvCxnSpPr>
          <p:cNvPr id="59" name="Straight Connector 58"/>
          <p:cNvCxnSpPr>
            <a:stCxn id="57" idx="1"/>
            <a:endCxn id="16" idx="7"/>
          </p:cNvCxnSpPr>
          <p:nvPr/>
        </p:nvCxnSpPr>
        <p:spPr>
          <a:xfrm rot="10800000" flipV="1">
            <a:off x="6092948" y="2848196"/>
            <a:ext cx="536157" cy="2691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6515100" cy="1143000"/>
          </a:xfrm>
        </p:spPr>
        <p:txBody>
          <a:bodyPr/>
          <a:lstStyle/>
          <a:p>
            <a:r>
              <a:rPr lang="en-US" dirty="0" smtClean="0"/>
              <a:t>Basic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dim(42) == 0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dim( [1,2,3]) == 1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dim(</a:t>
            </a:r>
            <a:r>
              <a:rPr lang="en-US" dirty="0">
                <a:latin typeface="Courier"/>
                <a:cs typeface="Courier"/>
              </a:rPr>
              <a:t>[[1, 2, 3],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[</a:t>
            </a:r>
            <a:r>
              <a:rPr lang="en-US" dirty="0">
                <a:latin typeface="Courier"/>
                <a:cs typeface="Courier"/>
              </a:rPr>
              <a:t>4, 5, 6]] ) == </a:t>
            </a:r>
            <a:r>
              <a:rPr lang="en-US" dirty="0" smtClean="0">
                <a:latin typeface="Courier"/>
                <a:cs typeface="Courier"/>
              </a:rPr>
              <a:t>2</a:t>
            </a:r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shape( 42) == []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shape</a:t>
            </a:r>
            <a:r>
              <a:rPr lang="en-US" dirty="0">
                <a:latin typeface="Courier"/>
                <a:cs typeface="Courier"/>
              </a:rPr>
              <a:t>( [1, 2, 3]) == [3] </a:t>
            </a: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shape</a:t>
            </a:r>
            <a:r>
              <a:rPr lang="en-US" dirty="0">
                <a:latin typeface="Courier"/>
                <a:cs typeface="Courier"/>
              </a:rPr>
              <a:t>( </a:t>
            </a:r>
            <a:r>
              <a:rPr lang="en-US" dirty="0" smtClean="0">
                <a:latin typeface="Courier"/>
                <a:cs typeface="Courier"/>
              </a:rPr>
              <a:t>[[1</a:t>
            </a:r>
            <a:r>
              <a:rPr lang="en-US" dirty="0">
                <a:latin typeface="Courier"/>
                <a:cs typeface="Courier"/>
              </a:rPr>
              <a:t>, 2, </a:t>
            </a:r>
            <a:r>
              <a:rPr lang="en-US" dirty="0" smtClean="0">
                <a:latin typeface="Courier"/>
                <a:cs typeface="Courier"/>
              </a:rPr>
              <a:t>3],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[4</a:t>
            </a:r>
            <a:r>
              <a:rPr lang="en-US" dirty="0">
                <a:latin typeface="Courier"/>
                <a:cs typeface="Courier"/>
              </a:rPr>
              <a:t>, 5, 6</a:t>
            </a:r>
            <a:r>
              <a:rPr lang="en-US" dirty="0" smtClean="0">
                <a:latin typeface="Courier"/>
                <a:cs typeface="Courier"/>
              </a:rPr>
              <a:t>]] ) </a:t>
            </a:r>
            <a:r>
              <a:rPr lang="en-US" dirty="0">
                <a:latin typeface="Courier"/>
                <a:cs typeface="Courier"/>
              </a:rPr>
              <a:t>== [2, 3</a:t>
            </a:r>
            <a:r>
              <a:rPr lang="en-US" dirty="0" smtClean="0">
                <a:latin typeface="Courier"/>
                <a:cs typeface="Courier"/>
              </a:rPr>
              <a:t>]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a =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[[1, 2, 3],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[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4, 5, 6]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];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dirty="0" smtClean="0">
                <a:latin typeface="Courier"/>
                <a:cs typeface="Courier"/>
              </a:rPr>
              <a:t>[[1,0]] == 4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dirty="0" smtClean="0">
                <a:latin typeface="Courier"/>
                <a:cs typeface="Courier"/>
              </a:rPr>
              <a:t>[[1]] == [1,5,6]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dirty="0" smtClean="0">
                <a:latin typeface="Courier"/>
                <a:cs typeface="Courier"/>
              </a:rPr>
              <a:t>[[]] ==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153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9"/>
            <a:ext cx="6489700" cy="1143000"/>
          </a:xfrm>
        </p:spPr>
        <p:txBody>
          <a:bodyPr/>
          <a:lstStyle/>
          <a:p>
            <a:r>
              <a:rPr lang="en-US" dirty="0" smtClean="0"/>
              <a:t>The Usual Suspects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 = [1,2,3];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b = [4,4,2];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err="1" smtClean="0">
                <a:latin typeface="Courier"/>
                <a:cs typeface="Courier"/>
              </a:rPr>
              <a:t>+</a:t>
            </a:r>
            <a:r>
              <a:rPr lang="en-US" sz="2400" dirty="0" err="1" smtClean="0">
                <a:solidFill>
                  <a:srgbClr val="008000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== [5,6,5];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&lt;=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== [true, true, false];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sum(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) == 6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924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9"/>
            <a:ext cx="6502400" cy="1143000"/>
          </a:xfrm>
        </p:spPr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/ APL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 = [[1,2,3],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    [4,5,6]];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take( [2,1],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) == [[1],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                 [4]]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take( [1],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) == [[1,2,3]] != [1,2,3]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take( [],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) ==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take( [-1, 2],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latin typeface="Courier"/>
                <a:cs typeface="Courier"/>
              </a:rPr>
              <a:t>) == [[4,5]]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72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9"/>
            <a:ext cx="6527800" cy="1143000"/>
          </a:xfrm>
        </p:spPr>
        <p:txBody>
          <a:bodyPr/>
          <a:lstStyle/>
          <a:p>
            <a:r>
              <a:rPr lang="en-US" dirty="0" smtClean="0"/>
              <a:t>Set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latin typeface="Courier"/>
                <a:cs typeface="Courier"/>
              </a:rPr>
              <a:t>{ </a:t>
            </a:r>
            <a:r>
              <a:rPr lang="fr-FR" sz="2400" dirty="0" smtClean="0">
                <a:latin typeface="Courier"/>
                <a:cs typeface="Courier"/>
              </a:rPr>
              <a:t>iv </a:t>
            </a:r>
            <a:r>
              <a:rPr lang="fr-FR" sz="2400" dirty="0">
                <a:latin typeface="Courier"/>
                <a:cs typeface="Courier"/>
              </a:rPr>
              <a:t>-&gt; a[</a:t>
            </a:r>
            <a:r>
              <a:rPr lang="fr-FR" sz="2400" dirty="0" smtClean="0">
                <a:latin typeface="Courier"/>
                <a:cs typeface="Courier"/>
              </a:rPr>
              <a:t>iv] </a:t>
            </a:r>
            <a:r>
              <a:rPr lang="fr-FR" sz="2400" dirty="0">
                <a:latin typeface="Courier"/>
                <a:cs typeface="Courier"/>
              </a:rPr>
              <a:t>+ 1 } == a + 1</a:t>
            </a:r>
            <a:br>
              <a:rPr lang="fr-FR" sz="2400" dirty="0">
                <a:latin typeface="Courier"/>
                <a:cs typeface="Courier"/>
              </a:rPr>
            </a:br>
            <a:endParaRPr lang="fr-FR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2400" dirty="0" smtClean="0">
                <a:latin typeface="Courier"/>
                <a:cs typeface="Courier"/>
              </a:rPr>
              <a:t>{ </a:t>
            </a:r>
            <a:r>
              <a:rPr lang="fr-FR" sz="2400" dirty="0">
                <a:latin typeface="Courier"/>
                <a:cs typeface="Courier"/>
              </a:rPr>
              <a:t>[</a:t>
            </a:r>
            <a:r>
              <a:rPr lang="fr-FR" sz="2400" dirty="0" err="1">
                <a:latin typeface="Courier"/>
                <a:cs typeface="Courier"/>
              </a:rPr>
              <a:t>i,j</a:t>
            </a:r>
            <a:r>
              <a:rPr lang="fr-FR" sz="2400" dirty="0">
                <a:latin typeface="Courier"/>
                <a:cs typeface="Courier"/>
              </a:rPr>
              <a:t>] -&gt; mat[[</a:t>
            </a:r>
            <a:r>
              <a:rPr lang="fr-FR" sz="2400" dirty="0" err="1">
                <a:latin typeface="Courier"/>
                <a:cs typeface="Courier"/>
              </a:rPr>
              <a:t>j,i</a:t>
            </a:r>
            <a:r>
              <a:rPr lang="fr-FR" sz="2400" dirty="0">
                <a:latin typeface="Courier"/>
                <a:cs typeface="Courier"/>
              </a:rPr>
              <a:t>]] </a:t>
            </a:r>
            <a:r>
              <a:rPr lang="fr-FR" sz="2400" dirty="0" smtClean="0">
                <a:latin typeface="Courier"/>
                <a:cs typeface="Courier"/>
              </a:rPr>
              <a:t>} == transpose( mat)</a:t>
            </a:r>
          </a:p>
          <a:p>
            <a:pPr marL="0" indent="0">
              <a:buNone/>
            </a:pPr>
            <a:endParaRPr lang="fr-FR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fr-FR" sz="2400" dirty="0" smtClean="0">
                <a:latin typeface="Courier"/>
                <a:cs typeface="Courier"/>
              </a:rPr>
              <a:t>{ [</a:t>
            </a:r>
            <a:r>
              <a:rPr lang="fr-FR" sz="2400" dirty="0" err="1">
                <a:latin typeface="Courier"/>
                <a:cs typeface="Courier"/>
              </a:rPr>
              <a:t>i,j</a:t>
            </a:r>
            <a:r>
              <a:rPr lang="fr-FR" sz="2400" dirty="0">
                <a:latin typeface="Courier"/>
                <a:cs typeface="Courier"/>
              </a:rPr>
              <a:t>]-&gt;(i==j? mat[[</a:t>
            </a:r>
            <a:r>
              <a:rPr lang="fr-FR" sz="2400" dirty="0" err="1">
                <a:latin typeface="Courier"/>
                <a:cs typeface="Courier"/>
              </a:rPr>
              <a:t>i,j</a:t>
            </a:r>
            <a:r>
              <a:rPr lang="fr-FR" sz="2400" dirty="0">
                <a:latin typeface="Courier"/>
                <a:cs typeface="Courier"/>
              </a:rPr>
              <a:t>]]: 0)} </a:t>
            </a:r>
            <a:endParaRPr lang="fr-FR" sz="24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304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9"/>
            <a:ext cx="6502400" cy="1143000"/>
          </a:xfrm>
        </p:spPr>
        <p:txBody>
          <a:bodyPr/>
          <a:lstStyle/>
          <a:p>
            <a:r>
              <a:rPr lang="en-US" dirty="0" smtClean="0"/>
              <a:t>Example: Matrix Multiply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214438"/>
            <a:ext cx="8553237" cy="46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7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39"/>
            <a:ext cx="6502400" cy="1143000"/>
          </a:xfrm>
        </p:spPr>
        <p:txBody>
          <a:bodyPr/>
          <a:lstStyle/>
          <a:p>
            <a:r>
              <a:rPr lang="en-US" dirty="0" smtClean="0"/>
              <a:t>Example: Relaxation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50" y="1303339"/>
            <a:ext cx="6724650" cy="48426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77667" y="4586297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/ 8d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42596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7939"/>
            <a:ext cx="63881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Getting Started: Hello </a:t>
            </a:r>
            <a:r>
              <a:rPr lang="en-GB" dirty="0" smtClean="0"/>
              <a:t>World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use Structures : all;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use Numerical : all;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use </a:t>
            </a:r>
            <a:r>
              <a:rPr lang="en-US" dirty="0" err="1" smtClean="0">
                <a:latin typeface="Courier New"/>
                <a:cs typeface="Courier New"/>
              </a:rPr>
              <a:t>StdIO</a:t>
            </a:r>
            <a:r>
              <a:rPr lang="en-US" dirty="0" smtClean="0">
                <a:latin typeface="Courier New"/>
                <a:cs typeface="Courier New"/>
              </a:rPr>
              <a:t> : all;</a:t>
            </a: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b="1" dirty="0" smtClean="0">
                <a:latin typeface="Courier New"/>
                <a:cs typeface="Courier New"/>
              </a:rPr>
              <a:t> main() </a:t>
            </a:r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err="1" smtClean="0">
                <a:latin typeface="Courier New"/>
                <a:cs typeface="Courier New"/>
              </a:rPr>
              <a:t>printf(“hello</a:t>
            </a:r>
            <a:r>
              <a:rPr lang="en-US" dirty="0" smtClean="0">
                <a:latin typeface="Courier New"/>
                <a:cs typeface="Courier New"/>
              </a:rPr>
              <a:t> world\</a:t>
            </a:r>
            <a:r>
              <a:rPr lang="en-US" dirty="0" err="1" smtClean="0">
                <a:latin typeface="Courier New"/>
                <a:cs typeface="Courier New"/>
              </a:rPr>
              <a:t>n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  return( 0);</a:t>
            </a:r>
          </a:p>
          <a:p>
            <a:pPr>
              <a:buNone/>
            </a:pPr>
            <a:r>
              <a:rPr lang="en-US" dirty="0" smtClean="0">
                <a:latin typeface="Courier New"/>
                <a:cs typeface="Courier New"/>
              </a:rPr>
              <a:t>}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388100" cy="1143000"/>
          </a:xfrm>
        </p:spPr>
        <p:txBody>
          <a:bodyPr/>
          <a:lstStyle/>
          <a:p>
            <a:r>
              <a:rPr lang="en-GB" dirty="0" err="1" smtClean="0"/>
              <a:t>SaC</a:t>
            </a:r>
            <a:r>
              <a:rPr lang="en-GB" dirty="0" smtClean="0"/>
              <a:t> Tool Chain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sac2c – main compiler for generating executables; try</a:t>
            </a:r>
          </a:p>
          <a:p>
            <a:pPr lvl="1"/>
            <a:r>
              <a:rPr lang="en-GB" dirty="0" smtClean="0"/>
              <a:t>sac2c –</a:t>
            </a:r>
            <a:r>
              <a:rPr lang="en-GB" dirty="0" err="1" smtClean="0"/>
              <a:t>h</a:t>
            </a:r>
            <a:endParaRPr lang="en-GB" dirty="0" smtClean="0"/>
          </a:p>
          <a:p>
            <a:pPr lvl="1"/>
            <a:r>
              <a:rPr lang="en-GB" dirty="0" smtClean="0"/>
              <a:t>sac2c –</a:t>
            </a:r>
            <a:r>
              <a:rPr lang="en-GB" dirty="0" err="1" smtClean="0"/>
              <a:t>o</a:t>
            </a:r>
            <a:r>
              <a:rPr lang="en-GB" dirty="0" smtClean="0"/>
              <a:t> </a:t>
            </a:r>
            <a:r>
              <a:rPr lang="en-GB" dirty="0" err="1" smtClean="0"/>
              <a:t>hello_world</a:t>
            </a:r>
            <a:r>
              <a:rPr lang="en-GB" dirty="0" smtClean="0"/>
              <a:t> </a:t>
            </a:r>
            <a:r>
              <a:rPr lang="en-GB" dirty="0" err="1" smtClean="0"/>
              <a:t>hello_world.sac</a:t>
            </a:r>
            <a:endParaRPr lang="en-GB" dirty="0" smtClean="0"/>
          </a:p>
          <a:p>
            <a:pPr lvl="1"/>
            <a:r>
              <a:rPr lang="en-GB" dirty="0" smtClean="0"/>
              <a:t>sac2c –</a:t>
            </a:r>
            <a:r>
              <a:rPr lang="en-GB" dirty="0" err="1" smtClean="0"/>
              <a:t>mt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sac2c –</a:t>
            </a:r>
            <a:r>
              <a:rPr lang="en-GB" dirty="0" err="1" smtClean="0"/>
              <a:t>t</a:t>
            </a:r>
            <a:r>
              <a:rPr lang="en-GB" dirty="0" smtClean="0"/>
              <a:t> </a:t>
            </a:r>
            <a:r>
              <a:rPr lang="en-GB" dirty="0" err="1" smtClean="0"/>
              <a:t>cuda</a:t>
            </a:r>
            <a:endParaRPr lang="en-GB" dirty="0" smtClean="0"/>
          </a:p>
          <a:p>
            <a:r>
              <a:rPr lang="en-GB" dirty="0" smtClean="0"/>
              <a:t>sac4c – creates C libraries from </a:t>
            </a:r>
            <a:r>
              <a:rPr lang="en-GB" dirty="0" err="1" smtClean="0"/>
              <a:t>SaC</a:t>
            </a:r>
            <a:r>
              <a:rPr lang="en-GB" dirty="0" smtClean="0"/>
              <a:t> libraries</a:t>
            </a:r>
          </a:p>
          <a:p>
            <a:r>
              <a:rPr lang="en-GB" dirty="0" smtClean="0"/>
              <a:t>sac2tex – creates </a:t>
            </a:r>
            <a:r>
              <a:rPr lang="en-GB" dirty="0" err="1" smtClean="0"/>
              <a:t>TeX</a:t>
            </a:r>
            <a:r>
              <a:rPr lang="en-GB" dirty="0" smtClean="0"/>
              <a:t> </a:t>
            </a:r>
            <a:r>
              <a:rPr lang="en-GB" dirty="0" err="1" smtClean="0"/>
              <a:t>docu</a:t>
            </a:r>
            <a:r>
              <a:rPr lang="en-GB" dirty="0" smtClean="0"/>
              <a:t> from </a:t>
            </a:r>
            <a:r>
              <a:rPr lang="en-GB" dirty="0" err="1" smtClean="0"/>
              <a:t>SaC</a:t>
            </a:r>
            <a:r>
              <a:rPr lang="en-GB" dirty="0" smtClean="0"/>
              <a:t> files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119" y="250482"/>
            <a:ext cx="6706481" cy="148849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US" dirty="0">
              <a:solidFill>
                <a:srgbClr val="F1636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02400" cy="1143000"/>
          </a:xfrm>
        </p:spPr>
        <p:txBody>
          <a:bodyPr>
            <a:normAutofit fontScale="90000"/>
          </a:bodyPr>
          <a:lstStyle/>
          <a:p>
            <a:r>
              <a:rPr lang="en-GB" cap="small" dirty="0" err="1" smtClean="0"/>
              <a:t>SaC</a:t>
            </a:r>
            <a:r>
              <a:rPr lang="en-GB" dirty="0" smtClean="0"/>
              <a:t>: HP</a:t>
            </a:r>
            <a:r>
              <a:rPr lang="en-GB" baseline="30000" dirty="0" smtClean="0"/>
              <a:t>2</a:t>
            </a:r>
            <a:r>
              <a:rPr lang="en-GB" dirty="0" smtClean="0"/>
              <a:t> Driven Language Design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9366" y="3014411"/>
            <a:ext cx="774230" cy="1158167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sz="7000" dirty="0" smtClean="0"/>
              <a:t>&amp;</a:t>
            </a:r>
            <a:endParaRPr lang="en-GB" sz="7000" dirty="0" smtClean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385" y="2185232"/>
            <a:ext cx="2970300" cy="300482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 marL="233816" indent="-233816"/>
            <a:r>
              <a:rPr lang="en-GB" sz="2800" cap="small" dirty="0" smtClean="0">
                <a:solidFill>
                  <a:srgbClr val="F16369"/>
                </a:solidFill>
              </a:rPr>
              <a:t>High-Productivity</a:t>
            </a:r>
          </a:p>
          <a:p>
            <a:pPr marL="233816" indent="-233816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GB" dirty="0" smtClean="0"/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easy to learn</a:t>
            </a:r>
          </a:p>
          <a:p>
            <a:pPr lvl="1">
              <a:buFont typeface="Lucida Grande"/>
              <a:buChar char="-"/>
            </a:pPr>
            <a:r>
              <a:rPr lang="en-GB" dirty="0" smtClean="0"/>
              <a:t> C-like look and feel</a:t>
            </a:r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easy to program</a:t>
            </a:r>
          </a:p>
          <a:p>
            <a:pPr lvl="1">
              <a:buFont typeface="Lucida Grande"/>
              <a:buChar char="-"/>
            </a:pPr>
            <a:r>
              <a:rPr lang="en-GB" dirty="0" smtClean="0"/>
              <a:t> </a:t>
            </a:r>
            <a:r>
              <a:rPr lang="en-GB" dirty="0" err="1" smtClean="0"/>
              <a:t>Matlab</a:t>
            </a:r>
            <a:r>
              <a:rPr lang="en-GB" dirty="0" smtClean="0"/>
              <a:t>-like style</a:t>
            </a:r>
          </a:p>
          <a:p>
            <a:pPr lvl="1">
              <a:buFont typeface="Lucida Grande"/>
              <a:buChar char="-"/>
            </a:pPr>
            <a:r>
              <a:rPr lang="en-GB" dirty="0" smtClean="0"/>
              <a:t> OO-like power</a:t>
            </a:r>
          </a:p>
          <a:p>
            <a:pPr lvl="1">
              <a:buFont typeface="Lucida Grande"/>
              <a:buChar char="-"/>
            </a:pPr>
            <a:r>
              <a:rPr lang="en-GB" dirty="0" smtClean="0"/>
              <a:t> FP-like abstractions</a:t>
            </a:r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easy to integrate</a:t>
            </a:r>
          </a:p>
          <a:p>
            <a:pPr lvl="1">
              <a:buFont typeface="Lucida Grande"/>
              <a:buChar char="-"/>
            </a:pPr>
            <a:r>
              <a:rPr lang="en-GB" dirty="0" smtClean="0"/>
              <a:t> light-weight C interface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67565" y="2185232"/>
            <a:ext cx="3791839" cy="300482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 marL="233816" indent="-233816"/>
            <a:r>
              <a:rPr lang="en-GB" sz="2800" cap="small" dirty="0" smtClean="0">
                <a:solidFill>
                  <a:srgbClr val="F16369"/>
                </a:solidFill>
              </a:rPr>
              <a:t>High-Performance </a:t>
            </a:r>
          </a:p>
          <a:p>
            <a:pPr marL="233816" indent="-233816"/>
            <a:endParaRPr lang="en-GB" dirty="0" smtClean="0"/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no frills</a:t>
            </a:r>
          </a:p>
          <a:p>
            <a:pPr marL="690960" lvl="1" indent="-233816">
              <a:buFont typeface="Lucida Grande"/>
              <a:buChar char="-"/>
            </a:pPr>
            <a:r>
              <a:rPr lang="en-GB" dirty="0" smtClean="0"/>
              <a:t>lean language core</a:t>
            </a:r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performance focus</a:t>
            </a:r>
          </a:p>
          <a:p>
            <a:pPr marL="690960" lvl="1" indent="-233816">
              <a:buFont typeface="Lucida Grande"/>
              <a:buChar char="-"/>
            </a:pPr>
            <a:r>
              <a:rPr lang="en-GB" dirty="0" smtClean="0"/>
              <a:t>strictly controlled side-effects</a:t>
            </a:r>
          </a:p>
          <a:p>
            <a:pPr marL="690960" lvl="1" indent="-233816">
              <a:buFont typeface="Lucida Grande"/>
              <a:buChar char="-"/>
            </a:pPr>
            <a:r>
              <a:rPr lang="en-GB" dirty="0" smtClean="0"/>
              <a:t>implicit memory management</a:t>
            </a:r>
          </a:p>
          <a:p>
            <a:pPr marL="233816" indent="-233816">
              <a:buFont typeface="Wingdings" charset="2"/>
              <a:buChar char="Ø"/>
            </a:pPr>
            <a:r>
              <a:rPr lang="en-GB" dirty="0" smtClean="0"/>
              <a:t>concurrency apt</a:t>
            </a:r>
          </a:p>
          <a:p>
            <a:pPr marL="690960" lvl="1" indent="-233816">
              <a:buFont typeface="Lucida Grande"/>
              <a:buChar char="-"/>
            </a:pPr>
            <a:r>
              <a:rPr lang="en-GB" dirty="0" smtClean="0"/>
              <a:t>data-parallelism at core</a:t>
            </a:r>
          </a:p>
          <a:p>
            <a:pPr marL="233816" indent="-233816">
              <a:buFont typeface="Wingdings" charset="2"/>
              <a:buChar char="Ø"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53200" cy="1143000"/>
          </a:xfrm>
        </p:spPr>
        <p:txBody>
          <a:bodyPr>
            <a:normAutofit/>
          </a:bodyPr>
          <a:lstStyle/>
          <a:p>
            <a:r>
              <a:rPr lang="en-GB" cap="small" dirty="0" err="1" smtClean="0"/>
              <a:t>SaC</a:t>
            </a:r>
            <a:r>
              <a:rPr lang="en-GB" dirty="0" smtClean="0"/>
              <a:t>: Basic Principles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4239935" cy="2527773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 marL="233816" indent="-233816">
              <a:buFont typeface="Wingdings" charset="2"/>
              <a:buChar char="Ø"/>
            </a:pPr>
            <a:r>
              <a:rPr lang="en-GB" sz="2500" dirty="0" smtClean="0"/>
              <a:t>Purely Functional Core</a:t>
            </a:r>
          </a:p>
          <a:p>
            <a:pPr marL="690960" lvl="1" indent="-233816">
              <a:spcAft>
                <a:spcPts val="1578"/>
              </a:spcAft>
              <a:buFont typeface="Wingdings" charset="2"/>
              <a:buChar char="Ø"/>
            </a:pPr>
            <a:r>
              <a:rPr lang="en-GB" dirty="0" smtClean="0"/>
              <a:t>enables radical transformations</a:t>
            </a:r>
          </a:p>
          <a:p>
            <a:pPr marL="233816" indent="-233816">
              <a:buFont typeface="Wingdings" charset="2"/>
              <a:buChar char="Ø"/>
            </a:pPr>
            <a:r>
              <a:rPr lang="en-GB" sz="2500" dirty="0" err="1" smtClean="0"/>
              <a:t>Subtyping</a:t>
            </a:r>
            <a:r>
              <a:rPr lang="en-GB" sz="2500" dirty="0" smtClean="0"/>
              <a:t> and Overloading</a:t>
            </a:r>
          </a:p>
          <a:p>
            <a:pPr marL="690960" lvl="1" indent="-233816">
              <a:spcAft>
                <a:spcPts val="1578"/>
              </a:spcAft>
              <a:buFont typeface="Wingdings" charset="2"/>
              <a:buChar char="Ø"/>
            </a:pPr>
            <a:r>
              <a:rPr lang="en-GB" dirty="0" smtClean="0"/>
              <a:t>enables high reuse</a:t>
            </a:r>
            <a:endParaRPr lang="en-GB" sz="2500" dirty="0" smtClean="0"/>
          </a:p>
          <a:p>
            <a:pPr marL="233816" indent="-233816">
              <a:buFont typeface="Wingdings" charset="2"/>
              <a:buChar char="Ø"/>
            </a:pPr>
            <a:r>
              <a:rPr lang="en-GB" sz="2500" dirty="0" smtClean="0"/>
              <a:t>Pervasive Array Programming</a:t>
            </a:r>
          </a:p>
          <a:p>
            <a:pPr marL="690960" lvl="1" indent="-233816">
              <a:spcAft>
                <a:spcPts val="1578"/>
              </a:spcAft>
              <a:buFont typeface="Wingdings" charset="2"/>
              <a:buChar char="Ø"/>
            </a:pPr>
            <a:r>
              <a:rPr lang="en-GB" dirty="0" smtClean="0"/>
              <a:t>enables massive concurrency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405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Functional Programming Perspective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2984" y="2185232"/>
            <a:ext cx="4021810" cy="3879380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pPr>
              <a:buFont typeface="Wingdings" charset="2"/>
              <a:buChar char="Ø"/>
            </a:pPr>
            <a:r>
              <a:rPr lang="en-US" sz="2500" dirty="0" smtClean="0"/>
              <a:t>What not How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close to the algorithm</a:t>
            </a:r>
          </a:p>
          <a:p>
            <a:pPr lvl="1">
              <a:spcAft>
                <a:spcPts val="1052"/>
              </a:spcAft>
              <a:buFont typeface="Wingdings" charset="2"/>
              <a:buChar char="Ø"/>
            </a:pPr>
            <a:r>
              <a:rPr lang="en-US" dirty="0" smtClean="0"/>
              <a:t>no resource / cost awareness</a:t>
            </a:r>
          </a:p>
          <a:p>
            <a:pPr>
              <a:buFont typeface="Wingdings" charset="2"/>
              <a:buChar char="Ø"/>
            </a:pPr>
            <a:r>
              <a:rPr lang="en-US" sz="2500" dirty="0" smtClean="0"/>
              <a:t>Features Abstraction</a:t>
            </a:r>
          </a:p>
          <a:p>
            <a:pPr lvl="1">
              <a:buFont typeface="Wingdings" charset="2"/>
              <a:buChar char="Ø"/>
            </a:pPr>
            <a:r>
              <a:rPr lang="en-US" dirty="0" smtClean="0"/>
              <a:t>generic specifications</a:t>
            </a:r>
          </a:p>
          <a:p>
            <a:pPr lvl="1">
              <a:spcAft>
                <a:spcPts val="1052"/>
              </a:spcAft>
              <a:buFont typeface="Wingdings" charset="2"/>
              <a:buChar char="Ø"/>
            </a:pPr>
            <a:r>
              <a:rPr lang="en-US" dirty="0" smtClean="0"/>
              <a:t>elaborate type systems</a:t>
            </a:r>
          </a:p>
          <a:p>
            <a:pPr>
              <a:buFont typeface="Wingdings" charset="2"/>
              <a:buChar char="Ø"/>
            </a:pPr>
            <a:r>
              <a:rPr lang="en-US" sz="2500" dirty="0" smtClean="0"/>
              <a:t>Consequences:</a:t>
            </a:r>
          </a:p>
          <a:p>
            <a:pPr lvl="1"/>
            <a:r>
              <a:rPr lang="en-US" dirty="0" smtClean="0"/>
              <a:t>+ high programming productivity</a:t>
            </a:r>
          </a:p>
          <a:p>
            <a:pPr lvl="1"/>
            <a:r>
              <a:rPr lang="en-US" dirty="0" smtClean="0"/>
              <a:t>+ high code reuse</a:t>
            </a:r>
          </a:p>
          <a:p>
            <a:pPr lvl="1"/>
            <a:r>
              <a:rPr lang="en-US" dirty="0" smtClean="0"/>
              <a:t>+ high potential for code-</a:t>
            </a:r>
            <a:r>
              <a:rPr lang="en-US" dirty="0" err="1" smtClean="0"/>
              <a:t>modication</a:t>
            </a:r>
            <a:endParaRPr lang="en-US" dirty="0" smtClean="0"/>
          </a:p>
          <a:p>
            <a:pPr lvl="1"/>
            <a:r>
              <a:rPr lang="en-US" dirty="0" smtClean="0"/>
              <a:t>- huge semantic gap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39979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(1)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065906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re-computation </a:t>
            </a:r>
            <a:r>
              <a:rPr lang="en-US" sz="2800" b="1" dirty="0" smtClean="0"/>
              <a:t>not </a:t>
            </a:r>
            <a:r>
              <a:rPr lang="en-US" sz="2800" dirty="0" smtClean="0"/>
              <a:t>considered harmful!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1086" y="3152606"/>
            <a:ext cx="5010166" cy="634947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potential( </a:t>
            </a:r>
            <a:r>
              <a:rPr lang="en-US" dirty="0" err="1" smtClean="0">
                <a:latin typeface="Courier New"/>
                <a:cs typeface="Courier New"/>
              </a:rPr>
              <a:t>firstDerivative(x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  <a:p>
            <a:r>
              <a:rPr lang="en-US" dirty="0" smtClean="0">
                <a:latin typeface="Courier New"/>
                <a:cs typeface="Courier New"/>
              </a:rPr>
              <a:t>a = kinetic( </a:t>
            </a:r>
            <a:r>
              <a:rPr lang="en-US" dirty="0" err="1" smtClean="0">
                <a:latin typeface="Courier New"/>
                <a:cs typeface="Courier New"/>
              </a:rPr>
              <a:t>firstDerivative(x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78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(1)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6065906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re-computation </a:t>
            </a:r>
            <a:r>
              <a:rPr lang="en-US" sz="2800" b="1" dirty="0" smtClean="0"/>
              <a:t>not </a:t>
            </a:r>
            <a:r>
              <a:rPr lang="en-US" sz="2800" dirty="0" smtClean="0"/>
              <a:t>considered harmful!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1086" y="3152606"/>
            <a:ext cx="5010166" cy="634947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 = potential( </a:t>
            </a:r>
            <a:r>
              <a:rPr lang="en-US" dirty="0" err="1" smtClean="0">
                <a:latin typeface="Courier New"/>
                <a:cs typeface="Courier New"/>
              </a:rPr>
              <a:t>firstDerivative(x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  <a:p>
            <a:r>
              <a:rPr lang="en-US" dirty="0" smtClean="0">
                <a:latin typeface="Courier New"/>
                <a:cs typeface="Courier New"/>
              </a:rPr>
              <a:t>a = kinetic( </a:t>
            </a:r>
            <a:r>
              <a:rPr lang="en-US" dirty="0" err="1" smtClean="0">
                <a:latin typeface="Courier New"/>
                <a:cs typeface="Courier New"/>
              </a:rPr>
              <a:t>firstDerivative(x</a:t>
            </a:r>
            <a:r>
              <a:rPr lang="en-US" dirty="0" smtClean="0">
                <a:latin typeface="Courier New"/>
                <a:cs typeface="Courier New"/>
              </a:rPr>
              <a:t>));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6436" y="4741867"/>
            <a:ext cx="3624946" cy="91194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tmp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firstDerivative(x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a = potential( </a:t>
            </a:r>
            <a:r>
              <a:rPr lang="en-US" dirty="0" err="1" smtClean="0">
                <a:latin typeface="Courier New"/>
                <a:cs typeface="Courier New"/>
              </a:rPr>
              <a:t>tmp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a = kinetic( </a:t>
            </a:r>
            <a:r>
              <a:rPr lang="en-US" dirty="0" err="1" smtClean="0">
                <a:latin typeface="Courier New"/>
                <a:cs typeface="Courier New"/>
              </a:rPr>
              <a:t>tmp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</p:txBody>
      </p:sp>
      <p:cxnSp>
        <p:nvCxnSpPr>
          <p:cNvPr id="13" name="Curved Connector 12"/>
          <p:cNvCxnSpPr>
            <a:stCxn id="7" idx="2"/>
            <a:endCxn id="9" idx="0"/>
          </p:cNvCxnSpPr>
          <p:nvPr/>
        </p:nvCxnSpPr>
        <p:spPr>
          <a:xfrm rot="16200000" flipH="1">
            <a:off x="4265382" y="2818340"/>
            <a:ext cx="954314" cy="289274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77170" y="4138890"/>
            <a:ext cx="986265" cy="357948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GB" dirty="0" smtClean="0"/>
              <a:t>compiler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15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(2)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5078807" cy="511836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variable declaration </a:t>
            </a:r>
            <a:r>
              <a:rPr lang="en-US" sz="2800" b="1" dirty="0" smtClean="0"/>
              <a:t>not </a:t>
            </a:r>
            <a:r>
              <a:rPr lang="en-US" sz="2800" dirty="0" smtClean="0"/>
              <a:t>required!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7823" y="3201552"/>
            <a:ext cx="3624946" cy="2019941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istep</a:t>
            </a:r>
            <a:r>
              <a:rPr lang="en-US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nstop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istep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init_grid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u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init_solv</a:t>
            </a:r>
            <a:r>
              <a:rPr lang="en-US" dirty="0" smtClean="0">
                <a:latin typeface="Courier New"/>
                <a:cs typeface="Courier New"/>
              </a:rPr>
              <a:t> (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...</a:t>
            </a:r>
            <a:endParaRPr lang="en-GB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5278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not How (2)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91086" y="2185232"/>
            <a:ext cx="7321783" cy="942723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sz="2800" dirty="0" smtClean="0"/>
              <a:t>variable declaration </a:t>
            </a:r>
            <a:r>
              <a:rPr lang="en-US" sz="2800" b="1" dirty="0" smtClean="0"/>
              <a:t>not </a:t>
            </a:r>
            <a:r>
              <a:rPr lang="en-US" sz="2800" dirty="0" smtClean="0"/>
              <a:t>required, ...</a:t>
            </a:r>
          </a:p>
          <a:p>
            <a:r>
              <a:rPr lang="en-US" sz="2800" dirty="0" smtClean="0"/>
              <a:t>                                                but sometimes useful!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7823" y="3201552"/>
            <a:ext cx="3624946" cy="2573939"/>
          </a:xfrm>
          <a:prstGeom prst="rect">
            <a:avLst/>
          </a:prstGeom>
          <a:noFill/>
        </p:spPr>
        <p:txBody>
          <a:bodyPr wrap="none" lIns="80165" tIns="40083" rIns="80165" bIns="40083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main()</a:t>
            </a:r>
          </a:p>
          <a:p>
            <a:r>
              <a:rPr lang="en-US" dirty="0" smtClean="0">
                <a:latin typeface="Courier New"/>
                <a:cs typeface="Courier New"/>
              </a:rPr>
              <a:t>{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smtClean="0">
                <a:solidFill>
                  <a:srgbClr val="F16369"/>
                </a:solidFill>
                <a:latin typeface="Courier New"/>
                <a:cs typeface="Courier New"/>
              </a:rPr>
              <a:t>double[ 256] </a:t>
            </a:r>
            <a:r>
              <a:rPr lang="en-US" dirty="0" err="1" smtClean="0">
                <a:solidFill>
                  <a:srgbClr val="F16369"/>
                </a:solidFill>
                <a:latin typeface="Courier New"/>
                <a:cs typeface="Courier New"/>
              </a:rPr>
              <a:t>x,y</a:t>
            </a:r>
            <a:r>
              <a:rPr lang="en-US" dirty="0" smtClean="0">
                <a:solidFill>
                  <a:srgbClr val="F16369"/>
                </a:solidFill>
                <a:latin typeface="Courier New"/>
                <a:cs typeface="Courier New"/>
              </a:rPr>
              <a:t>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istep</a:t>
            </a:r>
            <a:r>
              <a:rPr lang="en-US" dirty="0" smtClean="0">
                <a:latin typeface="Courier New"/>
                <a:cs typeface="Courier New"/>
              </a:rPr>
              <a:t> = 0;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nstop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istep</a:t>
            </a:r>
            <a:r>
              <a:rPr lang="en-US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init_grid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u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init_solv</a:t>
            </a:r>
            <a:r>
              <a:rPr lang="en-US" dirty="0" smtClean="0">
                <a:latin typeface="Courier New"/>
                <a:cs typeface="Courier New"/>
              </a:rPr>
              <a:t> (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y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...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441624" y="3429000"/>
            <a:ext cx="4106855" cy="829179"/>
          </a:xfrm>
          <a:prstGeom prst="wedgeRoundRectCallout">
            <a:avLst>
              <a:gd name="adj1" fmla="val -60780"/>
              <a:gd name="adj2" fmla="val 1944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GB" dirty="0" smtClean="0"/>
              <a:t>acts like an assertion here!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1397</Words>
  <Application>Microsoft Macintosh PowerPoint</Application>
  <PresentationFormat>On-screen Show (4:3)</PresentationFormat>
  <Paragraphs>278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Data-Parallel Programming using SaC lecture 2</vt:lpstr>
      <vt:lpstr>The Big Picture</vt:lpstr>
      <vt:lpstr>SaC: HP2 Driven Language Design</vt:lpstr>
      <vt:lpstr>SaC: Basic Principles</vt:lpstr>
      <vt:lpstr>The Functional Programming Perspective</vt:lpstr>
      <vt:lpstr>What not How (1)</vt:lpstr>
      <vt:lpstr>What not How (1)</vt:lpstr>
      <vt:lpstr>What not How (2)</vt:lpstr>
      <vt:lpstr>What not How (2)</vt:lpstr>
      <vt:lpstr>What not How (3)</vt:lpstr>
      <vt:lpstr>What not How (3)</vt:lpstr>
      <vt:lpstr>What not How (3)</vt:lpstr>
      <vt:lpstr>What not How (3)</vt:lpstr>
      <vt:lpstr>What not How (4)</vt:lpstr>
      <vt:lpstr>What not How (5)</vt:lpstr>
      <vt:lpstr>Subtyping and Overloading</vt:lpstr>
      <vt:lpstr>Subtyping in SaC</vt:lpstr>
      <vt:lpstr>Function Overloading</vt:lpstr>
      <vt:lpstr>The Array Programming Perspective</vt:lpstr>
      <vt:lpstr>Basic Operations</vt:lpstr>
      <vt:lpstr>The Usual Suspects</vt:lpstr>
      <vt:lpstr>Matlab/ APL stuff</vt:lpstr>
      <vt:lpstr>Set Notation</vt:lpstr>
      <vt:lpstr>Example: Matrix Multiply</vt:lpstr>
      <vt:lpstr>Example: Relaxation</vt:lpstr>
      <vt:lpstr>Getting Started: Hello World</vt:lpstr>
      <vt:lpstr>SaC Tool Chain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42</cp:revision>
  <cp:lastPrinted>2014-03-06T12:06:43Z</cp:lastPrinted>
  <dcterms:created xsi:type="dcterms:W3CDTF">2012-07-02T11:33:25Z</dcterms:created>
  <dcterms:modified xsi:type="dcterms:W3CDTF">2014-03-06T12:06:49Z</dcterms:modified>
</cp:coreProperties>
</file>