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5" r:id="rId2"/>
    <p:sldId id="328" r:id="rId3"/>
    <p:sldId id="329" r:id="rId4"/>
    <p:sldId id="330" r:id="rId5"/>
    <p:sldId id="331" r:id="rId6"/>
    <p:sldId id="332" r:id="rId7"/>
    <p:sldId id="336" r:id="rId8"/>
    <p:sldId id="327" r:id="rId9"/>
    <p:sldId id="337" r:id="rId10"/>
    <p:sldId id="339" r:id="rId11"/>
    <p:sldId id="338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</p:sldIdLst>
  <p:sldSz cx="9144000" cy="6858000" type="screen4x3"/>
  <p:notesSz cx="6858000" cy="9144000"/>
  <p:defaultTextStyle>
    <a:defPPr>
      <a:defRPr lang="en-US"/>
    </a:defPPr>
    <a:lvl1pPr marL="0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04787"/>
    <a:srgbClr val="11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74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109F2-1CED-9B42-BFAA-0D0ADAB429E8}" type="datetimeFigureOut">
              <a:rPr lang="en-US" smtClean="0"/>
              <a:pPr/>
              <a:t>13/03/2014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CF01-2CC6-D648-86AC-4C95EFCA2E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50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5D11A-A745-2046-99ED-E18C5B1A5F0E}" type="datetimeFigureOut">
              <a:rPr lang="en-US" smtClean="0"/>
              <a:pPr/>
              <a:t>13/03/2014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A888-C281-CC4C-A573-82E220C55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2033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114B8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5923325" y="3635746"/>
            <a:ext cx="894738" cy="5527787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4" indent="0">
              <a:buNone/>
              <a:defRPr sz="2800"/>
            </a:lvl2pPr>
            <a:lvl3pPr marL="914287" indent="0">
              <a:buNone/>
              <a:defRPr sz="2400"/>
            </a:lvl3pPr>
            <a:lvl4pPr marL="1371431" indent="0">
              <a:buNone/>
              <a:defRPr sz="2000"/>
            </a:lvl4pPr>
            <a:lvl5pPr marL="1828574" indent="0">
              <a:buNone/>
              <a:defRPr sz="2000"/>
            </a:lvl5pPr>
            <a:lvl6pPr marL="2285717" indent="0">
              <a:buNone/>
              <a:defRPr sz="2000"/>
            </a:lvl6pPr>
            <a:lvl7pPr marL="2742861" indent="0">
              <a:buNone/>
              <a:defRPr sz="2000"/>
            </a:lvl7pPr>
            <a:lvl8pPr marL="3200004" indent="0">
              <a:buNone/>
              <a:defRPr sz="2000"/>
            </a:lvl8pPr>
            <a:lvl9pPr marL="3657148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6200000">
            <a:off x="5923325" y="3635746"/>
            <a:ext cx="894738" cy="5527787"/>
          </a:xfrm>
          <a:prstGeom prst="rtTriangle">
            <a:avLst/>
          </a:prstGeom>
          <a:solidFill>
            <a:srgbClr val="114B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039"/>
            <a:ext cx="6495507" cy="1143000"/>
          </a:xfrm>
          <a:prstGeom prst="rect">
            <a:avLst/>
          </a:prstGeom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8" tIns="45715" rIns="91428" bIns="45715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Scalperf '11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90FC6BF-46A9-1D48-9D5B-F25E5EEBD28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mac_colour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52707" y="1590"/>
            <a:ext cx="1536700" cy="1181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4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45714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45714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1" algn="l" defTabSz="45714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2" indent="-228571" algn="l" defTabSz="45714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6" indent="-228571" algn="l" defTabSz="45714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9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3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6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9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12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Data-Parallel Programming</a:t>
            </a:r>
            <a:br>
              <a:rPr lang="en-US" sz="3600" dirty="0" smtClean="0"/>
            </a:br>
            <a:r>
              <a:rPr lang="en-US" sz="3600" dirty="0" smtClean="0"/>
              <a:t>using </a:t>
            </a:r>
            <a:r>
              <a:rPr lang="en-US" sz="3600" dirty="0" err="1" smtClean="0"/>
              <a:t>SaC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lecture </a:t>
            </a:r>
            <a:r>
              <a:rPr lang="en-US" sz="3600" dirty="0"/>
              <a:t>3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21929"/>
          </a:xfrm>
        </p:spPr>
        <p:txBody>
          <a:bodyPr>
            <a:normAutofit/>
          </a:bodyPr>
          <a:lstStyle/>
          <a:p>
            <a:r>
              <a:rPr lang="en-GB" dirty="0" smtClean="0"/>
              <a:t>F21DP Distributed and Parallel Technology</a:t>
            </a:r>
          </a:p>
          <a:p>
            <a:endParaRPr lang="en-GB" dirty="0" smtClean="0"/>
          </a:p>
          <a:p>
            <a:r>
              <a:rPr lang="en-GB" sz="2800" dirty="0" smtClean="0"/>
              <a:t>Sven-Bodo Scholz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6471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Modules...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73100" y="1041400"/>
            <a:ext cx="1930400" cy="24114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Module A;</a:t>
            </a:r>
          </a:p>
          <a:p>
            <a:r>
              <a:rPr lang="en-US" dirty="0" smtClean="0">
                <a:latin typeface="Courier New"/>
                <a:cs typeface="Courier New"/>
              </a:rPr>
              <a:t>export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bar()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3594100"/>
            <a:ext cx="22860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A: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x = foo();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y = bar();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13100" y="2540000"/>
            <a:ext cx="2603500" cy="3429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A: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x = A::foo();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smtClean="0">
                <a:latin typeface="Courier New"/>
                <a:cs typeface="Courier New"/>
              </a:rPr>
              <a:t>y = bar();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z = foo();</a:t>
            </a:r>
          </a:p>
          <a:p>
            <a:r>
              <a:rPr lang="en-US" dirty="0" smtClean="0">
                <a:latin typeface="Courier New"/>
                <a:cs typeface="Courier New"/>
              </a:rPr>
              <a:t> 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2400300" y="1189039"/>
            <a:ext cx="3314700" cy="1155700"/>
          </a:xfrm>
          <a:prstGeom prst="wedgeEllipseCallout">
            <a:avLst>
              <a:gd name="adj1" fmla="val -82979"/>
              <a:gd name="adj2" fmla="val 170242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makes all symbols of “A” directly </a:t>
            </a:r>
            <a:r>
              <a:rPr lang="en-US" i="1" dirty="0" smtClean="0">
                <a:solidFill>
                  <a:srgbClr val="FF0000"/>
                </a:solidFill>
              </a:rPr>
              <a:t>usable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“MAIN”</a:t>
            </a:r>
            <a:endParaRPr lang="en-US" dirty="0"/>
          </a:p>
        </p:txBody>
      </p:sp>
      <p:sp>
        <p:nvSpPr>
          <p:cNvPr id="3" name="Lightning Bolt 2"/>
          <p:cNvSpPr/>
          <p:nvPr/>
        </p:nvSpPr>
        <p:spPr>
          <a:xfrm>
            <a:off x="4965700" y="2330450"/>
            <a:ext cx="1066800" cy="1587500"/>
          </a:xfrm>
          <a:prstGeom prst="lightningBolt">
            <a:avLst/>
          </a:prstGeom>
          <a:solidFill>
            <a:srgbClr val="FF0000"/>
          </a:solidFill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210300" y="2330450"/>
            <a:ext cx="2794000" cy="36385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A: all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except {foo};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x = A::foo();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y = bar();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z = foo();</a:t>
            </a:r>
          </a:p>
          <a:p>
            <a:r>
              <a:rPr lang="en-US" dirty="0" smtClean="0">
                <a:latin typeface="Courier New"/>
                <a:cs typeface="Courier New"/>
              </a:rPr>
              <a:t> 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436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 and Overloading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028700" y="1146178"/>
            <a:ext cx="2997200" cy="19653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Module A;</a:t>
            </a:r>
          </a:p>
          <a:p>
            <a:r>
              <a:rPr lang="en-US" dirty="0" smtClean="0">
                <a:latin typeface="Courier New"/>
                <a:cs typeface="Courier New"/>
              </a:rPr>
              <a:t>export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 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[*] a)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28700" y="3238500"/>
            <a:ext cx="3771900" cy="3327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import A: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 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[.] v)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x = foo( y);</a:t>
            </a:r>
          </a:p>
          <a:p>
            <a:r>
              <a:rPr lang="en-US" dirty="0" smtClean="0">
                <a:latin typeface="Courier New"/>
                <a:cs typeface="Courier New"/>
              </a:rPr>
              <a:t> 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6200" y="4102100"/>
            <a:ext cx="5768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?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025900" y="1358900"/>
            <a:ext cx="4660900" cy="901700"/>
          </a:xfrm>
          <a:prstGeom prst="wedgeEllipseCallout">
            <a:avLst>
              <a:gd name="adj1" fmla="val -81984"/>
              <a:gd name="adj2" fmla="val 176347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literally </a:t>
            </a:r>
            <a:r>
              <a:rPr lang="en-US" i="1" dirty="0" smtClean="0">
                <a:solidFill>
                  <a:srgbClr val="FF0000"/>
                </a:solidFill>
              </a:rPr>
              <a:t>imports</a:t>
            </a:r>
            <a:r>
              <a:rPr lang="en-US" dirty="0" smtClean="0"/>
              <a:t> all definitions from “A”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359400" y="3940178"/>
            <a:ext cx="2997200" cy="19653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Module B;</a:t>
            </a:r>
          </a:p>
          <a:p>
            <a:r>
              <a:rPr lang="en-US" dirty="0" smtClean="0">
                <a:latin typeface="Courier New"/>
                <a:cs typeface="Courier New"/>
              </a:rPr>
              <a:t>provide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 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[*] a)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4463063" y="2654300"/>
            <a:ext cx="4674044" cy="841296"/>
          </a:xfrm>
          <a:prstGeom prst="wedgeEllipseCallout">
            <a:avLst>
              <a:gd name="adj1" fmla="val -21105"/>
              <a:gd name="adj2" fmla="val 165151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inhibits imports but allows 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717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in </a:t>
            </a:r>
            <a:r>
              <a:rPr lang="en-US" dirty="0" err="1" smtClean="0"/>
              <a:t>SaC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028700" y="1146178"/>
            <a:ext cx="5651500" cy="22447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/>
                <a:cs typeface="Courier New"/>
              </a:rPr>
              <a:t>Class stack;</a:t>
            </a:r>
          </a:p>
          <a:p>
            <a:r>
              <a:rPr lang="en-US" dirty="0" err="1">
                <a:latin typeface="Courier New"/>
                <a:cs typeface="Courier New"/>
              </a:rPr>
              <a:t>classtype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[100];</a:t>
            </a:r>
          </a:p>
          <a:p>
            <a:r>
              <a:rPr lang="en-US" dirty="0">
                <a:latin typeface="Courier New"/>
                <a:cs typeface="Courier New"/>
              </a:rPr>
              <a:t>export all;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stack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stack push( stack s,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val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r>
              <a:rPr lang="en-US" dirty="0">
                <a:latin typeface="Courier New"/>
                <a:cs typeface="Courier New"/>
              </a:rPr>
              <a:t>{ ...}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3594100"/>
            <a:ext cx="34290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stack: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push( S, 10);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push( S, 42);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95800" y="3594100"/>
            <a:ext cx="34290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stack: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S1 = push( S, 10);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S2 = push( S, 42);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Lightning Bolt 7"/>
          <p:cNvSpPr/>
          <p:nvPr/>
        </p:nvSpPr>
        <p:spPr>
          <a:xfrm>
            <a:off x="7112000" y="3594100"/>
            <a:ext cx="1066800" cy="1587500"/>
          </a:xfrm>
          <a:prstGeom prst="lightningBolt">
            <a:avLst/>
          </a:prstGeom>
          <a:solidFill>
            <a:srgbClr val="FF0000"/>
          </a:solidFill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4267200" y="1189039"/>
            <a:ext cx="4876800" cy="538161"/>
          </a:xfrm>
          <a:prstGeom prst="wedgeEllipseCallout">
            <a:avLst>
              <a:gd name="adj1" fmla="val -77178"/>
              <a:gd name="adj2" fmla="val -17736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introduces new type “stack”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4673600" y="1811339"/>
            <a:ext cx="4876800" cy="690561"/>
          </a:xfrm>
          <a:prstGeom prst="wedgeEllipseCallout">
            <a:avLst>
              <a:gd name="adj1" fmla="val -67282"/>
              <a:gd name="adj2" fmla="val -57854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defines the representation of the type “stack”</a:t>
            </a: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>
            <a:off x="1803400" y="6191254"/>
            <a:ext cx="4876800" cy="538161"/>
          </a:xfrm>
          <a:prstGeom prst="wedgeEllipseCallout">
            <a:avLst>
              <a:gd name="adj1" fmla="val -21449"/>
              <a:gd name="adj2" fmla="val -234846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be done destructively!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4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028700" y="1146178"/>
            <a:ext cx="5651500" cy="22447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/>
                <a:cs typeface="Courier New"/>
              </a:rPr>
              <a:t>Class stack;</a:t>
            </a:r>
          </a:p>
          <a:p>
            <a:r>
              <a:rPr lang="en-US" dirty="0" err="1">
                <a:latin typeface="Courier New"/>
                <a:cs typeface="Courier New"/>
              </a:rPr>
              <a:t>classtype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[100];</a:t>
            </a:r>
          </a:p>
          <a:p>
            <a:r>
              <a:rPr lang="en-US" dirty="0">
                <a:latin typeface="Courier New"/>
                <a:cs typeface="Courier New"/>
              </a:rPr>
              <a:t>export all;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stack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void </a:t>
            </a:r>
            <a:r>
              <a:rPr lang="en-US" dirty="0">
                <a:latin typeface="Courier New"/>
                <a:cs typeface="Courier New"/>
              </a:rPr>
              <a:t>push( stack </a:t>
            </a:r>
            <a:r>
              <a:rPr lang="en-US" dirty="0" smtClean="0">
                <a:latin typeface="Courier New"/>
                <a:cs typeface="Courier New"/>
              </a:rPr>
              <a:t>&amp;s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val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r>
              <a:rPr lang="en-US" dirty="0">
                <a:latin typeface="Courier New"/>
                <a:cs typeface="Courier New"/>
              </a:rPr>
              <a:t>{ ...}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3594100"/>
            <a:ext cx="34290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stack: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push( S, 10);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push( S, 42);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72100" y="3594100"/>
            <a:ext cx="34290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stack: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push( S, 10);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S = push( S, 42);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4673600" y="1811339"/>
            <a:ext cx="4876800" cy="690561"/>
          </a:xfrm>
          <a:prstGeom prst="wedgeEllipseCallout">
            <a:avLst>
              <a:gd name="adj1" fmla="val -71449"/>
              <a:gd name="adj2" fmla="val 103985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declares that a modified version of s is returned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65500" y="6171685"/>
            <a:ext cx="2299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internally transformed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4025900" y="5664200"/>
            <a:ext cx="11938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7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Objects!!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028700" y="1146178"/>
            <a:ext cx="5651500" cy="25622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/>
                <a:cs typeface="Courier New"/>
              </a:rPr>
              <a:t>Class stack;</a:t>
            </a:r>
          </a:p>
          <a:p>
            <a:r>
              <a:rPr lang="en-US" dirty="0" err="1">
                <a:latin typeface="Courier New"/>
                <a:cs typeface="Courier New"/>
              </a:rPr>
              <a:t>classtype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[100];</a:t>
            </a:r>
          </a:p>
          <a:p>
            <a:r>
              <a:rPr lang="en-US" dirty="0">
                <a:latin typeface="Courier New"/>
                <a:cs typeface="Courier New"/>
              </a:rPr>
              <a:t>export all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objdef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stack 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=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>
                <a:latin typeface="Courier New"/>
                <a:cs typeface="Courier New"/>
              </a:rPr>
              <a:t>();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stack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void </a:t>
            </a:r>
            <a:r>
              <a:rPr lang="en-US" dirty="0">
                <a:latin typeface="Courier New"/>
                <a:cs typeface="Courier New"/>
              </a:rPr>
              <a:t>push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val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r>
              <a:rPr lang="en-US" dirty="0">
                <a:latin typeface="Courier New"/>
                <a:cs typeface="Courier New"/>
              </a:rPr>
              <a:t>{ </a:t>
            </a:r>
            <a:r>
              <a:rPr lang="en-US" dirty="0" smtClean="0">
                <a:latin typeface="Courier New"/>
                <a:cs typeface="Courier New"/>
              </a:rPr>
              <a:t>...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...}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3500" y="3810000"/>
            <a:ext cx="34290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stack: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 smtClean="0">
                <a:latin typeface="Courier New"/>
                <a:cs typeface="Courier New"/>
              </a:rPr>
              <a:t>  push( 10);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push( 42);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78400" y="3810000"/>
            <a:ext cx="41148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use stack: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createStack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 = push( 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, 10);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 = push( </a:t>
            </a:r>
            <a:r>
              <a:rPr lang="en-US" dirty="0" err="1" smtClean="0">
                <a:latin typeface="Courier New"/>
                <a:cs typeface="Courier New"/>
              </a:rPr>
              <a:t>myS</a:t>
            </a:r>
            <a:r>
              <a:rPr lang="en-US" dirty="0" smtClean="0">
                <a:latin typeface="Courier New"/>
                <a:cs typeface="Courier New"/>
              </a:rPr>
              <a:t>, 42);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1800" y="6387585"/>
            <a:ext cx="2299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internally transformed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3632200" y="5880100"/>
            <a:ext cx="11938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8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I/O?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00" y="1189039"/>
            <a:ext cx="5467845" cy="370046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500" y="5283023"/>
            <a:ext cx="309571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scales with #cores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improves debugging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enables </a:t>
            </a:r>
            <a:r>
              <a:rPr lang="en-US" sz="2400" dirty="0" err="1" smtClean="0"/>
              <a:t>visualisation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286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 how to model the data dependencies?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900" y="1524000"/>
            <a:ext cx="6946622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1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#1: Split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1714500"/>
            <a:ext cx="4940300" cy="429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833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1584512"/>
            <a:ext cx="4800600" cy="4478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#1: Split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Lightning Bolt 5"/>
          <p:cNvSpPr/>
          <p:nvPr/>
        </p:nvSpPr>
        <p:spPr>
          <a:xfrm>
            <a:off x="6032500" y="2298700"/>
            <a:ext cx="1066800" cy="1587500"/>
          </a:xfrm>
          <a:prstGeom prst="lightningBolt">
            <a:avLst/>
          </a:prstGeom>
          <a:solidFill>
            <a:srgbClr val="FF0000"/>
          </a:solidFill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32500" y="4051300"/>
            <a:ext cx="2846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may not be possible!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7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Solution: Non-Deterministic Order!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74800"/>
            <a:ext cx="4749800" cy="424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34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Where do these Operations Come from?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/>
                <a:cs typeface="Courier New"/>
              </a:rPr>
              <a:t>double l2norm( double[*] A)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return( </a:t>
            </a:r>
            <a:r>
              <a:rPr lang="en-US" dirty="0" err="1" smtClean="0">
                <a:latin typeface="Courier New"/>
                <a:cs typeface="Courier New"/>
              </a:rPr>
              <a:t>sqrt</a:t>
            </a:r>
            <a:r>
              <a:rPr lang="en-US" dirty="0" smtClean="0">
                <a:latin typeface="Courier New"/>
                <a:cs typeface="Courier New"/>
              </a:rPr>
              <a:t>( sum( square( A)));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b="1" dirty="0" smtClean="0">
                <a:latin typeface="Courier New"/>
                <a:cs typeface="Courier New"/>
              </a:rPr>
              <a:t>double square( double A)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return( A*A);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Consequence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with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([0] &lt;= [</a:t>
            </a:r>
            <a:r>
              <a:rPr lang="en-US" sz="2400" b="1" dirty="0" err="1" smtClean="0">
                <a:latin typeface="Courier New"/>
                <a:cs typeface="Courier New"/>
              </a:rPr>
              <a:t>i</a:t>
            </a:r>
            <a:r>
              <a:rPr lang="en-US" sz="2400" b="1" dirty="0" smtClean="0">
                <a:latin typeface="Courier New"/>
                <a:cs typeface="Courier New"/>
              </a:rPr>
              <a:t>] &lt;[10])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</a:t>
            </a:r>
            <a:r>
              <a:rPr lang="en-US" sz="2400" b="1" dirty="0" err="1" smtClean="0">
                <a:latin typeface="Courier New"/>
                <a:cs typeface="Courier New"/>
              </a:rPr>
              <a:t>printf</a:t>
            </a:r>
            <a:r>
              <a:rPr lang="en-US" sz="2400" b="1" dirty="0" smtClean="0">
                <a:latin typeface="Courier New"/>
                <a:cs typeface="Courier New"/>
              </a:rPr>
              <a:t>( “Hi, I am # %d\n”, </a:t>
            </a:r>
            <a:r>
              <a:rPr lang="en-US" sz="2400" b="1" dirty="0" err="1" smtClean="0">
                <a:latin typeface="Courier New"/>
                <a:cs typeface="Courier New"/>
              </a:rPr>
              <a:t>i</a:t>
            </a:r>
            <a:r>
              <a:rPr lang="en-US" sz="2400" b="1" dirty="0" smtClean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}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 : void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is legal </a:t>
            </a:r>
            <a:r>
              <a:rPr lang="en-US" dirty="0" err="1" smtClean="0">
                <a:solidFill>
                  <a:srgbClr val="008000"/>
                </a:solidFill>
              </a:rPr>
              <a:t>SaC</a:t>
            </a:r>
            <a:r>
              <a:rPr lang="en-US" dirty="0" smtClean="0">
                <a:solidFill>
                  <a:srgbClr val="008000"/>
                </a:solidFill>
              </a:rPr>
              <a:t>!!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73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Consequence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/>
                <a:cs typeface="Courier New"/>
              </a:rPr>
              <a:t>with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smtClean="0">
                <a:latin typeface="Courier New"/>
                <a:cs typeface="Courier New"/>
              </a:rPr>
              <a:t> ([0] &lt;= [</a:t>
            </a:r>
            <a:r>
              <a:rPr lang="en-US" sz="2200" b="1" dirty="0" err="1" smtClean="0">
                <a:latin typeface="Courier New"/>
                <a:cs typeface="Courier New"/>
              </a:rPr>
              <a:t>i</a:t>
            </a:r>
            <a:r>
              <a:rPr lang="en-US" sz="2200" b="1" dirty="0" smtClean="0">
                <a:latin typeface="Courier New"/>
                <a:cs typeface="Courier New"/>
              </a:rPr>
              <a:t>] &lt;[10])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smtClean="0">
                <a:latin typeface="Courier New"/>
                <a:cs typeface="Courier New"/>
              </a:rPr>
              <a:t>    </a:t>
            </a:r>
            <a:r>
              <a:rPr lang="en-US" sz="2200" b="1" dirty="0" err="1" smtClean="0">
                <a:latin typeface="Courier New"/>
                <a:cs typeface="Courier New"/>
              </a:rPr>
              <a:t>printf</a:t>
            </a:r>
            <a:r>
              <a:rPr lang="en-US" sz="2200" b="1" dirty="0" smtClean="0">
                <a:latin typeface="Courier New"/>
                <a:cs typeface="Courier New"/>
              </a:rPr>
              <a:t>( “Hi, I am # %d\n”, </a:t>
            </a:r>
            <a:r>
              <a:rPr lang="en-US" sz="2200" b="1" dirty="0" err="1" smtClean="0">
                <a:latin typeface="Courier New"/>
                <a:cs typeface="Courier New"/>
              </a:rPr>
              <a:t>i</a:t>
            </a:r>
            <a:r>
              <a:rPr lang="en-US" sz="2200" b="1" dirty="0" smtClean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smtClean="0">
                <a:latin typeface="Courier New"/>
                <a:cs typeface="Courier New"/>
              </a:rPr>
              <a:t> }</a:t>
            </a:r>
          </a:p>
          <a:p>
            <a:pPr marL="0" indent="0">
              <a:buNone/>
            </a:pPr>
            <a:r>
              <a:rPr lang="en-US" sz="2200" b="1" dirty="0" smtClean="0">
                <a:latin typeface="Courier New"/>
                <a:cs typeface="Courier New"/>
              </a:rPr>
              <a:t>} : void ;</a:t>
            </a:r>
          </a:p>
          <a:p>
            <a:pPr marL="0" indent="0">
              <a:buNone/>
            </a:pPr>
            <a:endParaRPr lang="en-US" sz="22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200" b="1" dirty="0" smtClean="0">
                <a:cs typeface="Courier New"/>
              </a:rPr>
              <a:t>                                                        translates into</a:t>
            </a:r>
          </a:p>
          <a:p>
            <a:pPr marL="0" indent="0">
              <a:buNone/>
            </a:pPr>
            <a:endParaRPr lang="en-US" sz="2200" b="1" dirty="0">
              <a:cs typeface="Courier New"/>
            </a:endParaRPr>
          </a:p>
          <a:p>
            <a:pPr marL="0" indent="0">
              <a:buNone/>
            </a:pPr>
            <a:r>
              <a:rPr lang="en-US" sz="2200" b="1" dirty="0" err="1" smtClean="0">
                <a:latin typeface="Courier New"/>
                <a:cs typeface="Courier New"/>
              </a:rPr>
              <a:t>stdout</a:t>
            </a:r>
            <a:r>
              <a:rPr lang="en-US" sz="2200" b="1" dirty="0" smtClean="0">
                <a:latin typeface="Courier New"/>
                <a:cs typeface="Courier New"/>
              </a:rPr>
              <a:t> = with </a:t>
            </a:r>
            <a:r>
              <a:rPr lang="en-US" sz="2200" b="1" dirty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 </a:t>
            </a:r>
            <a:r>
              <a:rPr lang="en-US" sz="2200" b="1" dirty="0" smtClean="0">
                <a:latin typeface="Courier New"/>
                <a:cs typeface="Courier New"/>
              </a:rPr>
              <a:t>         (</a:t>
            </a:r>
            <a:r>
              <a:rPr lang="en-US" sz="2200" b="1" dirty="0">
                <a:latin typeface="Courier New"/>
                <a:cs typeface="Courier New"/>
              </a:rPr>
              <a:t>[0] &lt;= [</a:t>
            </a:r>
            <a:r>
              <a:rPr lang="en-US" sz="2200" b="1" dirty="0" err="1">
                <a:latin typeface="Courier New"/>
                <a:cs typeface="Courier New"/>
              </a:rPr>
              <a:t>i</a:t>
            </a:r>
            <a:r>
              <a:rPr lang="en-US" sz="2200" b="1" dirty="0">
                <a:latin typeface="Courier New"/>
                <a:cs typeface="Courier New"/>
              </a:rPr>
              <a:t>] &lt;[10])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    </a:t>
            </a:r>
            <a:r>
              <a:rPr lang="en-US" sz="2200" b="1" dirty="0" smtClean="0">
                <a:latin typeface="Courier New"/>
                <a:cs typeface="Courier New"/>
              </a:rPr>
              <a:t>        </a:t>
            </a:r>
            <a:r>
              <a:rPr lang="en-US" sz="2200" b="1" dirty="0" err="1" smtClean="0">
                <a:latin typeface="Courier New"/>
                <a:cs typeface="Courier New"/>
              </a:rPr>
              <a:t>stdout</a:t>
            </a:r>
            <a:r>
              <a:rPr lang="en-US" sz="2200" b="1" dirty="0" smtClean="0">
                <a:latin typeface="Courier New"/>
                <a:cs typeface="Courier New"/>
              </a:rPr>
              <a:t> = </a:t>
            </a:r>
            <a:r>
              <a:rPr lang="en-US" sz="2200" b="1" dirty="0" err="1" smtClean="0">
                <a:latin typeface="Courier New"/>
                <a:cs typeface="Courier New"/>
              </a:rPr>
              <a:t>printf</a:t>
            </a:r>
            <a:r>
              <a:rPr lang="en-US" sz="2200" b="1" dirty="0">
                <a:latin typeface="Courier New"/>
                <a:cs typeface="Courier New"/>
              </a:rPr>
              <a:t>( </a:t>
            </a:r>
            <a:r>
              <a:rPr lang="en-US" sz="2200" b="1" dirty="0" err="1" smtClean="0">
                <a:latin typeface="Courier New"/>
                <a:cs typeface="Courier New"/>
              </a:rPr>
              <a:t>stdout</a:t>
            </a:r>
            <a:r>
              <a:rPr lang="en-US" sz="2200" b="1" dirty="0" smtClean="0">
                <a:latin typeface="Courier New"/>
                <a:cs typeface="Courier New"/>
              </a:rPr>
              <a:t>,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smtClean="0">
                <a:latin typeface="Courier New"/>
                <a:cs typeface="Courier New"/>
              </a:rPr>
              <a:t>                             “</a:t>
            </a:r>
            <a:r>
              <a:rPr lang="en-US" sz="2200" b="1" dirty="0">
                <a:latin typeface="Courier New"/>
                <a:cs typeface="Courier New"/>
              </a:rPr>
              <a:t>Hi, I am # %d\n”, </a:t>
            </a:r>
            <a:r>
              <a:rPr lang="en-US" sz="2200" b="1" dirty="0" err="1">
                <a:latin typeface="Courier New"/>
                <a:cs typeface="Courier New"/>
              </a:rPr>
              <a:t>i</a:t>
            </a:r>
            <a:r>
              <a:rPr lang="en-US" sz="2200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  </a:t>
            </a:r>
            <a:r>
              <a:rPr lang="en-US" sz="2200" b="1" dirty="0" smtClean="0">
                <a:latin typeface="Courier New"/>
                <a:cs typeface="Courier New"/>
              </a:rPr>
              <a:t>         } : </a:t>
            </a:r>
            <a:r>
              <a:rPr lang="en-US" sz="2200" b="1" dirty="0" err="1" smtClean="0">
                <a:latin typeface="Courier New"/>
                <a:cs typeface="Courier New"/>
              </a:rPr>
              <a:t>stdout</a:t>
            </a:r>
            <a:r>
              <a:rPr lang="en-US" sz="2200" b="1" dirty="0" smtClean="0">
                <a:latin typeface="Courier New"/>
                <a:cs typeface="Courier New"/>
              </a:rPr>
              <a:t>;</a:t>
            </a:r>
            <a:endParaRPr lang="en-US" sz="22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urier New"/>
                <a:cs typeface="Courier New"/>
              </a:rPr>
              <a:t>         } </a:t>
            </a:r>
            <a:r>
              <a:rPr lang="en-US" sz="2200" b="1" dirty="0">
                <a:latin typeface="Courier New"/>
                <a:cs typeface="Courier New"/>
              </a:rPr>
              <a:t>: </a:t>
            </a:r>
            <a:r>
              <a:rPr lang="en-US" sz="2200" b="1" dirty="0" smtClean="0">
                <a:latin typeface="Courier New"/>
                <a:cs typeface="Courier New"/>
              </a:rPr>
              <a:t>propagate( </a:t>
            </a:r>
            <a:r>
              <a:rPr lang="en-US" sz="2200" b="1" dirty="0" err="1" smtClean="0">
                <a:latin typeface="Courier New"/>
                <a:cs typeface="Courier New"/>
              </a:rPr>
              <a:t>stdout</a:t>
            </a:r>
            <a:r>
              <a:rPr lang="en-US" sz="2200" b="1" dirty="0" smtClean="0">
                <a:latin typeface="Courier New"/>
                <a:cs typeface="Courier New"/>
              </a:rPr>
              <a:t>);</a:t>
            </a:r>
            <a:endParaRPr lang="en-US" sz="22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3124200" y="3327400"/>
            <a:ext cx="457200" cy="660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Where do these Operations Come from?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50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/>
                <a:cs typeface="Courier New"/>
              </a:rPr>
              <a:t>double square( double A)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return( A*A);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b="1" dirty="0" smtClean="0">
                <a:latin typeface="Courier New"/>
                <a:cs typeface="Courier New"/>
              </a:rPr>
              <a:t>double[+] square( double[+] A)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res = with 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     (. &lt;= iv &lt;= .) : square( </a:t>
            </a:r>
            <a:r>
              <a:rPr lang="en-US" dirty="0" err="1" smtClean="0">
                <a:latin typeface="Courier New"/>
                <a:cs typeface="Courier New"/>
              </a:rPr>
              <a:t>A[iv</a:t>
            </a:r>
            <a:r>
              <a:rPr lang="en-US" dirty="0" smtClean="0">
                <a:latin typeface="Courier New"/>
                <a:cs typeface="Courier New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   } : </a:t>
            </a:r>
            <a:r>
              <a:rPr lang="en-US" dirty="0" err="1" smtClean="0">
                <a:latin typeface="Courier New"/>
                <a:cs typeface="Courier New"/>
              </a:rPr>
              <a:t>modarray</a:t>
            </a:r>
            <a:r>
              <a:rPr lang="en-US" dirty="0" smtClean="0">
                <a:latin typeface="Courier New"/>
                <a:cs typeface="Courier New"/>
              </a:rPr>
              <a:t>( A);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return( res);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</a:t>
            </a:fld>
            <a:endParaRPr lang="en-GB"/>
          </a:p>
        </p:txBody>
      </p:sp>
      <p:cxnSp>
        <p:nvCxnSpPr>
          <p:cNvPr id="6" name="Curved Connector 5"/>
          <p:cNvCxnSpPr/>
          <p:nvPr/>
        </p:nvCxnSpPr>
        <p:spPr>
          <a:xfrm rot="10800000">
            <a:off x="2895600" y="1854200"/>
            <a:ext cx="2755903" cy="2451100"/>
          </a:xfrm>
          <a:prstGeom prst="curvedConnector3">
            <a:avLst>
              <a:gd name="adj1" fmla="val 230"/>
            </a:avLst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770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With-Loops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501"/>
            <a:ext cx="7327900" cy="12318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with 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([0,0] &lt;= iv &lt; [3,4]) : square( iv[0]);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 : </a:t>
            </a:r>
            <a:r>
              <a:rPr lang="en-US" dirty="0" err="1" smtClean="0">
                <a:latin typeface="Courier New"/>
                <a:cs typeface="Courier New"/>
              </a:rPr>
              <a:t>genarray</a:t>
            </a:r>
            <a:r>
              <a:rPr lang="en-US" dirty="0" smtClean="0">
                <a:latin typeface="Courier New"/>
                <a:cs typeface="Courier New"/>
              </a:rPr>
              <a:t>( [3,4], 42);</a:t>
            </a:r>
          </a:p>
          <a:p>
            <a:pPr>
              <a:buNone/>
            </a:pP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263900"/>
          <a:ext cx="26162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4050"/>
                <a:gridCol w="654050"/>
                <a:gridCol w="654050"/>
                <a:gridCol w="6540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[0,0]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[0,1]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[0,2]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[0,3]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[1,0]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[1,1]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[1,2]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[1,3]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[2,0]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[2,1]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[2,2]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[2,3]</a:t>
                      </a:r>
                      <a:endParaRPr lang="en-GB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041900" y="3263900"/>
          <a:ext cx="26162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4050"/>
                <a:gridCol w="654050"/>
                <a:gridCol w="654050"/>
                <a:gridCol w="6540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4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</a:t>
                      </a:r>
                      <a:endParaRPr lang="en-GB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1100" y="5156200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indices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961758" y="5156200"/>
            <a:ext cx="972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values</a:t>
            </a:r>
            <a:endParaRPr lang="en-GB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441700" y="3784600"/>
            <a:ext cx="1244600" cy="1588"/>
          </a:xfrm>
          <a:prstGeom prst="straightConnector1">
            <a:avLst/>
          </a:prstGeom>
          <a:ln w="508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770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With-Loops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501"/>
            <a:ext cx="7327900" cy="20700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with 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([0,0] &lt;= iv &lt;= [1,1]) : square( iv[0]);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 New"/>
                <a:cs typeface="Courier New"/>
              </a:rPr>
              <a:t>([0,2] &lt;= iv &lt;= [1,3]) : 42;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urier New"/>
                <a:cs typeface="Courier New"/>
              </a:rPr>
              <a:t>([2,0] &lt;= iv &lt;= [2,2]) : 0;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 : </a:t>
            </a:r>
            <a:r>
              <a:rPr lang="en-US" dirty="0" err="1" smtClean="0">
                <a:latin typeface="Courier New"/>
                <a:cs typeface="Courier New"/>
              </a:rPr>
              <a:t>genarray</a:t>
            </a:r>
            <a:r>
              <a:rPr lang="en-US" dirty="0" smtClean="0">
                <a:latin typeface="Courier New"/>
                <a:cs typeface="Courier New"/>
              </a:rPr>
              <a:t>( [3,4], </a:t>
            </a:r>
            <a:r>
              <a:rPr lang="en-US" dirty="0" smtClean="0">
                <a:solidFill>
                  <a:srgbClr val="FFFF00"/>
                </a:solidFill>
                <a:latin typeface="Courier New"/>
                <a:cs typeface="Courier New"/>
              </a:rPr>
              <a:t>21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pPr>
              <a:buNone/>
            </a:pP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873500"/>
          <a:ext cx="26162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4050"/>
                <a:gridCol w="654050"/>
                <a:gridCol w="654050"/>
                <a:gridCol w="6540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[0,0]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[0,1]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[0,2]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[0,3]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[1,0]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[1,1]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[1,2]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[1,3]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[2,0]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[2,1]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[2,2]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[2,3]</a:t>
                      </a:r>
                      <a:endParaRPr lang="en-GB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041900" y="3873500"/>
          <a:ext cx="26162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4050"/>
                <a:gridCol w="654050"/>
                <a:gridCol w="654050"/>
                <a:gridCol w="6540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21</a:t>
                      </a:r>
                      <a:endParaRPr lang="en-GB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1100" y="5765800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indices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961758" y="5765800"/>
            <a:ext cx="972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values</a:t>
            </a:r>
            <a:endParaRPr lang="en-GB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441700" y="4394200"/>
            <a:ext cx="1244600" cy="1588"/>
          </a:xfrm>
          <a:prstGeom prst="straightConnector1">
            <a:avLst/>
          </a:prstGeom>
          <a:ln w="508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770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With-Loops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501"/>
            <a:ext cx="7327900" cy="20700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with 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([0,0] &lt;= iv &lt;= [1,1]) : square( iv[0]);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 New"/>
                <a:cs typeface="Courier New"/>
              </a:rPr>
              <a:t>([0,2] &lt;= iv &lt;= [1,3]) : 42;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urier New"/>
                <a:cs typeface="Courier New"/>
              </a:rPr>
              <a:t>([2,0] &lt;= iv &lt;= [2,3]) : 0;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 : fold( +, 0);</a:t>
            </a:r>
          </a:p>
          <a:p>
            <a:pPr>
              <a:buNone/>
            </a:pP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873500"/>
          <a:ext cx="26162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4050"/>
                <a:gridCol w="654050"/>
                <a:gridCol w="654050"/>
                <a:gridCol w="6540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[0,0]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[0,1]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[0,2]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[0,3]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[1,0]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[1,1]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[1,2]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[1,3]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[2,0]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[2,1]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[2,2]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[2,3]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78300" y="3822700"/>
          <a:ext cx="2616200" cy="1163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4050"/>
                <a:gridCol w="654050"/>
                <a:gridCol w="654050"/>
                <a:gridCol w="654050"/>
              </a:tblGrid>
              <a:tr h="4216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</a:t>
                      </a:r>
                      <a:endParaRPr lang="en-GB" b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42</a:t>
                      </a:r>
                      <a:endParaRPr lang="en-GB" b="0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0</a:t>
                      </a:r>
                      <a:endParaRPr lang="en-GB" b="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1100" y="5765800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indices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98158" y="5765800"/>
            <a:ext cx="972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values</a:t>
            </a:r>
            <a:endParaRPr lang="en-GB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25800" y="3808968"/>
            <a:ext cx="757654" cy="586820"/>
            <a:chOff x="3441700" y="3808968"/>
            <a:chExt cx="757654" cy="58682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3441700" y="4394200"/>
              <a:ext cx="757654" cy="1588"/>
            </a:xfrm>
            <a:prstGeom prst="straightConnector1">
              <a:avLst/>
            </a:prstGeom>
            <a:ln w="508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509546" y="3808968"/>
              <a:ext cx="60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map</a:t>
              </a:r>
              <a:endParaRPr lang="en-GB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116346" y="3872190"/>
            <a:ext cx="831966" cy="586820"/>
            <a:chOff x="3395246" y="3808968"/>
            <a:chExt cx="831966" cy="586820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3441700" y="4394200"/>
              <a:ext cx="609600" cy="1588"/>
            </a:xfrm>
            <a:prstGeom prst="straightConnector1">
              <a:avLst/>
            </a:prstGeom>
            <a:ln w="508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395246" y="3808968"/>
              <a:ext cx="831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reduce</a:t>
              </a:r>
              <a:endParaRPr lang="en-GB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04200" y="4241522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170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9"/>
            <a:ext cx="650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Set-Notation and With-Loops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{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iv</a:t>
            </a:r>
            <a:r>
              <a:rPr lang="en-US" sz="2000" b="1" dirty="0" smtClean="0">
                <a:latin typeface="Courier New"/>
                <a:cs typeface="Courier New"/>
              </a:rPr>
              <a:t> -&gt;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a[iv] + 1</a:t>
            </a: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with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( 0*shape(a) &lt;=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iv</a:t>
            </a:r>
            <a:r>
              <a:rPr lang="en-US" sz="2000" b="1" dirty="0" smtClean="0">
                <a:latin typeface="Courier New"/>
                <a:cs typeface="Courier New"/>
              </a:rPr>
              <a:t> &lt; shape(a)) :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a[iv] + 1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} : </a:t>
            </a:r>
            <a:r>
              <a:rPr lang="en-US" sz="2000" b="1" dirty="0" err="1" smtClean="0">
                <a:latin typeface="Courier New"/>
                <a:cs typeface="Courier New"/>
              </a:rPr>
              <a:t>genarray</a:t>
            </a:r>
            <a:r>
              <a:rPr lang="en-US" sz="2000" b="1" dirty="0" smtClean="0">
                <a:latin typeface="Courier New"/>
                <a:cs typeface="Courier New"/>
              </a:rPr>
              <a:t>( shape( a), zero(a))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1905000" y="2184400"/>
            <a:ext cx="495300" cy="1219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389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Observation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86651" y="2807116"/>
            <a:ext cx="5958354" cy="850390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GB" sz="2500" dirty="0" smtClean="0"/>
              <a:t> most operations boil down to With-loops</a:t>
            </a:r>
            <a:endParaRPr lang="en-GB" sz="2500" dirty="0" smtClean="0"/>
          </a:p>
          <a:p>
            <a:pPr>
              <a:buFont typeface="Wingdings" charset="2"/>
              <a:buChar char="Ø"/>
            </a:pPr>
            <a:r>
              <a:rPr lang="en-GB" sz="2500" dirty="0" smtClean="0"/>
              <a:t> </a:t>
            </a:r>
            <a:r>
              <a:rPr lang="en-GB" sz="2500" dirty="0" smtClean="0"/>
              <a:t>With-Loops are </a:t>
            </a:r>
            <a:r>
              <a:rPr lang="en-GB" sz="2500" b="1" dirty="0" smtClean="0"/>
              <a:t>the</a:t>
            </a:r>
            <a:r>
              <a:rPr lang="en-GB" sz="2500" dirty="0" smtClean="0"/>
              <a:t> source of concurrency</a:t>
            </a:r>
            <a:endParaRPr lang="en-GB" sz="25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 and Namespaces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3314700" y="1103316"/>
            <a:ext cx="1917700" cy="24907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Courier New"/>
                <a:cs typeface="Courier New"/>
              </a:rPr>
              <a:t>Module A;</a:t>
            </a:r>
          </a:p>
          <a:p>
            <a:r>
              <a:rPr lang="en-US" dirty="0" smtClean="0">
                <a:latin typeface="Courier New"/>
                <a:cs typeface="Courier New"/>
              </a:rPr>
              <a:t>export all;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bar()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3594100"/>
            <a:ext cx="2489200" cy="2374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x = A::foo();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y = A::bar();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5384800" y="901700"/>
            <a:ext cx="3594100" cy="723900"/>
          </a:xfrm>
          <a:prstGeom prst="wedgeEllipseCallout">
            <a:avLst>
              <a:gd name="adj1" fmla="val -73483"/>
              <a:gd name="adj2" fmla="val 9868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Defines a </a:t>
            </a:r>
            <a:r>
              <a:rPr lang="en-US" i="1" dirty="0" smtClean="0">
                <a:solidFill>
                  <a:srgbClr val="FF0000"/>
                </a:solidFill>
              </a:rPr>
              <a:t>namespace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930900" y="2933700"/>
            <a:ext cx="2565400" cy="3035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foo()</a:t>
            </a:r>
          </a:p>
          <a:p>
            <a:r>
              <a:rPr lang="en-US" dirty="0" smtClean="0">
                <a:latin typeface="Courier New"/>
                <a:cs typeface="Courier New"/>
              </a:rPr>
              <a:t>{...}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x = A::foo();</a:t>
            </a:r>
          </a:p>
          <a:p>
            <a:r>
              <a:rPr lang="en-US" dirty="0" smtClean="0">
                <a:latin typeface="Courier New"/>
                <a:cs typeface="Courier New"/>
              </a:rPr>
              <a:t>  y = A::bar();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z = foo();</a:t>
            </a: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6718300" y="1981200"/>
            <a:ext cx="2425700" cy="558800"/>
          </a:xfrm>
          <a:prstGeom prst="wedgeEllipseCallout">
            <a:avLst>
              <a:gd name="adj1" fmla="val -54865"/>
              <a:gd name="adj2" fmla="val 144318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lives in “MAIN”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>
            <a:off x="2959100" y="3708400"/>
            <a:ext cx="2425700" cy="558800"/>
          </a:xfrm>
          <a:prstGeom prst="wedgeEllipseCallout">
            <a:avLst>
              <a:gd name="adj1" fmla="val -104603"/>
              <a:gd name="adj2" fmla="val 105682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refers to “A”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9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1543</Words>
  <Application>Microsoft Macintosh PowerPoint</Application>
  <PresentationFormat>On-screen Show (4:3)</PresentationFormat>
  <Paragraphs>370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Data-Parallel Programming using SaC lecture 3</vt:lpstr>
      <vt:lpstr>Where do these Operations Come from?</vt:lpstr>
      <vt:lpstr>Where do these Operations Come from?</vt:lpstr>
      <vt:lpstr>With-Loops</vt:lpstr>
      <vt:lpstr>With-Loops</vt:lpstr>
      <vt:lpstr>With-Loops</vt:lpstr>
      <vt:lpstr>Set-Notation and With-Loops</vt:lpstr>
      <vt:lpstr>Observation</vt:lpstr>
      <vt:lpstr>Modules and Namespaces</vt:lpstr>
      <vt:lpstr>Using Modules...</vt:lpstr>
      <vt:lpstr>Modules and Overloading</vt:lpstr>
      <vt:lpstr>States in SaC</vt:lpstr>
      <vt:lpstr>Reference Parameters</vt:lpstr>
      <vt:lpstr>Global Objects!!</vt:lpstr>
      <vt:lpstr>Asynchronous I/O?</vt:lpstr>
      <vt:lpstr>But how to model the data dependencies?</vt:lpstr>
      <vt:lpstr>Attempt #1: Split State</vt:lpstr>
      <vt:lpstr>Attempt #1: Split State</vt:lpstr>
      <vt:lpstr>Solution: Non-Deterministic Order!</vt:lpstr>
      <vt:lpstr>Practical Consequence</vt:lpstr>
      <vt:lpstr>Practical Consequence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Sven-Bodo Scholz</dc:creator>
  <cp:lastModifiedBy>Sven-Bodo Scholz</cp:lastModifiedBy>
  <cp:revision>54</cp:revision>
  <cp:lastPrinted>2014-03-13T02:32:15Z</cp:lastPrinted>
  <dcterms:created xsi:type="dcterms:W3CDTF">2012-07-02T11:33:25Z</dcterms:created>
  <dcterms:modified xsi:type="dcterms:W3CDTF">2014-03-13T02:32:21Z</dcterms:modified>
</cp:coreProperties>
</file>