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5" r:id="rId2"/>
    <p:sldId id="352" r:id="rId3"/>
    <p:sldId id="351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61" r:id="rId22"/>
    <p:sldId id="362" r:id="rId23"/>
    <p:sldId id="345" r:id="rId24"/>
    <p:sldId id="346" r:id="rId25"/>
    <p:sldId id="347" r:id="rId26"/>
    <p:sldId id="348" r:id="rId27"/>
    <p:sldId id="349" r:id="rId28"/>
    <p:sldId id="350" r:id="rId29"/>
  </p:sldIdLst>
  <p:sldSz cx="9144000" cy="6858000" type="screen4x3"/>
  <p:notesSz cx="6858000" cy="9144000"/>
  <p:defaultTextStyle>
    <a:defPPr>
      <a:defRPr lang="en-US"/>
    </a:defPPr>
    <a:lvl1pPr marL="0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04787"/>
    <a:srgbClr val="11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288" y="-1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09F2-1CED-9B42-BFAA-0D0ADAB429E8}" type="datetimeFigureOut">
              <a:rPr lang="en-US" smtClean="0"/>
              <a:pPr/>
              <a:t>13/03/2014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CF01-2CC6-D648-86AC-4C95EFCA2E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50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D11A-A745-2046-99ED-E18C5B1A5F0E}" type="datetimeFigureOut">
              <a:rPr lang="en-US" smtClean="0"/>
              <a:pPr/>
              <a:t>13/03/2014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A888-C281-CC4C-A573-82E220C552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03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114B8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5923325" y="3635746"/>
            <a:ext cx="894738" cy="5527787"/>
          </a:xfrm>
          <a:prstGeom prst="rt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16200000">
            <a:off x="5923325" y="3635746"/>
            <a:ext cx="894738" cy="5527787"/>
          </a:xfrm>
          <a:prstGeom prst="rtTriangle">
            <a:avLst/>
          </a:prstGeom>
          <a:solidFill>
            <a:srgbClr val="114B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9"/>
            <a:ext cx="6495507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Scalperf '11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90FC6BF-46A9-1D48-9D5B-F25E5EEBD28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ac_colour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52707" y="1590"/>
            <a:ext cx="1536700" cy="118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45714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45714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1" algn="l" defTabSz="4571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1" algn="l" defTabSz="4571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1" algn="l" defTabSz="4571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912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Data-Parallel Programming</a:t>
            </a:r>
            <a:br>
              <a:rPr lang="en-US" sz="3600" dirty="0" smtClean="0"/>
            </a:br>
            <a:r>
              <a:rPr lang="en-US" sz="3600" dirty="0" smtClean="0"/>
              <a:t>using </a:t>
            </a:r>
            <a:r>
              <a:rPr lang="en-US" sz="3600" dirty="0" err="1" smtClean="0"/>
              <a:t>SaC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lecture </a:t>
            </a:r>
            <a:r>
              <a:rPr lang="en-US" sz="3600" dirty="0"/>
              <a:t>4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21929"/>
          </a:xfrm>
        </p:spPr>
        <p:txBody>
          <a:bodyPr>
            <a:normAutofit/>
          </a:bodyPr>
          <a:lstStyle/>
          <a:p>
            <a:r>
              <a:rPr lang="en-GB" dirty="0" smtClean="0"/>
              <a:t>F21DP Distributed and Parallel Technology</a:t>
            </a:r>
          </a:p>
          <a:p>
            <a:endParaRPr lang="en-GB" dirty="0" smtClean="0"/>
          </a:p>
          <a:p>
            <a:r>
              <a:rPr lang="en-GB" sz="2800" dirty="0" smtClean="0"/>
              <a:t>Sven-Bodo Scholz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471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47403" y="2876214"/>
            <a:ext cx="6453629" cy="7917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     CX = dev2host( </a:t>
            </a:r>
            <a:r>
              <a:rPr lang="en-US" dirty="0" err="1" smtClean="0"/>
              <a:t>CX_d</a:t>
            </a:r>
            <a:r>
              <a:rPr lang="en-US" dirty="0" smtClean="0"/>
              <a:t>);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7403" y="2876214"/>
            <a:ext cx="6453629" cy="7917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16369"/>
                </a:solidFill>
              </a:rPr>
              <a:t>CX = dev2host( </a:t>
            </a:r>
            <a:r>
              <a:rPr lang="en-US" dirty="0" err="1" smtClean="0">
                <a:solidFill>
                  <a:srgbClr val="F16369"/>
                </a:solidFill>
              </a:rPr>
              <a:t>CX_d</a:t>
            </a:r>
            <a:r>
              <a:rPr lang="en-US" dirty="0" smtClean="0">
                <a:solidFill>
                  <a:srgbClr val="F16369"/>
                </a:solidFill>
              </a:rPr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642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Retaining Arrays on the Device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47403" y="4949161"/>
            <a:ext cx="6453629" cy="690982"/>
          </a:xfrm>
          <a:prstGeom prst="roundRect">
            <a:avLst/>
          </a:prstGeom>
          <a:solidFill>
            <a:srgbClr val="F16369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for( </a:t>
            </a:r>
            <a:r>
              <a:rPr lang="en-US" dirty="0" err="1" smtClean="0"/>
              <a:t>i</a:t>
            </a:r>
            <a:r>
              <a:rPr lang="en-US" dirty="0" smtClean="0"/>
              <a:t> = 1; </a:t>
            </a:r>
            <a:r>
              <a:rPr lang="en-US" dirty="0" err="1" smtClean="0"/>
              <a:t>i</a:t>
            </a:r>
            <a:r>
              <a:rPr lang="en-US" dirty="0" smtClean="0"/>
              <a:t>&lt; rep; </a:t>
            </a:r>
            <a:r>
              <a:rPr lang="en-US" dirty="0" err="1" smtClean="0"/>
              <a:t>i</a:t>
            </a:r>
            <a:r>
              <a:rPr lang="en-US" dirty="0" smtClean="0"/>
              <a:t>++) {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47403" y="3843590"/>
            <a:ext cx="6453629" cy="10681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     </a:t>
            </a:r>
            <a:r>
              <a:rPr lang="en-US" dirty="0" err="1" smtClean="0"/>
              <a:t>PX_d</a:t>
            </a:r>
            <a:r>
              <a:rPr lang="en-US" dirty="0" smtClean="0"/>
              <a:t> = host2dev( PX);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CX_d</a:t>
            </a:r>
            <a:r>
              <a:rPr lang="en-US" dirty="0" smtClean="0"/>
              <a:t> = host2dev( CX);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VY_d</a:t>
            </a:r>
            <a:r>
              <a:rPr lang="en-US" dirty="0" smtClean="0"/>
              <a:t> = host2dev( VY);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47403" y="2047035"/>
            <a:ext cx="6453629" cy="7917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     </a:t>
            </a:r>
            <a:r>
              <a:rPr lang="en-US" dirty="0" err="1" smtClean="0"/>
              <a:t>CX_d</a:t>
            </a:r>
            <a:r>
              <a:rPr lang="en-US" dirty="0" smtClean="0"/>
              <a:t> = { [</a:t>
            </a:r>
            <a:r>
              <a:rPr lang="en-US" dirty="0" err="1" smtClean="0"/>
              <a:t>i,j</a:t>
            </a:r>
            <a:r>
              <a:rPr lang="en-US" dirty="0" smtClean="0"/>
              <a:t>] -&gt; ..... } ;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47403" y="3843590"/>
            <a:ext cx="6453629" cy="10681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     </a:t>
            </a:r>
            <a:r>
              <a:rPr lang="en-US" dirty="0" err="1" smtClean="0"/>
              <a:t>PX_d</a:t>
            </a:r>
            <a:r>
              <a:rPr lang="en-US" dirty="0" smtClean="0"/>
              <a:t> = host2dev( PX);</a:t>
            </a:r>
          </a:p>
          <a:p>
            <a:r>
              <a:rPr lang="en-US" dirty="0" smtClean="0"/>
              <a:t>     </a:t>
            </a:r>
            <a:r>
              <a:rPr lang="en-US" dirty="0" err="1" smtClean="0">
                <a:solidFill>
                  <a:srgbClr val="F16369"/>
                </a:solidFill>
              </a:rPr>
              <a:t>CX_d</a:t>
            </a:r>
            <a:r>
              <a:rPr lang="en-US" dirty="0" smtClean="0">
                <a:solidFill>
                  <a:srgbClr val="F16369"/>
                </a:solidFill>
              </a:rPr>
              <a:t> = host2dev( CX);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VY_d</a:t>
            </a:r>
            <a:r>
              <a:rPr lang="en-US" dirty="0" smtClean="0"/>
              <a:t> = host2dev( VY);</a:t>
            </a:r>
          </a:p>
        </p:txBody>
      </p:sp>
      <p:sp>
        <p:nvSpPr>
          <p:cNvPr id="20" name="Oval 19"/>
          <p:cNvSpPr/>
          <p:nvPr/>
        </p:nvSpPr>
        <p:spPr>
          <a:xfrm>
            <a:off x="1279997" y="4189081"/>
            <a:ext cx="2933468" cy="4145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50800" cap="flat" cmpd="sng" algn="ctr">
            <a:solidFill>
              <a:srgbClr val="F163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79997" y="3083509"/>
            <a:ext cx="2933468" cy="4145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50800" cap="flat" cmpd="sng" algn="ctr">
            <a:solidFill>
              <a:srgbClr val="F163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1247403" y="3843590"/>
            <a:ext cx="6453629" cy="10681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     </a:t>
            </a:r>
            <a:r>
              <a:rPr lang="en-US" dirty="0" err="1" smtClean="0"/>
              <a:t>PX_d</a:t>
            </a:r>
            <a:r>
              <a:rPr lang="en-US" dirty="0" smtClean="0"/>
              <a:t> = host2dev( PX);</a:t>
            </a:r>
          </a:p>
          <a:p>
            <a:r>
              <a:rPr lang="en-US" dirty="0" smtClean="0"/>
              <a:t>     </a:t>
            </a:r>
            <a:endParaRPr lang="en-US" dirty="0" smtClean="0">
              <a:solidFill>
                <a:srgbClr val="F16369"/>
              </a:solidFill>
            </a:endParaRPr>
          </a:p>
          <a:p>
            <a:r>
              <a:rPr lang="en-US" dirty="0" smtClean="0"/>
              <a:t>     </a:t>
            </a:r>
            <a:r>
              <a:rPr lang="en-US" dirty="0" err="1" smtClean="0"/>
              <a:t>VY_d</a:t>
            </a:r>
            <a:r>
              <a:rPr lang="en-US" dirty="0" smtClean="0"/>
              <a:t> = host2dev( VY);</a:t>
            </a:r>
          </a:p>
        </p:txBody>
      </p:sp>
    </p:spTree>
    <p:extLst>
      <p:ext uri="{BB962C8B-B14F-4D97-AF65-F5344CB8AC3E}">
        <p14:creationId xmlns:p14="http://schemas.microsoft.com/office/powerpoint/2010/main" val="308977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7" grpId="1" animBg="1"/>
      <p:bldP spid="15" grpId="0" animBg="1"/>
      <p:bldP spid="20" grpId="0" animBg="1"/>
      <p:bldP spid="20" grpId="1" animBg="1"/>
      <p:bldP spid="21" grpId="0" animBg="1"/>
      <p:bldP spid="21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64897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Impact of Redundant Memory Transfers</a:t>
            </a:r>
            <a:endParaRPr lang="en-US" dirty="0"/>
          </a:p>
        </p:txBody>
      </p:sp>
      <p:pic>
        <p:nvPicPr>
          <p:cNvPr id="4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030" y="1738973"/>
            <a:ext cx="7235887" cy="42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638532" y="5225554"/>
            <a:ext cx="5491696" cy="1440"/>
          </a:xfrm>
          <a:prstGeom prst="line">
            <a:avLst/>
          </a:prstGeom>
          <a:ln>
            <a:solidFill>
              <a:srgbClr val="F163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A41A-6061-DA4A-A2E1-39380631E48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3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Challenge: Memory Management: What does the </a:t>
            </a:r>
            <a:r>
              <a:rPr lang="en-GB" dirty="0" err="1" smtClean="0"/>
              <a:t>λ</a:t>
            </a:r>
            <a:r>
              <a:rPr lang="en-GB" dirty="0" smtClean="0"/>
              <a:t>-calculus teach us?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3" name="Group 5"/>
          <p:cNvGrpSpPr/>
          <p:nvPr/>
        </p:nvGrpSpPr>
        <p:grpSpPr>
          <a:xfrm>
            <a:off x="1034698" y="2473325"/>
            <a:ext cx="6877200" cy="1809929"/>
            <a:chOff x="772319" y="2333625"/>
            <a:chExt cx="6877198" cy="1809929"/>
          </a:xfrm>
        </p:grpSpPr>
        <p:sp>
          <p:nvSpPr>
            <p:cNvPr id="7" name="TextBox 6"/>
            <p:cNvSpPr txBox="1"/>
            <p:nvPr/>
          </p:nvSpPr>
          <p:spPr>
            <a:xfrm>
              <a:off x="772319" y="2943225"/>
              <a:ext cx="1048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 </a:t>
              </a:r>
              <a:r>
                <a:rPr lang="en-GB" dirty="0" err="1" smtClean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964773" y="2333625"/>
              <a:ext cx="3227146" cy="6096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1919" y="2943225"/>
              <a:ext cx="24575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</a:t>
              </a:r>
              <a:r>
                <a:rPr lang="en-GB" dirty="0" err="1" smtClean="0"/>
                <a:t>c</a:t>
              </a:r>
              <a:r>
                <a:rPr lang="en-GB" dirty="0" smtClean="0"/>
                <a:t> )</a:t>
              </a:r>
            </a:p>
            <a:p>
              <a:r>
                <a:rPr lang="en-GB" dirty="0" smtClean="0"/>
                <a:t>{</a:t>
              </a:r>
            </a:p>
            <a:p>
              <a:r>
                <a:rPr lang="en-GB" dirty="0" smtClean="0"/>
                <a:t>    ... a..... a....</a:t>
              </a:r>
              <a:r>
                <a:rPr lang="en-GB" dirty="0" err="1" smtClean="0"/>
                <a:t>b</a:t>
              </a:r>
              <a:r>
                <a:rPr lang="en-GB" dirty="0" smtClean="0"/>
                <a:t>.....</a:t>
              </a:r>
              <a:r>
                <a:rPr lang="en-GB" dirty="0" err="1" smtClean="0"/>
                <a:t>b</a:t>
              </a:r>
              <a:r>
                <a:rPr lang="en-GB" dirty="0" smtClean="0"/>
                <a:t>....</a:t>
              </a:r>
              <a:r>
                <a:rPr lang="en-GB" dirty="0" err="1" smtClean="0"/>
                <a:t>c</a:t>
              </a:r>
              <a:r>
                <a:rPr lang="en-GB" dirty="0" smtClean="0"/>
                <a:t>...</a:t>
              </a:r>
            </a:p>
            <a:p>
              <a:r>
                <a:rPr lang="en-GB" dirty="0" smtClean="0"/>
                <a:t>}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3160" y="2527728"/>
              <a:ext cx="1867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F80CD"/>
                  </a:solidFill>
                </a:rPr>
                <a:t>conceptual copies</a:t>
              </a:r>
              <a:endParaRPr lang="en-GB" dirty="0">
                <a:solidFill>
                  <a:srgbClr val="3F80C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43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we implement this? – the scalar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3" name="Group 5"/>
          <p:cNvGrpSpPr/>
          <p:nvPr/>
        </p:nvGrpSpPr>
        <p:grpSpPr>
          <a:xfrm>
            <a:off x="1301398" y="2105024"/>
            <a:ext cx="6877200" cy="1809929"/>
            <a:chOff x="772319" y="2333625"/>
            <a:chExt cx="6877198" cy="1809929"/>
          </a:xfrm>
        </p:grpSpPr>
        <p:sp>
          <p:nvSpPr>
            <p:cNvPr id="7" name="TextBox 6"/>
            <p:cNvSpPr txBox="1"/>
            <p:nvPr/>
          </p:nvSpPr>
          <p:spPr>
            <a:xfrm>
              <a:off x="772319" y="2943225"/>
              <a:ext cx="1048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 </a:t>
              </a:r>
              <a:r>
                <a:rPr lang="en-GB" dirty="0" err="1" smtClean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964773" y="2333625"/>
              <a:ext cx="3227146" cy="6096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1919" y="2943225"/>
              <a:ext cx="24575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</a:t>
              </a:r>
              <a:r>
                <a:rPr lang="en-GB" dirty="0" err="1" smtClean="0"/>
                <a:t>c</a:t>
              </a:r>
              <a:r>
                <a:rPr lang="en-GB" dirty="0" smtClean="0"/>
                <a:t> )</a:t>
              </a:r>
            </a:p>
            <a:p>
              <a:r>
                <a:rPr lang="en-GB" dirty="0" smtClean="0"/>
                <a:t>{</a:t>
              </a:r>
            </a:p>
            <a:p>
              <a:r>
                <a:rPr lang="en-GB" dirty="0" smtClean="0"/>
                <a:t>    ... a..... a....</a:t>
              </a:r>
              <a:r>
                <a:rPr lang="en-GB" dirty="0" err="1" smtClean="0"/>
                <a:t>b</a:t>
              </a:r>
              <a:r>
                <a:rPr lang="en-GB" dirty="0" smtClean="0"/>
                <a:t>.....</a:t>
              </a:r>
              <a:r>
                <a:rPr lang="en-GB" dirty="0" err="1" smtClean="0"/>
                <a:t>b</a:t>
              </a:r>
              <a:r>
                <a:rPr lang="en-GB" dirty="0" smtClean="0"/>
                <a:t>....</a:t>
              </a:r>
              <a:r>
                <a:rPr lang="en-GB" dirty="0" err="1" smtClean="0"/>
                <a:t>c</a:t>
              </a:r>
              <a:r>
                <a:rPr lang="en-GB" dirty="0" smtClean="0"/>
                <a:t>...</a:t>
              </a:r>
            </a:p>
            <a:p>
              <a:r>
                <a:rPr lang="en-GB" dirty="0" smtClean="0"/>
                <a:t>}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3160" y="2527728"/>
              <a:ext cx="1867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F80CD"/>
                  </a:solidFill>
                </a:rPr>
                <a:t>conceptual copies</a:t>
              </a:r>
              <a:endParaRPr lang="en-GB" dirty="0">
                <a:solidFill>
                  <a:srgbClr val="3F80CD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39902" y="4737100"/>
            <a:ext cx="184619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15119" y="4223385"/>
          <a:ext cx="50106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340"/>
                <a:gridCol w="25053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operation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implementation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 from stack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funcall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push copy</a:t>
                      </a:r>
                      <a:r>
                        <a:rPr lang="en-GB" sz="1800" baseline="0" dirty="0" smtClean="0"/>
                        <a:t> on stack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01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we implement this? – the non-scalar case</a:t>
            </a:r>
            <a:br>
              <a:rPr lang="en-GB" dirty="0" smtClean="0"/>
            </a:br>
            <a:r>
              <a:rPr lang="en-GB" dirty="0" smtClean="0"/>
              <a:t>naive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3" name="Group 5"/>
          <p:cNvGrpSpPr/>
          <p:nvPr/>
        </p:nvGrpSpPr>
        <p:grpSpPr>
          <a:xfrm>
            <a:off x="1301398" y="2105024"/>
            <a:ext cx="6877200" cy="1809929"/>
            <a:chOff x="772319" y="2333625"/>
            <a:chExt cx="6877198" cy="1809929"/>
          </a:xfrm>
        </p:grpSpPr>
        <p:sp>
          <p:nvSpPr>
            <p:cNvPr id="7" name="TextBox 6"/>
            <p:cNvSpPr txBox="1"/>
            <p:nvPr/>
          </p:nvSpPr>
          <p:spPr>
            <a:xfrm>
              <a:off x="772319" y="2943225"/>
              <a:ext cx="1048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 </a:t>
              </a:r>
              <a:r>
                <a:rPr lang="en-GB" dirty="0" err="1" smtClean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964773" y="2333625"/>
              <a:ext cx="3227146" cy="6096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1919" y="2943225"/>
              <a:ext cx="24575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</a:t>
              </a:r>
              <a:r>
                <a:rPr lang="en-GB" dirty="0" err="1" smtClean="0"/>
                <a:t>c</a:t>
              </a:r>
              <a:r>
                <a:rPr lang="en-GB" dirty="0" smtClean="0"/>
                <a:t> )</a:t>
              </a:r>
            </a:p>
            <a:p>
              <a:r>
                <a:rPr lang="en-GB" dirty="0" smtClean="0"/>
                <a:t>{</a:t>
              </a:r>
            </a:p>
            <a:p>
              <a:r>
                <a:rPr lang="en-GB" dirty="0" smtClean="0"/>
                <a:t>    ... a..... a....</a:t>
              </a:r>
              <a:r>
                <a:rPr lang="en-GB" dirty="0" err="1" smtClean="0"/>
                <a:t>b</a:t>
              </a:r>
              <a:r>
                <a:rPr lang="en-GB" dirty="0" smtClean="0"/>
                <a:t>.....</a:t>
              </a:r>
              <a:r>
                <a:rPr lang="en-GB" dirty="0" err="1" smtClean="0"/>
                <a:t>b</a:t>
              </a:r>
              <a:r>
                <a:rPr lang="en-GB" dirty="0" smtClean="0"/>
                <a:t>....</a:t>
              </a:r>
              <a:r>
                <a:rPr lang="en-GB" dirty="0" err="1" smtClean="0"/>
                <a:t>c</a:t>
              </a:r>
              <a:r>
                <a:rPr lang="en-GB" dirty="0" smtClean="0"/>
                <a:t>...</a:t>
              </a:r>
            </a:p>
            <a:p>
              <a:r>
                <a:rPr lang="en-GB" dirty="0" smtClean="0"/>
                <a:t>}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3160" y="2527728"/>
              <a:ext cx="1867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F80CD"/>
                  </a:solidFill>
                </a:rPr>
                <a:t>conceptual copies</a:t>
              </a:r>
              <a:endParaRPr lang="en-GB" dirty="0">
                <a:solidFill>
                  <a:srgbClr val="3F80CD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883921" y="4099622"/>
          <a:ext cx="57106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340"/>
                <a:gridCol w="28553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operation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non-delayed</a:t>
                      </a:r>
                      <a:r>
                        <a:rPr lang="en-GB" sz="1800" baseline="0" dirty="0" smtClean="0"/>
                        <a:t> copy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r>
                        <a:rPr lang="en-GB" sz="1800" baseline="0" dirty="0" smtClean="0"/>
                        <a:t> + free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update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reuse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funcall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5099882" y="5546723"/>
            <a:ext cx="2057400" cy="483299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5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we implement this? – the non-scalar case</a:t>
            </a:r>
            <a:br>
              <a:rPr lang="en-GB" dirty="0" smtClean="0"/>
            </a:br>
            <a:r>
              <a:rPr lang="en-GB" dirty="0" smtClean="0"/>
              <a:t>widely adopted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14</a:t>
            </a:fld>
            <a:endParaRPr lang="en-GB"/>
          </a:p>
        </p:txBody>
      </p:sp>
      <p:grpSp>
        <p:nvGrpSpPr>
          <p:cNvPr id="3" name="Group 5"/>
          <p:cNvGrpSpPr/>
          <p:nvPr/>
        </p:nvGrpSpPr>
        <p:grpSpPr>
          <a:xfrm>
            <a:off x="1301398" y="2105024"/>
            <a:ext cx="6877200" cy="1809929"/>
            <a:chOff x="772319" y="2333625"/>
            <a:chExt cx="6877198" cy="1809929"/>
          </a:xfrm>
        </p:grpSpPr>
        <p:sp>
          <p:nvSpPr>
            <p:cNvPr id="7" name="TextBox 6"/>
            <p:cNvSpPr txBox="1"/>
            <p:nvPr/>
          </p:nvSpPr>
          <p:spPr>
            <a:xfrm>
              <a:off x="772319" y="2943225"/>
              <a:ext cx="1048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 </a:t>
              </a:r>
              <a:r>
                <a:rPr lang="en-GB" dirty="0" err="1" smtClean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964773" y="2333625"/>
              <a:ext cx="3227146" cy="6096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1919" y="2943225"/>
              <a:ext cx="24575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</a:t>
              </a:r>
              <a:r>
                <a:rPr lang="en-GB" dirty="0" err="1" smtClean="0"/>
                <a:t>c</a:t>
              </a:r>
              <a:r>
                <a:rPr lang="en-GB" dirty="0" smtClean="0"/>
                <a:t> )</a:t>
              </a:r>
            </a:p>
            <a:p>
              <a:r>
                <a:rPr lang="en-GB" dirty="0" smtClean="0"/>
                <a:t>{</a:t>
              </a:r>
            </a:p>
            <a:p>
              <a:r>
                <a:rPr lang="en-GB" dirty="0" smtClean="0"/>
                <a:t>    ... a..... a....</a:t>
              </a:r>
              <a:r>
                <a:rPr lang="en-GB" dirty="0" err="1" smtClean="0"/>
                <a:t>b</a:t>
              </a:r>
              <a:r>
                <a:rPr lang="en-GB" dirty="0" smtClean="0"/>
                <a:t>.....</a:t>
              </a:r>
              <a:r>
                <a:rPr lang="en-GB" dirty="0" err="1" smtClean="0"/>
                <a:t>b</a:t>
              </a:r>
              <a:r>
                <a:rPr lang="en-GB" dirty="0" smtClean="0"/>
                <a:t>....</a:t>
              </a:r>
              <a:r>
                <a:rPr lang="en-GB" dirty="0" err="1" smtClean="0"/>
                <a:t>c</a:t>
              </a:r>
              <a:r>
                <a:rPr lang="en-GB" dirty="0" smtClean="0"/>
                <a:t>...</a:t>
              </a:r>
            </a:p>
            <a:p>
              <a:r>
                <a:rPr lang="en-GB" dirty="0" smtClean="0"/>
                <a:t>}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3160" y="2527728"/>
              <a:ext cx="1867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F80CD"/>
                  </a:solidFill>
                </a:rPr>
                <a:t>conceptual copies</a:t>
              </a:r>
              <a:endParaRPr lang="en-GB" dirty="0">
                <a:solidFill>
                  <a:srgbClr val="3F80CD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99417" y="3975102"/>
          <a:ext cx="551418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091"/>
                <a:gridCol w="275709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operation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delayed copy + delayed GC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update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reuse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funcall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4071182" y="5032027"/>
            <a:ext cx="2057400" cy="483299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071182" y="4688778"/>
            <a:ext cx="2057400" cy="483299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59978" y="3374937"/>
            <a:ext cx="1620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</a:rPr>
              <a:t>GC</a:t>
            </a:r>
            <a:endParaRPr lang="en-GB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6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we implement this? – the non-scalar case</a:t>
            </a:r>
            <a:br>
              <a:rPr lang="en-GB" dirty="0" smtClean="0"/>
            </a:br>
            <a:r>
              <a:rPr lang="en-GB" dirty="0" smtClean="0"/>
              <a:t>reference counting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15</a:t>
            </a:fld>
            <a:endParaRPr lang="en-GB"/>
          </a:p>
        </p:txBody>
      </p:sp>
      <p:grpSp>
        <p:nvGrpSpPr>
          <p:cNvPr id="3" name="Group 5"/>
          <p:cNvGrpSpPr/>
          <p:nvPr/>
        </p:nvGrpSpPr>
        <p:grpSpPr>
          <a:xfrm>
            <a:off x="1301398" y="2105024"/>
            <a:ext cx="6877200" cy="1809929"/>
            <a:chOff x="772319" y="2333625"/>
            <a:chExt cx="6877198" cy="1809929"/>
          </a:xfrm>
        </p:grpSpPr>
        <p:sp>
          <p:nvSpPr>
            <p:cNvPr id="7" name="TextBox 6"/>
            <p:cNvSpPr txBox="1"/>
            <p:nvPr/>
          </p:nvSpPr>
          <p:spPr>
            <a:xfrm>
              <a:off x="772319" y="2943225"/>
              <a:ext cx="1048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 </a:t>
              </a:r>
              <a:r>
                <a:rPr lang="en-GB" dirty="0" err="1" smtClean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964773" y="2333625"/>
              <a:ext cx="3227146" cy="6096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1919" y="2943225"/>
              <a:ext cx="24575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</a:t>
              </a:r>
              <a:r>
                <a:rPr lang="en-GB" dirty="0" err="1" smtClean="0"/>
                <a:t>c</a:t>
              </a:r>
              <a:r>
                <a:rPr lang="en-GB" dirty="0" smtClean="0"/>
                <a:t> )</a:t>
              </a:r>
            </a:p>
            <a:p>
              <a:r>
                <a:rPr lang="en-GB" dirty="0" smtClean="0"/>
                <a:t>{</a:t>
              </a:r>
            </a:p>
            <a:p>
              <a:r>
                <a:rPr lang="en-GB" dirty="0" smtClean="0"/>
                <a:t>    ... a..... a....</a:t>
              </a:r>
              <a:r>
                <a:rPr lang="en-GB" dirty="0" err="1" smtClean="0"/>
                <a:t>b</a:t>
              </a:r>
              <a:r>
                <a:rPr lang="en-GB" dirty="0" smtClean="0"/>
                <a:t>.....</a:t>
              </a:r>
              <a:r>
                <a:rPr lang="en-GB" dirty="0" err="1" smtClean="0"/>
                <a:t>b</a:t>
              </a:r>
              <a:r>
                <a:rPr lang="en-GB" dirty="0" smtClean="0"/>
                <a:t>....</a:t>
              </a:r>
              <a:r>
                <a:rPr lang="en-GB" dirty="0" err="1" smtClean="0"/>
                <a:t>c</a:t>
              </a:r>
              <a:r>
                <a:rPr lang="en-GB" dirty="0" smtClean="0"/>
                <a:t>...</a:t>
              </a:r>
            </a:p>
            <a:p>
              <a:r>
                <a:rPr lang="en-GB" dirty="0" smtClean="0"/>
                <a:t>}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3160" y="2527728"/>
              <a:ext cx="1867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F80CD"/>
                  </a:solidFill>
                </a:rPr>
                <a:t>conceptual copies</a:t>
              </a:r>
              <a:endParaRPr lang="en-GB" dirty="0">
                <a:solidFill>
                  <a:srgbClr val="3F80CD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01700" y="4099622"/>
          <a:ext cx="6477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700"/>
                <a:gridCol w="36703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operation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delayed copy + non-delayed GC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+ DEC_RC_FREE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update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reuse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funcall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+ INC_RC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35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we implement this? – the non-scalar case</a:t>
            </a:r>
            <a:br>
              <a:rPr lang="en-GB" dirty="0" smtClean="0"/>
            </a:br>
            <a:r>
              <a:rPr lang="en-GB" dirty="0" smtClean="0"/>
              <a:t>a comparison of approaches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69900" y="2692401"/>
          <a:ext cx="7824260" cy="212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181"/>
                <a:gridCol w="2273300"/>
                <a:gridCol w="1981200"/>
                <a:gridCol w="2246579"/>
              </a:tblGrid>
              <a:tr h="64422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operation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non-delayed</a:t>
                      </a:r>
                      <a:r>
                        <a:rPr lang="en-GB" sz="1800" baseline="0" dirty="0" smtClean="0"/>
                        <a:t> copy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delayed copy + delayed GC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delayed copy + non-delayed GC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r>
                        <a:rPr lang="en-GB" sz="1800" baseline="0" dirty="0" smtClean="0"/>
                        <a:t> + free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+ DEC_RC_FREE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update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reuse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funcall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+ INC_RC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95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6540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Avoiding Reference Counting Operations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6275" y="2599821"/>
            <a:ext cx="1335875" cy="2850928"/>
          </a:xfrm>
          <a:prstGeom prst="rect">
            <a:avLst/>
          </a:prstGeom>
          <a:noFill/>
        </p:spPr>
        <p:txBody>
          <a:bodyPr wrap="none" lIns="80155" tIns="40078" rIns="80155" bIns="40078" rtlCol="0">
            <a:spAutoFit/>
          </a:bodyPr>
          <a:lstStyle/>
          <a:p>
            <a:r>
              <a:rPr lang="en-GB" dirty="0" smtClean="0"/>
              <a:t>a = [1,2,3,4];</a:t>
            </a:r>
          </a:p>
          <a:p>
            <a:endParaRPr lang="en-GB" dirty="0" smtClean="0"/>
          </a:p>
          <a:p>
            <a:r>
              <a:rPr lang="en-GB" dirty="0" err="1" smtClean="0"/>
              <a:t>b</a:t>
            </a:r>
            <a:r>
              <a:rPr lang="en-GB" dirty="0" smtClean="0"/>
              <a:t> = a[1];</a:t>
            </a:r>
          </a:p>
          <a:p>
            <a:endParaRPr lang="en-GB" dirty="0" smtClean="0"/>
          </a:p>
          <a:p>
            <a:r>
              <a:rPr lang="en-GB" dirty="0" err="1" smtClean="0"/>
              <a:t>c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dirty="0" smtClean="0"/>
              <a:t>( a, 1);</a:t>
            </a:r>
          </a:p>
          <a:p>
            <a:endParaRPr lang="en-GB" dirty="0" smtClean="0"/>
          </a:p>
          <a:p>
            <a:r>
              <a:rPr lang="en-GB" dirty="0" err="1" smtClean="0"/>
              <a:t>d</a:t>
            </a:r>
            <a:r>
              <a:rPr lang="en-GB" dirty="0" smtClean="0"/>
              <a:t>= a[2];</a:t>
            </a:r>
          </a:p>
          <a:p>
            <a:endParaRPr lang="en-GB" dirty="0" smtClean="0"/>
          </a:p>
          <a:p>
            <a:r>
              <a:rPr lang="en-GB" dirty="0" err="1" smtClean="0"/>
              <a:t>e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dirty="0" smtClean="0"/>
              <a:t>( a, 2);</a:t>
            </a:r>
          </a:p>
          <a:p>
            <a:endParaRPr lang="en-GB" dirty="0"/>
          </a:p>
        </p:txBody>
      </p:sp>
      <p:grpSp>
        <p:nvGrpSpPr>
          <p:cNvPr id="3" name="Group 25"/>
          <p:cNvGrpSpPr/>
          <p:nvPr/>
        </p:nvGrpSpPr>
        <p:grpSpPr>
          <a:xfrm>
            <a:off x="1834097" y="3221705"/>
            <a:ext cx="4375894" cy="584069"/>
            <a:chOff x="2220119" y="3061127"/>
            <a:chExt cx="5115086" cy="644098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2220119" y="3324225"/>
              <a:ext cx="1371600" cy="381000"/>
            </a:xfrm>
            <a:prstGeom prst="straightConnector1">
              <a:avLst/>
            </a:prstGeom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91719" y="3061127"/>
              <a:ext cx="3743486" cy="407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we would like to avoid RC here!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1899285" y="4434191"/>
            <a:ext cx="4282682" cy="584069"/>
            <a:chOff x="2220119" y="3061127"/>
            <a:chExt cx="5006128" cy="644098"/>
          </a:xfrm>
        </p:grpSpPr>
        <p:cxnSp>
          <p:nvCxnSpPr>
            <p:cNvPr id="28" name="Straight Arrow Connector 27"/>
            <p:cNvCxnSpPr/>
            <p:nvPr/>
          </p:nvCxnSpPr>
          <p:spPr>
            <a:xfrm rot="10800000" flipV="1">
              <a:off x="2220119" y="3324225"/>
              <a:ext cx="1371600" cy="381000"/>
            </a:xfrm>
            <a:prstGeom prst="straightConnector1">
              <a:avLst/>
            </a:prstGeom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591719" y="3061127"/>
              <a:ext cx="3634528" cy="407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BUT, we cannot avoid RC here!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42"/>
          <p:cNvGrpSpPr/>
          <p:nvPr/>
        </p:nvGrpSpPr>
        <p:grpSpPr>
          <a:xfrm>
            <a:off x="1839036" y="2706736"/>
            <a:ext cx="4199275" cy="1720923"/>
            <a:chOff x="2149693" y="2984927"/>
            <a:chExt cx="4908632" cy="1897796"/>
          </a:xfrm>
        </p:grpSpPr>
        <p:grpSp>
          <p:nvGrpSpPr>
            <p:cNvPr id="8" name="Group 31"/>
            <p:cNvGrpSpPr/>
            <p:nvPr/>
          </p:nvGrpSpPr>
          <p:grpSpPr>
            <a:xfrm>
              <a:off x="2149693" y="2984927"/>
              <a:ext cx="4908632" cy="644098"/>
              <a:chOff x="2067719" y="2908727"/>
              <a:chExt cx="4908632" cy="644098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rot="10800000" flipV="1">
                <a:off x="2067719" y="3171825"/>
                <a:ext cx="1371600" cy="381000"/>
              </a:xfrm>
              <a:prstGeom prst="straightConnector1">
                <a:avLst/>
              </a:prstGeom>
              <a:ln w="635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439319" y="2908727"/>
                <a:ext cx="3537032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8000"/>
                    </a:solidFill>
                  </a:rPr>
                  <a:t>clearly, we can avoid RC here!</a:t>
                </a:r>
                <a:endParaRPr lang="en-GB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9" name="Group 32"/>
            <p:cNvGrpSpPr/>
            <p:nvPr/>
          </p:nvGrpSpPr>
          <p:grpSpPr>
            <a:xfrm>
              <a:off x="2149693" y="4238625"/>
              <a:ext cx="2668475" cy="644098"/>
              <a:chOff x="2067719" y="2908727"/>
              <a:chExt cx="2668475" cy="644098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rot="10800000" flipV="1">
                <a:off x="2067719" y="3171825"/>
                <a:ext cx="1371600" cy="381000"/>
              </a:xfrm>
              <a:prstGeom prst="straightConnector1">
                <a:avLst/>
              </a:prstGeom>
              <a:ln w="635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439319" y="2908727"/>
                <a:ext cx="1296875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8000"/>
                    </a:solidFill>
                  </a:rPr>
                  <a:t>and here!</a:t>
                </a:r>
                <a:endParaRPr lang="en-GB" b="1" dirty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A41A-6061-DA4A-A2E1-39380631E48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4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NB: Why don’t we have </a:t>
            </a:r>
            <a:br>
              <a:rPr lang="en-GB" dirty="0" smtClean="0"/>
            </a:br>
            <a:r>
              <a:rPr lang="en-GB" dirty="0" smtClean="0"/>
              <a:t>RC-world-domination?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90550" y="1974850"/>
            <a:ext cx="977900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98650" y="2451100"/>
            <a:ext cx="977900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00400" y="2927350"/>
            <a:ext cx="977900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33900" y="3384550"/>
            <a:ext cx="977900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911850" y="3860800"/>
            <a:ext cx="977900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cxnSp>
        <p:nvCxnSpPr>
          <p:cNvPr id="14" name="Curved Connector 13"/>
          <p:cNvCxnSpPr>
            <a:stCxn id="5" idx="3"/>
            <a:endCxn id="6" idx="1"/>
          </p:cNvCxnSpPr>
          <p:nvPr/>
        </p:nvCxnSpPr>
        <p:spPr>
          <a:xfrm>
            <a:off x="1568450" y="2451100"/>
            <a:ext cx="330200" cy="4762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6" idx="3"/>
            <a:endCxn id="7" idx="1"/>
          </p:cNvCxnSpPr>
          <p:nvPr/>
        </p:nvCxnSpPr>
        <p:spPr>
          <a:xfrm>
            <a:off x="2876550" y="2927350"/>
            <a:ext cx="323850" cy="4762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7" idx="3"/>
          </p:cNvCxnSpPr>
          <p:nvPr/>
        </p:nvCxnSpPr>
        <p:spPr>
          <a:xfrm>
            <a:off x="4178301" y="3403600"/>
            <a:ext cx="355600" cy="4762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8" idx="3"/>
            <a:endCxn id="9" idx="1"/>
          </p:cNvCxnSpPr>
          <p:nvPr/>
        </p:nvCxnSpPr>
        <p:spPr>
          <a:xfrm>
            <a:off x="5511800" y="3860800"/>
            <a:ext cx="400050" cy="4762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8" idx="1"/>
          </p:cNvCxnSpPr>
          <p:nvPr/>
        </p:nvCxnSpPr>
        <p:spPr>
          <a:xfrm flipV="1">
            <a:off x="2108200" y="3860800"/>
            <a:ext cx="2425700" cy="1333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endCxn id="5" idx="1"/>
          </p:cNvCxnSpPr>
          <p:nvPr/>
        </p:nvCxnSpPr>
        <p:spPr>
          <a:xfrm rot="16200000" flipH="1">
            <a:off x="-119856" y="1740696"/>
            <a:ext cx="1033462" cy="3873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endCxn id="7" idx="1"/>
          </p:cNvCxnSpPr>
          <p:nvPr/>
        </p:nvCxnSpPr>
        <p:spPr>
          <a:xfrm flipV="1">
            <a:off x="977900" y="3403600"/>
            <a:ext cx="2222500" cy="1409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1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64642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Looking at Entire Programs:</a:t>
            </a:r>
            <a:endParaRPr lang="en-US" dirty="0"/>
          </a:p>
        </p:txBody>
      </p:sp>
      <p:grpSp>
        <p:nvGrpSpPr>
          <p:cNvPr id="3" name="Group 540"/>
          <p:cNvGrpSpPr/>
          <p:nvPr/>
        </p:nvGrpSpPr>
        <p:grpSpPr>
          <a:xfrm>
            <a:off x="252440" y="1908847"/>
            <a:ext cx="8556791" cy="3872377"/>
            <a:chOff x="295083" y="2105026"/>
            <a:chExt cx="10002236" cy="4270371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9590689" y="2873377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590689" y="3406777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10030619" y="3138489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3719" y="2486025"/>
              <a:ext cx="9448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3719" y="5991225"/>
              <a:ext cx="9368630" cy="23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54410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574404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7594204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927204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9804004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403204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5877" y="2867025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95877" y="3400425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9971" y="3134519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26207" y="31321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81819" y="31321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8607" y="313531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735807" y="31321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31007" y="313531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193065" y="28638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193065" y="33972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2927159" y="313134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023395" y="31289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3479007" y="31289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175795" y="31321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632995" y="31289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328195" y="31321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97465" y="355441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7465" y="408781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1559" y="382190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27795" y="381952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583407" y="381952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80195" y="382270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737395" y="381952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32595" y="382270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84065" y="2870201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384065" y="3403601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7118159" y="313769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7214395" y="313531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7670007" y="313531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366795" y="3138489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7823995" y="313531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7519195" y="3138489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191477" y="52260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191477" y="57594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2925571" y="549354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3021807" y="54911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3477419" y="54911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3174207" y="54943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3631407" y="54911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3326607" y="54943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99053" y="496014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99053" y="549354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33147" y="52276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129383" y="522525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84995" y="522525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281783" y="522843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738983" y="522525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434183" y="522843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9324783" y="314087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9421019" y="3138489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9876631" y="3138489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9573419" y="314166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9725819" y="314166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403543" y="2876553"/>
              <a:ext cx="101961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155701" y="3392485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155701" y="3925885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889795" y="3659979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986031" y="365759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1441643" y="365759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1138431" y="366077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1595631" y="365759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1290831" y="366077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22918" y="338930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22918" y="392270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1757012" y="365680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1853248" y="365442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2308860" y="365442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2005648" y="365759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2462848" y="365442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2158048" y="365759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405131" y="4391025"/>
              <a:ext cx="101961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352131" y="2870201"/>
              <a:ext cx="2211388" cy="103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1150341" y="3134519"/>
              <a:ext cx="5095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2167576" y="3117845"/>
              <a:ext cx="5095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1169385" y="4158455"/>
              <a:ext cx="46831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2191384" y="4160837"/>
              <a:ext cx="46831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201319" y="3171825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201319" y="3919533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3827465" y="3545679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4209259" y="355679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3904459" y="355679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>
              <a:off x="3979071" y="354488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4133059" y="354488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>
              <a:off x="4056859" y="355679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4737101" y="3183735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737101" y="3931443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>
              <a:off x="4363247" y="3557589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4745041" y="356870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4440241" y="356870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4514853" y="355679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4668841" y="355679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4592641" y="356870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5345113" y="3533769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5345113" y="4281477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4971259" y="3907623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5353053" y="3918739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>
              <a:off x="5048253" y="3918739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5122865" y="3906829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5276853" y="3906829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5200653" y="3918739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877719" y="4010025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877719" y="4757733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5503865" y="4383879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885659" y="439499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5580859" y="439499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655471" y="438308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5809459" y="438308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733259" y="439499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6333331" y="4469607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333331" y="5217315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>
              <a:off x="5959477" y="484346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6341271" y="485457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6036471" y="485457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6111083" y="484266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6265071" y="484266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>
              <a:off x="6188871" y="485457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4202907" y="3021013"/>
              <a:ext cx="30162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4739483" y="3013867"/>
              <a:ext cx="30162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5761831" y="3670301"/>
              <a:ext cx="1600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4355307" y="5491955"/>
              <a:ext cx="2128836" cy="47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6347617" y="5357017"/>
              <a:ext cx="27622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3585373" y="4712493"/>
              <a:ext cx="15382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4508501" y="43878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4508501" y="49212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4242595" y="465534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4338831" y="46529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4794443" y="46529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4491231" y="46561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4948431" y="46529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4643631" y="46561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 flipH="1">
              <a:off x="4652961" y="4159249"/>
              <a:ext cx="47149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16200000" flipH="1">
              <a:off x="5170096" y="3206352"/>
              <a:ext cx="65324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5458619" y="3440113"/>
              <a:ext cx="113982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4525963" y="5206999"/>
              <a:ext cx="57626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4902596" y="4886716"/>
              <a:ext cx="118824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5658641" y="5126829"/>
              <a:ext cx="73819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>
              <a:off x="3366296" y="3624261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>
              <a:off x="3366296" y="4371969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rot="5400000">
              <a:off x="2992442" y="399811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rot="5400000">
              <a:off x="3374236" y="400923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 rot="5400000">
              <a:off x="3069436" y="400923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 rot="5400000">
              <a:off x="3144048" y="399732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 rot="5400000">
              <a:off x="3298036" y="399732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 rot="5400000">
              <a:off x="3221836" y="400923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 rot="5400000">
              <a:off x="954879" y="5181597"/>
              <a:ext cx="161925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>
              <a:off x="7176295" y="3761587"/>
              <a:ext cx="101961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>
              <a:off x="6928453" y="427751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>
              <a:off x="6928453" y="481091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5400000">
              <a:off x="6662547" y="454501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5400000">
              <a:off x="6758783" y="454263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5400000">
              <a:off x="7214395" y="454263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5400000">
              <a:off x="6911183" y="454580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5400000">
              <a:off x="7368383" y="454263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rot="5400000">
              <a:off x="7063583" y="454580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>
              <a:off x="7795670" y="427434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>
              <a:off x="7795670" y="480774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rot="5400000">
              <a:off x="7529764" y="45418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 rot="5400000">
              <a:off x="7626000" y="453945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 rot="5400000">
              <a:off x="8081612" y="453945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 rot="5400000">
              <a:off x="7778400" y="454263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 rot="5400000">
              <a:off x="8235600" y="453945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 rot="5400000">
              <a:off x="7930800" y="454263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7177883" y="5276059"/>
              <a:ext cx="101961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 rot="5400000">
              <a:off x="6923093" y="4019553"/>
              <a:ext cx="5095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 rot="5400000">
              <a:off x="7940328" y="4002879"/>
              <a:ext cx="5095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 rot="5400000">
              <a:off x="6942137" y="5043489"/>
              <a:ext cx="46831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 rot="5400000">
              <a:off x="7964136" y="5045871"/>
              <a:ext cx="46831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9759155" y="3547267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9759155" y="4294975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rot="5400000">
              <a:off x="9385301" y="392112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 rot="5400000">
              <a:off x="9767095" y="393223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 rot="5400000">
              <a:off x="9462295" y="393223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rot="5400000">
              <a:off x="9536907" y="392032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 rot="5400000">
              <a:off x="9690895" y="392032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rot="5400000">
              <a:off x="9614695" y="393223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>
              <a:off x="9757567" y="4747411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>
              <a:off x="9757567" y="5495119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 rot="5400000">
              <a:off x="9383713" y="512126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rot="5400000">
              <a:off x="9765507" y="513238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 rot="5400000">
              <a:off x="9460707" y="513238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 rot="5400000">
              <a:off x="9535319" y="512047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 rot="5400000">
              <a:off x="9689307" y="512047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rot="5400000">
              <a:off x="9613107" y="513238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rot="16200000" flipH="1">
              <a:off x="473077" y="3473449"/>
              <a:ext cx="142078" cy="23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rot="16200000" flipH="1">
              <a:off x="107157" y="4525169"/>
              <a:ext cx="873918" cy="23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rot="5400000">
              <a:off x="301230" y="5743972"/>
              <a:ext cx="49450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 rot="5400000">
              <a:off x="3483771" y="3516313"/>
              <a:ext cx="21589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 rot="5400000">
              <a:off x="3181751" y="4802581"/>
              <a:ext cx="823908" cy="55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rot="5400000">
              <a:off x="3474243" y="5874543"/>
              <a:ext cx="23336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 rot="5400000">
              <a:off x="4813493" y="5745163"/>
              <a:ext cx="4953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 rot="5400000">
              <a:off x="7604520" y="3587358"/>
              <a:ext cx="35639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rot="5400000">
              <a:off x="7438882" y="5633642"/>
              <a:ext cx="71516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/>
            <p:nvPr/>
          </p:nvCxnSpPr>
          <p:spPr>
            <a:xfrm rot="5400000">
              <a:off x="9915525" y="3480595"/>
              <a:ext cx="149224" cy="79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 rot="5400000">
              <a:off x="9691292" y="4527148"/>
              <a:ext cx="44052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 rot="5400000">
              <a:off x="9668266" y="5747142"/>
              <a:ext cx="484196" cy="3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Arrow Connector 535"/>
            <p:cNvCxnSpPr/>
            <p:nvPr/>
          </p:nvCxnSpPr>
          <p:spPr>
            <a:xfrm rot="16200000" flipH="1">
              <a:off x="4925221" y="2295524"/>
              <a:ext cx="384173" cy="3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Arrow Connector 538"/>
            <p:cNvCxnSpPr/>
            <p:nvPr/>
          </p:nvCxnSpPr>
          <p:spPr>
            <a:xfrm rot="16200000" flipH="1">
              <a:off x="4922044" y="6181722"/>
              <a:ext cx="384173" cy="3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A41A-6061-DA4A-A2E1-39380631E4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1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527800" cy="1143000"/>
          </a:xfrm>
        </p:spPr>
        <p:txBody>
          <a:bodyPr/>
          <a:lstStyle/>
          <a:p>
            <a:r>
              <a:rPr lang="en-GB" dirty="0" smtClean="0"/>
              <a:t>Going Multi</a:t>
            </a:r>
            <a:r>
              <a:rPr lang="en-GB" smtClean="0"/>
              <a:t>-</a:t>
            </a:r>
            <a:r>
              <a:rPr lang="en-GB" smtClean="0"/>
              <a:t>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126" name="Group 125"/>
          <p:cNvGrpSpPr/>
          <p:nvPr/>
        </p:nvGrpSpPr>
        <p:grpSpPr>
          <a:xfrm>
            <a:off x="762000" y="1447800"/>
            <a:ext cx="7603149" cy="3594100"/>
            <a:chOff x="762000" y="2070100"/>
            <a:chExt cx="7603149" cy="3594100"/>
          </a:xfrm>
        </p:grpSpPr>
        <p:grpSp>
          <p:nvGrpSpPr>
            <p:cNvPr id="81" name="Group 80"/>
            <p:cNvGrpSpPr/>
            <p:nvPr/>
          </p:nvGrpSpPr>
          <p:grpSpPr>
            <a:xfrm>
              <a:off x="762000" y="2070100"/>
              <a:ext cx="1655208" cy="3124200"/>
              <a:chOff x="762000" y="2070100"/>
              <a:chExt cx="1655208" cy="31242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rot="5400000">
                <a:off x="-177800" y="3797300"/>
                <a:ext cx="2755900" cy="38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762000" y="2070100"/>
                <a:ext cx="1655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single-threaded</a:t>
                </a:r>
                <a:endParaRPr lang="en-GB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Box 79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>
              <a:off x="3327343" y="2849602"/>
              <a:ext cx="914457" cy="2344699"/>
              <a:chOff x="1181100" y="2849602"/>
              <a:chExt cx="914457" cy="2344699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rot="5400000">
                <a:off x="27802" y="4002901"/>
                <a:ext cx="2344698" cy="3810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92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86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87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4897992" y="2070100"/>
              <a:ext cx="1362047" cy="3594100"/>
              <a:chOff x="762000" y="2070100"/>
              <a:chExt cx="1362047" cy="359410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rot="5400000">
                <a:off x="-412750" y="4032250"/>
                <a:ext cx="3225800" cy="38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762000" y="2070100"/>
                <a:ext cx="1362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data-parallel</a:t>
                </a:r>
                <a:endParaRPr lang="en-GB" dirty="0"/>
              </a:p>
            </p:txBody>
          </p:sp>
          <p:grpSp>
            <p:nvGrpSpPr>
              <p:cNvPr id="97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4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98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2" name="Straight Arrow Connector 101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99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0" name="Straight Arrow Connector 99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grpSp>
          <p:nvGrpSpPr>
            <p:cNvPr id="106" name="Group 105"/>
            <p:cNvGrpSpPr/>
            <p:nvPr/>
          </p:nvGrpSpPr>
          <p:grpSpPr>
            <a:xfrm>
              <a:off x="7450692" y="2849602"/>
              <a:ext cx="914457" cy="2344698"/>
              <a:chOff x="1181100" y="2849602"/>
              <a:chExt cx="914457" cy="2344698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 rot="5400000">
                <a:off x="27801" y="4002901"/>
                <a:ext cx="2344698" cy="381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16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10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14" name="Straight Arrow Connector 113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TextBox 114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11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12" name="Straight Arrow Connector 111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cxnSp>
          <p:nvCxnSpPr>
            <p:cNvPr id="121" name="Straight Connector 120"/>
            <p:cNvCxnSpPr/>
            <p:nvPr/>
          </p:nvCxnSpPr>
          <p:spPr>
            <a:xfrm>
              <a:off x="3327343" y="5194301"/>
              <a:ext cx="412334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365445" y="2849602"/>
              <a:ext cx="412334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4394200" y="3982998"/>
              <a:ext cx="431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104787"/>
                  </a:solidFill>
                </a:rPr>
                <a:t>...</a:t>
              </a:r>
              <a:endParaRPr lang="en-GB" sz="2400" b="1" dirty="0">
                <a:solidFill>
                  <a:srgbClr val="104787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69361" y="3982998"/>
              <a:ext cx="431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104787"/>
                  </a:solidFill>
                </a:rPr>
                <a:t>...</a:t>
              </a:r>
              <a:endParaRPr lang="en-GB" sz="2400" b="1" dirty="0">
                <a:solidFill>
                  <a:srgbClr val="104787"/>
                </a:solidFill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181100" y="5016500"/>
            <a:ext cx="6225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local variables do not escape!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relatively free variables can only benefit from reuse in 1/n cases!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1219200" y="5016500"/>
            <a:ext cx="7627586" cy="1402665"/>
            <a:chOff x="1219200" y="5016500"/>
            <a:chExt cx="7627586" cy="1402665"/>
          </a:xfrm>
        </p:grpSpPr>
        <p:sp>
          <p:nvSpPr>
            <p:cNvPr id="128" name="TextBox 127"/>
            <p:cNvSpPr txBox="1"/>
            <p:nvPr/>
          </p:nvSpPr>
          <p:spPr>
            <a:xfrm>
              <a:off x="1219200" y="5772834"/>
              <a:ext cx="31658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=&gt; use thread-local heaps</a:t>
              </a:r>
            </a:p>
            <a:p>
              <a:r>
                <a:rPr lang="en-GB" dirty="0" smtClean="0">
                  <a:solidFill>
                    <a:srgbClr val="008000"/>
                  </a:solidFill>
                </a:rPr>
                <a:t>=&gt; inhibit </a:t>
              </a:r>
              <a:r>
                <a:rPr lang="en-GB" dirty="0" err="1" smtClean="0">
                  <a:solidFill>
                    <a:srgbClr val="008000"/>
                  </a:solidFill>
                </a:rPr>
                <a:t>rc</a:t>
              </a:r>
              <a:r>
                <a:rPr lang="en-GB" dirty="0" smtClean="0">
                  <a:solidFill>
                    <a:srgbClr val="008000"/>
                  </a:solidFill>
                </a:rPr>
                <a:t>-ops on </a:t>
              </a:r>
              <a:r>
                <a:rPr lang="en-GB" dirty="0" err="1" smtClean="0">
                  <a:solidFill>
                    <a:srgbClr val="008000"/>
                  </a:solidFill>
                </a:rPr>
                <a:t>rel</a:t>
              </a:r>
              <a:r>
                <a:rPr lang="en-GB" dirty="0" smtClean="0">
                  <a:solidFill>
                    <a:srgbClr val="008000"/>
                  </a:solidFill>
                </a:rPr>
                <a:t>-free </a:t>
              </a:r>
              <a:r>
                <a:rPr lang="en-GB" dirty="0" err="1" smtClean="0">
                  <a:solidFill>
                    <a:srgbClr val="008000"/>
                  </a:solidFill>
                </a:rPr>
                <a:t>vars</a:t>
              </a:r>
              <a:endParaRPr lang="en-GB" dirty="0">
                <a:solidFill>
                  <a:srgbClr val="008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078164" y="5016500"/>
              <a:ext cx="7686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8000"/>
                  </a:solidFill>
                  <a:sym typeface="Wingdings"/>
                </a:rPr>
                <a:t></a:t>
              </a:r>
              <a:endParaRPr lang="en-GB" sz="5400" b="1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43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Bi-</a:t>
            </a:r>
            <a:r>
              <a:rPr lang="en-GB" dirty="0" smtClean="0"/>
              <a:t>Modal RC: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20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09600" y="2463800"/>
            <a:ext cx="7924800" cy="2209800"/>
            <a:chOff x="609600" y="1828800"/>
            <a:chExt cx="7924800" cy="2209800"/>
          </a:xfrm>
        </p:grpSpPr>
        <p:sp>
          <p:nvSpPr>
            <p:cNvPr id="7" name="Oval 6"/>
            <p:cNvSpPr/>
            <p:nvPr/>
          </p:nvSpPr>
          <p:spPr>
            <a:xfrm>
              <a:off x="609600" y="2273300"/>
              <a:ext cx="2921000" cy="1130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local</a:t>
              </a:r>
              <a:endParaRPr lang="en-US" sz="3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13400" y="2273300"/>
              <a:ext cx="2921000" cy="1130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/>
                <a:t>norc</a:t>
              </a:r>
              <a:endParaRPr lang="en-US" sz="3200" dirty="0" smtClean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3530600" y="1828800"/>
              <a:ext cx="2298700" cy="6350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Down Arrow 10"/>
            <p:cNvSpPr/>
            <p:nvPr/>
          </p:nvSpPr>
          <p:spPr>
            <a:xfrm rot="10800000">
              <a:off x="3530600" y="3403600"/>
              <a:ext cx="2298700" cy="6350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29100" y="1739900"/>
            <a:ext cx="855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fork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381500" y="4749512"/>
            <a:ext cx="8090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join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601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still many challenges ahead, e.g.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Non-array data structures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Arrays on clusters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Joining data and task parallelism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Better memory management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Application studies</a:t>
            </a:r>
          </a:p>
          <a:p>
            <a:r>
              <a:rPr lang="en-US" dirty="0" smtClean="0"/>
              <a:t>If you are interested in joining the team: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talk to me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527800" cy="1143000"/>
          </a:xfrm>
        </p:spPr>
        <p:txBody>
          <a:bodyPr/>
          <a:lstStyle/>
          <a:p>
            <a:r>
              <a:rPr lang="en-GB" dirty="0" smtClean="0"/>
              <a:t>Going Multi-Core 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22</a:t>
            </a:fld>
            <a:endParaRPr lang="en-GB"/>
          </a:p>
        </p:txBody>
      </p:sp>
      <p:grpSp>
        <p:nvGrpSpPr>
          <p:cNvPr id="8" name="Group 80"/>
          <p:cNvGrpSpPr/>
          <p:nvPr/>
        </p:nvGrpSpPr>
        <p:grpSpPr>
          <a:xfrm>
            <a:off x="762000" y="1447800"/>
            <a:ext cx="1655208" cy="3124200"/>
            <a:chOff x="762000" y="2070100"/>
            <a:chExt cx="1655208" cy="3124200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-177800" y="3797300"/>
              <a:ext cx="27559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62000" y="2070100"/>
              <a:ext cx="1655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single-threaded</a:t>
              </a:r>
              <a:endParaRPr lang="en-GB" dirty="0"/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1219200" y="2849602"/>
              <a:ext cx="876357" cy="369332"/>
              <a:chOff x="1219200" y="2849602"/>
              <a:chExt cx="876357" cy="369332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219200" y="3009900"/>
                <a:ext cx="876357" cy="209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422514" y="2849602"/>
                <a:ext cx="67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rc</a:t>
                </a:r>
                <a:r>
                  <a:rPr lang="en-GB" dirty="0" smtClean="0"/>
                  <a:t>-op</a:t>
                </a:r>
                <a:endParaRPr lang="en-GB" dirty="0"/>
              </a:p>
            </p:txBody>
          </p:sp>
        </p:grpSp>
        <p:grpSp>
          <p:nvGrpSpPr>
            <p:cNvPr id="10" name="Group 74"/>
            <p:cNvGrpSpPr/>
            <p:nvPr/>
          </p:nvGrpSpPr>
          <p:grpSpPr>
            <a:xfrm>
              <a:off x="1181100" y="3822700"/>
              <a:ext cx="876357" cy="369332"/>
              <a:chOff x="1219200" y="2849602"/>
              <a:chExt cx="876357" cy="369332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1219200" y="3009900"/>
                <a:ext cx="876357" cy="209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1422514" y="2849602"/>
                <a:ext cx="67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rc</a:t>
                </a:r>
                <a:r>
                  <a:rPr lang="en-GB" dirty="0" smtClean="0"/>
                  <a:t>-op</a:t>
                </a:r>
                <a:endParaRPr lang="en-GB" dirty="0"/>
              </a:p>
            </p:txBody>
          </p:sp>
        </p:grpSp>
        <p:grpSp>
          <p:nvGrpSpPr>
            <p:cNvPr id="11" name="Group 77"/>
            <p:cNvGrpSpPr/>
            <p:nvPr/>
          </p:nvGrpSpPr>
          <p:grpSpPr>
            <a:xfrm>
              <a:off x="1193800" y="4576802"/>
              <a:ext cx="876357" cy="369332"/>
              <a:chOff x="1219200" y="2849602"/>
              <a:chExt cx="876357" cy="369332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1219200" y="3009900"/>
                <a:ext cx="876357" cy="209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1422514" y="2849602"/>
                <a:ext cx="67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rc</a:t>
                </a:r>
                <a:r>
                  <a:rPr lang="en-GB" dirty="0" smtClean="0"/>
                  <a:t>-op</a:t>
                </a:r>
                <a:endParaRPr lang="en-GB" dirty="0"/>
              </a:p>
            </p:txBody>
          </p:sp>
        </p:grpSp>
      </p:grpSp>
      <p:sp>
        <p:nvSpPr>
          <p:cNvPr id="128" name="TextBox 127"/>
          <p:cNvSpPr txBox="1"/>
          <p:nvPr/>
        </p:nvSpPr>
        <p:spPr>
          <a:xfrm>
            <a:off x="1219200" y="5772834"/>
            <a:ext cx="173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=&gt; use locking....</a:t>
            </a:r>
            <a:endParaRPr lang="en-GB" dirty="0">
              <a:solidFill>
                <a:srgbClr val="00800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181100" y="5016500"/>
            <a:ext cx="7665686" cy="923330"/>
            <a:chOff x="1181100" y="5016500"/>
            <a:chExt cx="7665686" cy="923330"/>
          </a:xfrm>
        </p:grpSpPr>
        <p:sp>
          <p:nvSpPr>
            <p:cNvPr id="127" name="TextBox 126"/>
            <p:cNvSpPr txBox="1"/>
            <p:nvPr/>
          </p:nvSpPr>
          <p:spPr>
            <a:xfrm>
              <a:off x="1181100" y="5016500"/>
              <a:ext cx="5773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local variables </a:t>
              </a:r>
              <a:r>
                <a:rPr lang="en-GB" b="1" dirty="0" smtClean="0">
                  <a:solidFill>
                    <a:srgbClr val="FF0000"/>
                  </a:solidFill>
                </a:rPr>
                <a:t>do</a:t>
              </a:r>
              <a:r>
                <a:rPr lang="en-GB" dirty="0" smtClean="0">
                  <a:solidFill>
                    <a:srgbClr val="FF0000"/>
                  </a:solidFill>
                </a:rPr>
                <a:t> escape!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relatively free variables </a:t>
              </a:r>
              <a:r>
                <a:rPr lang="en-GB" b="1" dirty="0" smtClean="0">
                  <a:solidFill>
                    <a:srgbClr val="FF0000"/>
                  </a:solidFill>
                </a:rPr>
                <a:t>can </a:t>
              </a:r>
              <a:r>
                <a:rPr lang="en-GB" dirty="0" smtClean="0">
                  <a:solidFill>
                    <a:srgbClr val="FF0000"/>
                  </a:solidFill>
                </a:rPr>
                <a:t>benefit from reuse in 1/2 cases!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078164" y="5016500"/>
              <a:ext cx="7686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sym typeface="Wingdings"/>
                </a:rPr>
                <a:t></a:t>
              </a:r>
              <a:endParaRPr lang="en-GB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800543" y="1430060"/>
            <a:ext cx="2904206" cy="3555484"/>
            <a:chOff x="3327343" y="1430060"/>
            <a:chExt cx="2904206" cy="3555484"/>
          </a:xfrm>
        </p:grpSpPr>
        <p:grpSp>
          <p:nvGrpSpPr>
            <p:cNvPr id="13" name="Group 81"/>
            <p:cNvGrpSpPr/>
            <p:nvPr/>
          </p:nvGrpSpPr>
          <p:grpSpPr>
            <a:xfrm>
              <a:off x="3327343" y="2227302"/>
              <a:ext cx="914457" cy="2344699"/>
              <a:chOff x="1181100" y="2849602"/>
              <a:chExt cx="914457" cy="2344699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rot="5400000">
                <a:off x="27802" y="4002901"/>
                <a:ext cx="2344698" cy="3810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92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5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6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grpSp>
          <p:nvGrpSpPr>
            <p:cNvPr id="17" name="Group 93"/>
            <p:cNvGrpSpPr/>
            <p:nvPr/>
          </p:nvGrpSpPr>
          <p:grpSpPr>
            <a:xfrm>
              <a:off x="3762943" y="1430060"/>
              <a:ext cx="2468606" cy="3141940"/>
              <a:chOff x="-373049" y="2052360"/>
              <a:chExt cx="2468606" cy="314194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rot="5400000">
                <a:off x="16292" y="4016792"/>
                <a:ext cx="2342316" cy="127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-373049" y="2052360"/>
                <a:ext cx="1318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task-parallel</a:t>
                </a:r>
                <a:endParaRPr lang="en-GB" dirty="0"/>
              </a:p>
            </p:txBody>
          </p:sp>
          <p:grpSp>
            <p:nvGrpSpPr>
              <p:cNvPr id="18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4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9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2" name="Straight Arrow Connector 101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20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0" name="Straight Arrow Connector 99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cxnSp>
          <p:nvCxnSpPr>
            <p:cNvPr id="121" name="Straight Connector 120"/>
            <p:cNvCxnSpPr/>
            <p:nvPr/>
          </p:nvCxnSpPr>
          <p:spPr>
            <a:xfrm flipV="1">
              <a:off x="3327343" y="4572000"/>
              <a:ext cx="1989749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365445" y="2227302"/>
              <a:ext cx="198974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4213626" y="4775200"/>
              <a:ext cx="419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4221524" y="1988344"/>
              <a:ext cx="481092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183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6553200" cy="1143000"/>
          </a:xfrm>
        </p:spPr>
        <p:txBody>
          <a:bodyPr/>
          <a:lstStyle/>
          <a:p>
            <a:r>
              <a:rPr lang="en-GB" dirty="0" smtClean="0"/>
              <a:t>Going Many-Core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Picture 4" descr="microgrid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0174"/>
            <a:ext cx="5435759" cy="4596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7845" y="2557165"/>
            <a:ext cx="244779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256 cores</a:t>
            </a:r>
          </a:p>
          <a:p>
            <a:r>
              <a:rPr lang="en-GB" dirty="0" smtClean="0"/>
              <a:t>500 threads in HW each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functional programmers</a:t>
            </a:r>
          </a:p>
          <a:p>
            <a:r>
              <a:rPr lang="en-GB" dirty="0" smtClean="0"/>
              <a:t>paradise, no?!</a:t>
            </a:r>
          </a:p>
          <a:p>
            <a:endParaRPr lang="en-GB" dirty="0" smtClean="0"/>
          </a:p>
          <a:p>
            <a:r>
              <a:rPr lang="en-GB" dirty="0" smtClean="0"/>
              <a:t>nested DP and TP</a:t>
            </a:r>
          </a:p>
          <a:p>
            <a:r>
              <a:rPr lang="en-GB" dirty="0" smtClean="0"/>
              <a:t> parallelism</a:t>
            </a:r>
          </a:p>
          <a:p>
            <a:endParaRPr lang="en-GB" dirty="0"/>
          </a:p>
        </p:txBody>
      </p:sp>
      <p:pic>
        <p:nvPicPr>
          <p:cNvPr id="7" name="Picture 6" descr="logo_apple-core_hlo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845" y="1344029"/>
            <a:ext cx="2447555" cy="6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8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38900" cy="1143000"/>
          </a:xfrm>
        </p:spPr>
        <p:txBody>
          <a:bodyPr/>
          <a:lstStyle/>
          <a:p>
            <a:r>
              <a:rPr lang="en-GB" dirty="0" smtClean="0"/>
              <a:t>RC in Many-Core Times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24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876300" y="4076700"/>
            <a:ext cx="27559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98600" y="2324100"/>
            <a:ext cx="245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computational </a:t>
            </a:r>
            <a:r>
              <a:rPr lang="en-GB" dirty="0" err="1" smtClean="0"/>
              <a:t>thread(s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220097" y="4749403"/>
            <a:ext cx="2666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61100" y="3009900"/>
            <a:ext cx="112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RC-thread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73300" y="3009900"/>
            <a:ext cx="4280695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73300" y="3860800"/>
            <a:ext cx="4279106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35200" y="4419600"/>
            <a:ext cx="4317206" cy="1054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35200" y="4864100"/>
            <a:ext cx="4317206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30500" y="3009900"/>
            <a:ext cx="67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rc</a:t>
            </a:r>
            <a:r>
              <a:rPr lang="en-GB" dirty="0" smtClean="0"/>
              <a:t>-op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768600" y="3841234"/>
            <a:ext cx="67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rc</a:t>
            </a:r>
            <a:r>
              <a:rPr lang="en-GB" dirty="0" smtClean="0"/>
              <a:t>-op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768600" y="4456668"/>
            <a:ext cx="67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rc</a:t>
            </a:r>
            <a:r>
              <a:rPr lang="en-GB" dirty="0" smtClean="0"/>
              <a:t>-op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736878" y="4864100"/>
            <a:ext cx="67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rc</a:t>
            </a:r>
            <a:r>
              <a:rPr lang="en-GB" dirty="0" smtClean="0"/>
              <a:t>-op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2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64300" cy="1143000"/>
          </a:xfrm>
        </p:spPr>
        <p:txBody>
          <a:bodyPr/>
          <a:lstStyle/>
          <a:p>
            <a:r>
              <a:rPr lang="en-GB" dirty="0" smtClean="0"/>
              <a:t>and here the runtimes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25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1066800"/>
            <a:ext cx="9144000" cy="5334000"/>
            <a:chOff x="0" y="1066800"/>
            <a:chExt cx="9144000" cy="5334000"/>
          </a:xfrm>
        </p:grpSpPr>
        <p:pic>
          <p:nvPicPr>
            <p:cNvPr id="6" name="Picture 5" descr="plot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66800"/>
              <a:ext cx="4572000" cy="2743200"/>
            </a:xfrm>
            <a:prstGeom prst="rect">
              <a:avLst/>
            </a:prstGeom>
          </p:spPr>
        </p:pic>
        <p:pic>
          <p:nvPicPr>
            <p:cNvPr id="7" name="Picture 6" descr="plot4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1066800"/>
              <a:ext cx="4572000" cy="2743200"/>
            </a:xfrm>
            <a:prstGeom prst="rect">
              <a:avLst/>
            </a:prstGeom>
          </p:spPr>
        </p:pic>
        <p:pic>
          <p:nvPicPr>
            <p:cNvPr id="8" name="Picture 7" descr="plot16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657600"/>
              <a:ext cx="4572000" cy="2743200"/>
            </a:xfrm>
            <a:prstGeom prst="rect">
              <a:avLst/>
            </a:prstGeom>
          </p:spPr>
        </p:pic>
        <p:pic>
          <p:nvPicPr>
            <p:cNvPr id="9" name="Picture 8" descr="plot64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657600"/>
              <a:ext cx="4572000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44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Multi-Modal RC: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26</a:t>
            </a:fld>
            <a:endParaRPr lang="en-GB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600200" y="1600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2324100" imgH="1549400" progId="Word.Document.12">
                  <p:link updateAutomatic="1"/>
                </p:oleObj>
              </mc:Choice>
              <mc:Fallback>
                <p:oleObj name="Document" r:id="rId3" imgW="2324100" imgH="1549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rved Down Arrow 4"/>
          <p:cNvSpPr/>
          <p:nvPr/>
        </p:nvSpPr>
        <p:spPr>
          <a:xfrm rot="10800000">
            <a:off x="3898900" y="5486400"/>
            <a:ext cx="1600200" cy="5969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0" y="6026150"/>
            <a:ext cx="1016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spawn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4133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runtimes: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1066800"/>
            <a:ext cx="9144000" cy="5410200"/>
            <a:chOff x="0" y="1066800"/>
            <a:chExt cx="9144000" cy="5410200"/>
          </a:xfrm>
        </p:grpSpPr>
        <p:pic>
          <p:nvPicPr>
            <p:cNvPr id="6" name="Picture 5" descr="plot64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3733800"/>
              <a:ext cx="4572000" cy="2743200"/>
            </a:xfrm>
            <a:prstGeom prst="rect">
              <a:avLst/>
            </a:prstGeom>
          </p:spPr>
        </p:pic>
        <p:pic>
          <p:nvPicPr>
            <p:cNvPr id="7" name="Picture 6" descr="plot16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733800"/>
              <a:ext cx="4572000" cy="2743200"/>
            </a:xfrm>
            <a:prstGeom prst="rect">
              <a:avLst/>
            </a:prstGeom>
          </p:spPr>
        </p:pic>
        <p:pic>
          <p:nvPicPr>
            <p:cNvPr id="8" name="Picture 7" descr="plot4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066800"/>
              <a:ext cx="4572000" cy="2743200"/>
            </a:xfrm>
            <a:prstGeom prst="rect">
              <a:avLst/>
            </a:prstGeom>
          </p:spPr>
        </p:pic>
        <p:pic>
          <p:nvPicPr>
            <p:cNvPr id="9" name="Picture 8" descr="plot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066800"/>
              <a:ext cx="4572000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65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64636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Multi-Threaded Execution on </a:t>
            </a:r>
            <a:r>
              <a:rPr lang="en-US" dirty="0" err="1" smtClean="0"/>
              <a:t>SMPs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0710" y="4880063"/>
            <a:ext cx="456317" cy="414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82218" y="4880063"/>
            <a:ext cx="456317" cy="414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703720" y="4880063"/>
            <a:ext cx="456317" cy="41458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25228" y="4880063"/>
            <a:ext cx="456317" cy="4145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746731" y="4880063"/>
            <a:ext cx="456317" cy="414589"/>
          </a:xfrm>
          <a:prstGeom prst="rect">
            <a:avLst/>
          </a:prstGeom>
          <a:solidFill>
            <a:srgbClr val="F163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268237" y="2185236"/>
            <a:ext cx="456317" cy="414589"/>
          </a:xfrm>
          <a:prstGeom prst="rect">
            <a:avLst/>
          </a:prstGeom>
          <a:solidFill>
            <a:srgbClr val="F163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60710" y="2185236"/>
            <a:ext cx="456317" cy="414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82218" y="2185236"/>
            <a:ext cx="456317" cy="414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703720" y="2185236"/>
            <a:ext cx="456317" cy="41458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225228" y="2185236"/>
            <a:ext cx="456317" cy="414589"/>
          </a:xfrm>
          <a:prstGeom prst="rect">
            <a:avLst/>
          </a:prstGeom>
          <a:solidFill>
            <a:srgbClr val="C5DF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60710" y="2668921"/>
            <a:ext cx="456317" cy="414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182218" y="2668921"/>
            <a:ext cx="456317" cy="414589"/>
          </a:xfrm>
          <a:prstGeom prst="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703720" y="2668921"/>
            <a:ext cx="456317" cy="41458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225228" y="2668921"/>
            <a:ext cx="456317" cy="414589"/>
          </a:xfrm>
          <a:prstGeom prst="rect">
            <a:avLst/>
          </a:prstGeom>
          <a:solidFill>
            <a:srgbClr val="C5DF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268237" y="2668921"/>
            <a:ext cx="456317" cy="414589"/>
          </a:xfrm>
          <a:prstGeom prst="rect">
            <a:avLst/>
          </a:prstGeom>
          <a:solidFill>
            <a:srgbClr val="F163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8" name="Right Triangle 27"/>
          <p:cNvSpPr/>
          <p:nvPr/>
        </p:nvSpPr>
        <p:spPr>
          <a:xfrm>
            <a:off x="2746731" y="2668921"/>
            <a:ext cx="456317" cy="414589"/>
          </a:xfrm>
          <a:prstGeom prst="rtTriangle">
            <a:avLst/>
          </a:prstGeom>
          <a:solidFill>
            <a:srgbClr val="C5DF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9" name="Right Triangle 28"/>
          <p:cNvSpPr/>
          <p:nvPr/>
        </p:nvSpPr>
        <p:spPr>
          <a:xfrm rot="10800000">
            <a:off x="2746731" y="2668921"/>
            <a:ext cx="456317" cy="414589"/>
          </a:xfrm>
          <a:prstGeom prst="rtTriangle">
            <a:avLst/>
          </a:prstGeom>
          <a:solidFill>
            <a:srgbClr val="F163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30" name="Right Triangle 29"/>
          <p:cNvSpPr/>
          <p:nvPr/>
        </p:nvSpPr>
        <p:spPr>
          <a:xfrm rot="10800000">
            <a:off x="2746730" y="2185236"/>
            <a:ext cx="456317" cy="414589"/>
          </a:xfrm>
          <a:prstGeom prst="rtTriangle">
            <a:avLst/>
          </a:prstGeom>
          <a:solidFill>
            <a:srgbClr val="F163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31" name="Right Triangle 30"/>
          <p:cNvSpPr/>
          <p:nvPr/>
        </p:nvSpPr>
        <p:spPr>
          <a:xfrm>
            <a:off x="2746731" y="2185236"/>
            <a:ext cx="456317" cy="414589"/>
          </a:xfrm>
          <a:prstGeom prst="rtTriangle">
            <a:avLst/>
          </a:prstGeom>
          <a:solidFill>
            <a:srgbClr val="C5DF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182215" y="3636295"/>
            <a:ext cx="2086022" cy="6909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r>
              <a:rPr lang="en-GB" dirty="0" smtClean="0"/>
              <a:t>data parallel operation</a:t>
            </a:r>
            <a:endParaRPr lang="en-GB" dirty="0"/>
          </a:p>
        </p:txBody>
      </p:sp>
      <p:sp>
        <p:nvSpPr>
          <p:cNvPr id="33" name="Down Arrow 32"/>
          <p:cNvSpPr/>
          <p:nvPr/>
        </p:nvSpPr>
        <p:spPr>
          <a:xfrm>
            <a:off x="1964475" y="3152607"/>
            <a:ext cx="414597" cy="414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34" name="Down Arrow 33"/>
          <p:cNvSpPr/>
          <p:nvPr/>
        </p:nvSpPr>
        <p:spPr>
          <a:xfrm>
            <a:off x="2006193" y="4396376"/>
            <a:ext cx="414597" cy="414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5369624" y="2288567"/>
            <a:ext cx="621165" cy="1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79520" y="2599821"/>
            <a:ext cx="2477830" cy="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79520" y="5087358"/>
            <a:ext cx="2477830" cy="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4439876" y="3636343"/>
            <a:ext cx="2486097" cy="1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5370983" y="5398708"/>
            <a:ext cx="621165" cy="1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5162004" y="3704713"/>
            <a:ext cx="2211145" cy="136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5988353" y="3532295"/>
            <a:ext cx="1864931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6263106" y="3842197"/>
            <a:ext cx="2486097" cy="1359"/>
          </a:xfrm>
          <a:prstGeom prst="straightConnector1">
            <a:avLst/>
          </a:prstGeom>
          <a:ln>
            <a:solidFill>
              <a:srgbClr val="C5DF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7017990" y="3737824"/>
            <a:ext cx="2277365" cy="1360"/>
          </a:xfrm>
          <a:prstGeom prst="straightConnector1">
            <a:avLst/>
          </a:prstGeom>
          <a:ln w="25400" cap="flat" cmpd="sng" algn="ctr">
            <a:solidFill>
              <a:srgbClr val="F1636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A41A-6061-DA4A-A2E1-39380631E48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4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65529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SMP Ideal: Coarse Grain!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5145" y="2254330"/>
            <a:ext cx="8083334" cy="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5145" y="5432849"/>
            <a:ext cx="8014749" cy="2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93480" y="2427483"/>
            <a:ext cx="343331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337170" y="2427483"/>
            <a:ext cx="343331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487035" y="2427483"/>
            <a:ext cx="343331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205449" y="2427483"/>
            <a:ext cx="343331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8377492" y="2427483"/>
            <a:ext cx="343331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901687" y="2427483"/>
            <a:ext cx="343331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3119" y="2599821"/>
            <a:ext cx="603155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119" y="3083509"/>
            <a:ext cx="603155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1995" y="2842432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94324" y="2840272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84094" y="2840272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24700" y="2843152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15829" y="2840272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55077" y="2843152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31628" y="2596941"/>
            <a:ext cx="603155" cy="14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31628" y="3080629"/>
            <a:ext cx="603155" cy="14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490504" y="2839552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72833" y="2837392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962604" y="2837392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703209" y="2840272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094338" y="2837392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833586" y="2840272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4478" y="3223145"/>
            <a:ext cx="603155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4478" y="3706833"/>
            <a:ext cx="603155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3354" y="3465757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95682" y="3463597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85453" y="3463597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26059" y="3466477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17188" y="3463597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56435" y="3466477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16980" y="2602701"/>
            <a:ext cx="603155" cy="14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16980" y="3086389"/>
            <a:ext cx="603155" cy="14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75854" y="2845312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158183" y="2843152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47953" y="2843152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6288559" y="2846032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679688" y="2843152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418935" y="2846032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730271" y="4738986"/>
            <a:ext cx="603155" cy="14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30271" y="5222674"/>
            <a:ext cx="603155" cy="14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2489146" y="4981598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2571475" y="4979438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2961245" y="4979438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701851" y="4982318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3092980" y="4979438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832227" y="4982318"/>
            <a:ext cx="482248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55836" y="4497863"/>
            <a:ext cx="603155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55836" y="4981550"/>
            <a:ext cx="603155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14712" y="4740474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97041" y="4738314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486811" y="4738314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227417" y="4741194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618546" y="4738314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357794" y="4741194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204720" y="2605581"/>
            <a:ext cx="603155" cy="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204720" y="3089269"/>
            <a:ext cx="603155" cy="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7963594" y="2848192"/>
            <a:ext cx="482248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8045923" y="2846032"/>
            <a:ext cx="482248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8435693" y="2846032"/>
            <a:ext cx="482248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8176299" y="2848912"/>
            <a:ext cx="482248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8567428" y="2846032"/>
            <a:ext cx="482248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8306675" y="2848912"/>
            <a:ext cx="482248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200714" y="2608461"/>
            <a:ext cx="872270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88688" y="3076309"/>
            <a:ext cx="603155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88688" y="3559996"/>
            <a:ext cx="603155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747564" y="331892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829893" y="331676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1219663" y="331676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960269" y="331964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1351398" y="331676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1090646" y="331964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730583" y="3073429"/>
            <a:ext cx="603155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730583" y="3557116"/>
            <a:ext cx="603155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489458" y="331604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571787" y="331388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961557" y="331388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1702163" y="331676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2093292" y="331388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1832539" y="3316760"/>
            <a:ext cx="48224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202075" y="3981786"/>
            <a:ext cx="872270" cy="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723195" y="2602701"/>
            <a:ext cx="1891816" cy="936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971029" y="2842432"/>
            <a:ext cx="46208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1841261" y="2827312"/>
            <a:ext cx="462088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988379" y="3770939"/>
            <a:ext cx="424669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1862687" y="3773099"/>
            <a:ext cx="424669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594177" y="2876214"/>
            <a:ext cx="325941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594177" y="3554236"/>
            <a:ext cx="325941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3255166" y="321527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3581787" y="322535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3321034" y="322535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3384863" y="321455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3516598" y="321455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3451410" y="322535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052532" y="2887014"/>
            <a:ext cx="325941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052532" y="3565036"/>
            <a:ext cx="325941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3713521" y="322607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4040142" y="323615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3779389" y="323615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3843218" y="322535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3974953" y="322535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3909765" y="323615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572679" y="3204425"/>
            <a:ext cx="325941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572679" y="3882448"/>
            <a:ext cx="325941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4233668" y="3543484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4560288" y="3553564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4299536" y="3553564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363365" y="3542764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4495100" y="3542764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4429912" y="3553564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5028317" y="3636295"/>
            <a:ext cx="325941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028317" y="4314317"/>
            <a:ext cx="325941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4689306" y="397535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5015926" y="398543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4755174" y="398543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4819003" y="397463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4950738" y="397463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4885550" y="398543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418089" y="4053044"/>
            <a:ext cx="325941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418089" y="4731066"/>
            <a:ext cx="325941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5079077" y="439210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5405697" y="440218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5144944" y="440218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5208774" y="439138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5340509" y="439138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5275321" y="4402183"/>
            <a:ext cx="678022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3587797" y="2739505"/>
            <a:ext cx="273513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4046831" y="2733025"/>
            <a:ext cx="273513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4888122" y="3328280"/>
            <a:ext cx="1451063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3725912" y="4980110"/>
            <a:ext cx="1821193" cy="432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5423222" y="4857796"/>
            <a:ext cx="250484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3027776" y="4273341"/>
            <a:ext cx="1394914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856969" y="3978906"/>
            <a:ext cx="603155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856969" y="4462594"/>
            <a:ext cx="603155" cy="14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3615844" y="4221517"/>
            <a:ext cx="482248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3698173" y="4219357"/>
            <a:ext cx="482248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4087943" y="4219357"/>
            <a:ext cx="482248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3828549" y="4222237"/>
            <a:ext cx="482248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4219678" y="4219357"/>
            <a:ext cx="482248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3958925" y="4222237"/>
            <a:ext cx="482248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6200000" flipH="1">
            <a:off x="3968458" y="3771659"/>
            <a:ext cx="427549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H="1">
            <a:off x="4406194" y="2907571"/>
            <a:ext cx="592364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4640538" y="3119545"/>
            <a:ext cx="1033594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3857121" y="4721759"/>
            <a:ext cx="522557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4163627" y="4431326"/>
            <a:ext cx="1077503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4821959" y="4649061"/>
            <a:ext cx="669393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2879825" y="3286484"/>
            <a:ext cx="325941" cy="14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2879825" y="3964506"/>
            <a:ext cx="325941" cy="14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>
            <a:off x="2540814" y="3625542"/>
            <a:ext cx="678022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>
            <a:off x="2867434" y="3635622"/>
            <a:ext cx="678022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>
            <a:off x="2606682" y="3635622"/>
            <a:ext cx="678022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>
            <a:off x="2670511" y="3624822"/>
            <a:ext cx="678022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2802246" y="3624822"/>
            <a:ext cx="678022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>
            <a:off x="2737058" y="3635622"/>
            <a:ext cx="678022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775345" y="4698725"/>
            <a:ext cx="1468343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6139234" y="3411011"/>
            <a:ext cx="872270" cy="14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5927207" y="3878859"/>
            <a:ext cx="603155" cy="14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5927207" y="4362546"/>
            <a:ext cx="603155" cy="14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5686083" y="412147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5400000">
            <a:off x="5768412" y="411931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>
            <a:off x="6158183" y="411931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>
            <a:off x="5898788" y="412219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>
            <a:off x="6289918" y="411931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>
            <a:off x="6029165" y="412219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6669104" y="3875979"/>
            <a:ext cx="603155" cy="14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6669104" y="4359666"/>
            <a:ext cx="603155" cy="14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5400000">
            <a:off x="6427977" y="411859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6510306" y="411643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6900076" y="411643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>
            <a:off x="6640682" y="411931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7031811" y="411643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6771058" y="4119310"/>
            <a:ext cx="48224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6140592" y="4784336"/>
            <a:ext cx="872270" cy="14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5909548" y="3644982"/>
            <a:ext cx="46208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6779780" y="3629862"/>
            <a:ext cx="462088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5926900" y="4573488"/>
            <a:ext cx="424669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>
            <a:off x="6801206" y="4575648"/>
            <a:ext cx="424669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8348839" y="3216665"/>
            <a:ext cx="325941" cy="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348839" y="3894688"/>
            <a:ext cx="325941" cy="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>
            <a:off x="8009828" y="3555724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8336448" y="3565804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8075695" y="3565804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5400000">
            <a:off x="8139525" y="3555004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5400000">
            <a:off x="8271260" y="3555004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8206071" y="3565804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8347483" y="4304957"/>
            <a:ext cx="325941" cy="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8347483" y="4982979"/>
            <a:ext cx="325941" cy="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>
            <a:off x="8008469" y="4644016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>
            <a:off x="8335089" y="4654096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>
            <a:off x="8074336" y="4654096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8138166" y="4643296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>
            <a:off x="8269901" y="4643296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5400000">
            <a:off x="8204713" y="4654096"/>
            <a:ext cx="678022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6200000" flipH="1">
            <a:off x="401067" y="3149788"/>
            <a:ext cx="128836" cy="2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16200000" flipH="1">
            <a:off x="69250" y="4103489"/>
            <a:ext cx="792470" cy="2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5400000">
            <a:off x="245018" y="5208687"/>
            <a:ext cx="448419" cy="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2974784" y="3188644"/>
            <a:ext cx="195775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2700810" y="4355135"/>
            <a:ext cx="747121" cy="475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2966185" y="5327089"/>
            <a:ext cx="211615" cy="13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4105184" y="5209767"/>
            <a:ext cx="449139" cy="13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6496431" y="3253067"/>
            <a:ext cx="323182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>
            <a:off x="6345525" y="5108640"/>
            <a:ext cx="648513" cy="13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8478785" y="3156411"/>
            <a:ext cx="135316" cy="67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5400000">
            <a:off x="8279480" y="4105270"/>
            <a:ext cx="399469" cy="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8258662" y="5211616"/>
            <a:ext cx="439069" cy="3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rot="16200000" flipH="1">
            <a:off x="4203611" y="2081665"/>
            <a:ext cx="348368" cy="2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rot="16200000" flipH="1">
            <a:off x="4200893" y="5605675"/>
            <a:ext cx="348368" cy="2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Slide Number Placeholder 2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A41A-6061-DA4A-A2E1-39380631E48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1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646361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Multi-Threaded Execution on </a:t>
            </a:r>
            <a:r>
              <a:rPr lang="en-US" dirty="0" err="1" smtClean="0"/>
              <a:t>GPGPUs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0710" y="4880063"/>
            <a:ext cx="456317" cy="414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82218" y="4880063"/>
            <a:ext cx="456317" cy="414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703720" y="4880063"/>
            <a:ext cx="456317" cy="41458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25228" y="4880063"/>
            <a:ext cx="456317" cy="4145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746731" y="4880063"/>
            <a:ext cx="456317" cy="414589"/>
          </a:xfrm>
          <a:prstGeom prst="rect">
            <a:avLst/>
          </a:prstGeom>
          <a:solidFill>
            <a:srgbClr val="F163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268237" y="2185236"/>
            <a:ext cx="456317" cy="414589"/>
          </a:xfrm>
          <a:prstGeom prst="rect">
            <a:avLst/>
          </a:prstGeom>
          <a:solidFill>
            <a:srgbClr val="F163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60710" y="2185236"/>
            <a:ext cx="456317" cy="414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82218" y="2185236"/>
            <a:ext cx="456317" cy="414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703720" y="2185236"/>
            <a:ext cx="456317" cy="41458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225228" y="2185236"/>
            <a:ext cx="456317" cy="414589"/>
          </a:xfrm>
          <a:prstGeom prst="rect">
            <a:avLst/>
          </a:prstGeom>
          <a:solidFill>
            <a:srgbClr val="C5DF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60710" y="2668921"/>
            <a:ext cx="456317" cy="414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182218" y="2668921"/>
            <a:ext cx="456317" cy="414589"/>
          </a:xfrm>
          <a:prstGeom prst="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703720" y="2668921"/>
            <a:ext cx="456317" cy="41458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225228" y="2668921"/>
            <a:ext cx="456317" cy="414589"/>
          </a:xfrm>
          <a:prstGeom prst="rect">
            <a:avLst/>
          </a:prstGeom>
          <a:solidFill>
            <a:srgbClr val="C5DF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268237" y="2668921"/>
            <a:ext cx="456317" cy="414589"/>
          </a:xfrm>
          <a:prstGeom prst="rect">
            <a:avLst/>
          </a:prstGeom>
          <a:solidFill>
            <a:srgbClr val="F163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8" name="Right Triangle 27"/>
          <p:cNvSpPr/>
          <p:nvPr/>
        </p:nvSpPr>
        <p:spPr>
          <a:xfrm>
            <a:off x="2746731" y="2668921"/>
            <a:ext cx="456317" cy="414589"/>
          </a:xfrm>
          <a:prstGeom prst="rtTriangle">
            <a:avLst/>
          </a:prstGeom>
          <a:solidFill>
            <a:srgbClr val="C5DF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29" name="Right Triangle 28"/>
          <p:cNvSpPr/>
          <p:nvPr/>
        </p:nvSpPr>
        <p:spPr>
          <a:xfrm rot="10800000">
            <a:off x="2746731" y="2668921"/>
            <a:ext cx="456317" cy="414589"/>
          </a:xfrm>
          <a:prstGeom prst="rtTriangle">
            <a:avLst/>
          </a:prstGeom>
          <a:solidFill>
            <a:srgbClr val="F163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30" name="Right Triangle 29"/>
          <p:cNvSpPr/>
          <p:nvPr/>
        </p:nvSpPr>
        <p:spPr>
          <a:xfrm rot="10800000">
            <a:off x="2746730" y="2185236"/>
            <a:ext cx="456317" cy="414589"/>
          </a:xfrm>
          <a:prstGeom prst="rtTriangle">
            <a:avLst/>
          </a:prstGeom>
          <a:solidFill>
            <a:srgbClr val="F163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31" name="Right Triangle 30"/>
          <p:cNvSpPr/>
          <p:nvPr/>
        </p:nvSpPr>
        <p:spPr>
          <a:xfrm>
            <a:off x="2746731" y="2185236"/>
            <a:ext cx="456317" cy="414589"/>
          </a:xfrm>
          <a:prstGeom prst="rtTriangle">
            <a:avLst/>
          </a:prstGeom>
          <a:solidFill>
            <a:srgbClr val="C5DF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182215" y="3636295"/>
            <a:ext cx="2086022" cy="6909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r>
              <a:rPr lang="en-GB" dirty="0" smtClean="0"/>
              <a:t>data parallel operation</a:t>
            </a:r>
            <a:endParaRPr lang="en-GB" dirty="0"/>
          </a:p>
        </p:txBody>
      </p:sp>
      <p:sp>
        <p:nvSpPr>
          <p:cNvPr id="33" name="Down Arrow 32"/>
          <p:cNvSpPr/>
          <p:nvPr/>
        </p:nvSpPr>
        <p:spPr>
          <a:xfrm>
            <a:off x="1964475" y="3152607"/>
            <a:ext cx="414597" cy="414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34" name="Down Arrow 33"/>
          <p:cNvSpPr/>
          <p:nvPr/>
        </p:nvSpPr>
        <p:spPr>
          <a:xfrm>
            <a:off x="2006193" y="4396376"/>
            <a:ext cx="414597" cy="414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5578270" y="2081264"/>
            <a:ext cx="206580" cy="1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83598" y="3152607"/>
            <a:ext cx="2477830" cy="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79520" y="4880064"/>
            <a:ext cx="2477830" cy="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819879" y="4016335"/>
            <a:ext cx="172745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5266290" y="5915179"/>
            <a:ext cx="829179" cy="2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5439802" y="3982554"/>
            <a:ext cx="1656919" cy="135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6265822" y="3809767"/>
            <a:ext cx="1309986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6678049" y="3982195"/>
            <a:ext cx="1656198" cy="1359"/>
          </a:xfrm>
          <a:prstGeom prst="straightConnector1">
            <a:avLst/>
          </a:prstGeom>
          <a:ln>
            <a:solidFill>
              <a:srgbClr val="C5DF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7297110" y="4012861"/>
            <a:ext cx="1724577" cy="4078"/>
          </a:xfrm>
          <a:prstGeom prst="straightConnector1">
            <a:avLst/>
          </a:prstGeom>
          <a:ln w="25400" cap="flat" cmpd="sng" algn="ctr">
            <a:solidFill>
              <a:srgbClr val="F1636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Striped Right Arrow 49"/>
          <p:cNvSpPr/>
          <p:nvPr/>
        </p:nvSpPr>
        <p:spPr>
          <a:xfrm>
            <a:off x="4506812" y="2449191"/>
            <a:ext cx="3654618" cy="439465"/>
          </a:xfrm>
          <a:prstGeom prst="stripedRightArrow">
            <a:avLst>
              <a:gd name="adj1" fmla="val 4475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54" name="Striped Right Arrow 53"/>
          <p:cNvSpPr/>
          <p:nvPr/>
        </p:nvSpPr>
        <p:spPr>
          <a:xfrm rot="10800000">
            <a:off x="4506812" y="4949161"/>
            <a:ext cx="3650538" cy="439465"/>
          </a:xfrm>
          <a:prstGeom prst="stripedRightArrow">
            <a:avLst>
              <a:gd name="adj1" fmla="val 4475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56" name="Rounded Rectangle 55"/>
          <p:cNvSpPr/>
          <p:nvPr/>
        </p:nvSpPr>
        <p:spPr>
          <a:xfrm>
            <a:off x="253119" y="2104059"/>
            <a:ext cx="4058128" cy="11297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61" name="Rounded Rectangle 60"/>
          <p:cNvSpPr/>
          <p:nvPr/>
        </p:nvSpPr>
        <p:spPr>
          <a:xfrm>
            <a:off x="253119" y="4724965"/>
            <a:ext cx="4058128" cy="7769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GB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A41A-6061-DA4A-A2E1-39380631E48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3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64239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GPGPU Ideal: Homogeneous Flat Coarse Grain</a:t>
            </a:r>
            <a:endParaRPr lang="en-US" dirty="0"/>
          </a:p>
        </p:txBody>
      </p:sp>
      <p:grpSp>
        <p:nvGrpSpPr>
          <p:cNvPr id="3" name="Group 229"/>
          <p:cNvGrpSpPr/>
          <p:nvPr/>
        </p:nvGrpSpPr>
        <p:grpSpPr>
          <a:xfrm>
            <a:off x="252440" y="1908847"/>
            <a:ext cx="8554754" cy="3872377"/>
            <a:chOff x="295083" y="2105026"/>
            <a:chExt cx="9999854" cy="427037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43719" y="2486025"/>
              <a:ext cx="9448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3719" y="5991225"/>
              <a:ext cx="9368630" cy="23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54410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574404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7594204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927204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9804004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403204" y="2676922"/>
              <a:ext cx="3786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5877" y="2867025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5877" y="3400425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9971" y="3134519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26207" y="3132137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81819" y="3132137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78607" y="3135313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35807" y="313213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31007" y="3135313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93065" y="28638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93065" y="33972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927159" y="3131343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023395" y="3128961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3479007" y="3128961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175795" y="3132137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632995" y="31289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3328195" y="3132137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97465" y="355441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97465" y="408781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31559" y="3821907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27795" y="3819525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583407" y="3819525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80195" y="3822701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737395" y="381952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32595" y="3822701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384065" y="2870201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384065" y="3403601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118159" y="3137695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7214395" y="3135313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7670007" y="3135313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7366795" y="3138489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7823995" y="3135313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7519195" y="3138489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191477" y="52260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191477" y="57594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925571" y="5493543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3021807" y="5491161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3477419" y="5491161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3174207" y="5494337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3631407" y="54911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326607" y="5494337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99053" y="496014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99053" y="549354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33147" y="5227637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129383" y="5225255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584995" y="5225255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281783" y="5228431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738983" y="522525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434183" y="5228431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9324783" y="3140871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9421019" y="3138489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9876631" y="3138489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9573419" y="3141665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9725819" y="3141665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403543" y="2876553"/>
              <a:ext cx="101961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155701" y="3392485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155701" y="3925885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889795" y="3659979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986031" y="3657597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1441643" y="3657597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1138431" y="3660773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1595631" y="3657597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1290831" y="3660773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22918" y="338930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022918" y="392270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1757012" y="3656803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1853248" y="3654421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2308860" y="3654421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2005648" y="3657597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2462848" y="365442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2158048" y="3657597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405131" y="4391025"/>
              <a:ext cx="101961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352131" y="2870201"/>
              <a:ext cx="2211388" cy="103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1150341" y="3134519"/>
              <a:ext cx="5095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2167576" y="3117845"/>
              <a:ext cx="5095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1169385" y="4158455"/>
              <a:ext cx="46831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2191384" y="4160837"/>
              <a:ext cx="46831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201319" y="3171825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201319" y="3919533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3827465" y="3545679"/>
              <a:ext cx="74770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209259" y="355679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3904459" y="3556795"/>
              <a:ext cx="747708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3979071" y="3544885"/>
              <a:ext cx="747708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4133059" y="3544885"/>
              <a:ext cx="747708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4056859" y="3556795"/>
              <a:ext cx="747708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737101" y="3183735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737101" y="3931443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363247" y="3557589"/>
              <a:ext cx="74770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745041" y="356870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4440241" y="3568705"/>
              <a:ext cx="747708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4514853" y="3556795"/>
              <a:ext cx="747708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4668841" y="3556795"/>
              <a:ext cx="747708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4592641" y="3568705"/>
              <a:ext cx="747708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345113" y="3533769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345113" y="4281477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4971259" y="3907623"/>
              <a:ext cx="74770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353053" y="3918739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5048253" y="3918739"/>
              <a:ext cx="747708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5122865" y="3906829"/>
              <a:ext cx="747708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5276853" y="3906829"/>
              <a:ext cx="747708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5200653" y="3918739"/>
              <a:ext cx="747708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5877719" y="4010025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5877719" y="4757733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503865" y="4383879"/>
              <a:ext cx="74770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5885659" y="4394995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580859" y="4394995"/>
              <a:ext cx="747708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655471" y="4383085"/>
              <a:ext cx="747708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09459" y="4383085"/>
              <a:ext cx="747708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5733259" y="4394995"/>
              <a:ext cx="747708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333331" y="4469607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333331" y="5217315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5959477" y="4843461"/>
              <a:ext cx="74770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>
              <a:off x="6341271" y="485457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6036471" y="4854577"/>
              <a:ext cx="747708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6111083" y="4842667"/>
              <a:ext cx="747708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6265071" y="4842667"/>
              <a:ext cx="747708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>
              <a:off x="6188871" y="4854577"/>
              <a:ext cx="747708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4202907" y="3021013"/>
              <a:ext cx="30162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>
              <a:off x="4739483" y="3013867"/>
              <a:ext cx="30162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761831" y="3670301"/>
              <a:ext cx="1600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4355307" y="5491955"/>
              <a:ext cx="2128836" cy="47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>
              <a:off x="6347617" y="5357017"/>
              <a:ext cx="27622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3585373" y="4712493"/>
              <a:ext cx="15382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4508501" y="43878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508501" y="492124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4242595" y="4655343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4338831" y="4652961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>
              <a:off x="4794443" y="4652961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4491231" y="4656137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4948431" y="465296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4643631" y="4656137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4652961" y="4159249"/>
              <a:ext cx="47149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6200000" flipH="1">
              <a:off x="5170096" y="3206352"/>
              <a:ext cx="65324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5458619" y="3440113"/>
              <a:ext cx="113982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4525963" y="5206999"/>
              <a:ext cx="57626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>
              <a:off x="4902596" y="4886716"/>
              <a:ext cx="118824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5658641" y="5126829"/>
              <a:ext cx="73819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366296" y="3624261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366296" y="4371969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2992442" y="3998115"/>
              <a:ext cx="74770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3374236" y="400923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3069436" y="4009231"/>
              <a:ext cx="747708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3144048" y="3997321"/>
              <a:ext cx="747708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3298036" y="3997321"/>
              <a:ext cx="747708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3221836" y="4009231"/>
              <a:ext cx="747708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>
              <a:off x="954879" y="5181597"/>
              <a:ext cx="161925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7176295" y="3761587"/>
              <a:ext cx="101961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6928453" y="427751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6928453" y="4810919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6662547" y="4545013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>
              <a:off x="6758783" y="4542631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>
              <a:off x="7214395" y="4542631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6911183" y="4545807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7368383" y="4542631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>
              <a:off x="7063583" y="4545807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795670" y="427434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795670" y="480774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7529764" y="4541837"/>
              <a:ext cx="53181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>
              <a:off x="7626000" y="4539455"/>
              <a:ext cx="531812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8081612" y="4539455"/>
              <a:ext cx="53181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7778400" y="4542631"/>
              <a:ext cx="531812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8235600" y="4539455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7930800" y="4542631"/>
              <a:ext cx="531812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7177883" y="5276059"/>
              <a:ext cx="101961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>
              <a:off x="6923093" y="4019553"/>
              <a:ext cx="5095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7940328" y="4002879"/>
              <a:ext cx="5095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6942137" y="5043489"/>
              <a:ext cx="46831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7964136" y="5045871"/>
              <a:ext cx="46831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9759155" y="3547267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9759155" y="4294975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9385301" y="3921121"/>
              <a:ext cx="74770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9767095" y="3932237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9462295" y="3932237"/>
              <a:ext cx="747708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9536907" y="3920327"/>
              <a:ext cx="747708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9690895" y="3920327"/>
              <a:ext cx="747708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9614695" y="3932237"/>
              <a:ext cx="747708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9757567" y="4747411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9757567" y="5495119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9383713" y="5121265"/>
              <a:ext cx="74770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9765507" y="5132381"/>
              <a:ext cx="7477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9460707" y="5132381"/>
              <a:ext cx="747708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9535319" y="5120471"/>
              <a:ext cx="747708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9689307" y="5120471"/>
              <a:ext cx="747708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9613107" y="5132381"/>
              <a:ext cx="747708" cy="1588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16200000" flipH="1">
              <a:off x="473077" y="3473449"/>
              <a:ext cx="142078" cy="23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107157" y="4525169"/>
              <a:ext cx="873918" cy="23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301230" y="5743972"/>
              <a:ext cx="49450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3483771" y="3516313"/>
              <a:ext cx="21589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3181751" y="4802581"/>
              <a:ext cx="823908" cy="55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>
              <a:off x="3474243" y="5874543"/>
              <a:ext cx="23336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4813493" y="5745163"/>
              <a:ext cx="4953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5400000">
              <a:off x="7604520" y="3587358"/>
              <a:ext cx="35639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>
              <a:off x="7438882" y="5633642"/>
              <a:ext cx="71516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9915525" y="3480595"/>
              <a:ext cx="149224" cy="79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9691292" y="4527148"/>
              <a:ext cx="44052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9668266" y="5747142"/>
              <a:ext cx="484196" cy="3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 rot="16200000" flipH="1">
              <a:off x="4925221" y="2295524"/>
              <a:ext cx="384173" cy="3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 rot="16200000" flipH="1">
              <a:off x="4922044" y="6181722"/>
              <a:ext cx="384173" cy="3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9555858" y="2862261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9589895" y="3409953"/>
              <a:ext cx="70504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9992612" y="3106729"/>
              <a:ext cx="5318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Slide Number Placeholder 2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A41A-6061-DA4A-A2E1-39380631E48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7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645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GPUs</a:t>
            </a:r>
            <a:r>
              <a:rPr lang="en-US" dirty="0" smtClean="0"/>
              <a:t> and synchronous memory transfers</a:t>
            </a:r>
            <a:endParaRPr lang="en-US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215" y="1738972"/>
            <a:ext cx="6715740" cy="4262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A41A-6061-DA4A-A2E1-39380631E48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2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64897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GPGPU Naive Compilation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47403" y="1839740"/>
            <a:ext cx="6453629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PX = { [</a:t>
            </a:r>
            <a:r>
              <a:rPr lang="en-US" dirty="0" err="1" smtClean="0"/>
              <a:t>i,j</a:t>
            </a:r>
            <a:r>
              <a:rPr lang="en-US" dirty="0" smtClean="0"/>
              <a:t>] -&gt; PX[ [</a:t>
            </a:r>
            <a:r>
              <a:rPr lang="en-US" dirty="0" err="1" smtClean="0"/>
              <a:t>i,j</a:t>
            </a:r>
            <a:r>
              <a:rPr lang="en-US" dirty="0" smtClean="0"/>
              <a:t>] ] + sum( VY[ [.,</a:t>
            </a:r>
            <a:r>
              <a:rPr lang="en-US" dirty="0" err="1" smtClean="0"/>
              <a:t>i</a:t>
            </a:r>
            <a:r>
              <a:rPr lang="en-US" dirty="0" smtClean="0"/>
              <a:t>] ] * CX[ [</a:t>
            </a:r>
            <a:r>
              <a:rPr lang="en-US" dirty="0" err="1" smtClean="0"/>
              <a:t>i,j</a:t>
            </a:r>
            <a:r>
              <a:rPr lang="en-US" dirty="0" smtClean="0"/>
              <a:t>] ])  };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47403" y="3567197"/>
            <a:ext cx="6453629" cy="24184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err="1" smtClean="0"/>
              <a:t>PX_d</a:t>
            </a:r>
            <a:r>
              <a:rPr lang="en-US" dirty="0" smtClean="0"/>
              <a:t> = host2dev( PX);</a:t>
            </a:r>
          </a:p>
          <a:p>
            <a:r>
              <a:rPr lang="en-US" dirty="0" err="1" smtClean="0"/>
              <a:t>CX_d</a:t>
            </a:r>
            <a:r>
              <a:rPr lang="en-US" dirty="0" smtClean="0"/>
              <a:t> = host2dev( CX);</a:t>
            </a:r>
          </a:p>
          <a:p>
            <a:r>
              <a:rPr lang="en-US" dirty="0" err="1" smtClean="0"/>
              <a:t>VY_d</a:t>
            </a:r>
            <a:r>
              <a:rPr lang="en-US" dirty="0" smtClean="0"/>
              <a:t> = host2dev( VY);</a:t>
            </a:r>
          </a:p>
          <a:p>
            <a:endParaRPr lang="en-US" dirty="0" smtClean="0"/>
          </a:p>
          <a:p>
            <a:r>
              <a:rPr lang="en-US" dirty="0" err="1" smtClean="0"/>
              <a:t>PX_d</a:t>
            </a:r>
            <a:r>
              <a:rPr lang="en-US" dirty="0" smtClean="0"/>
              <a:t> = { [</a:t>
            </a:r>
            <a:r>
              <a:rPr lang="en-US" dirty="0" err="1" smtClean="0"/>
              <a:t>i,j</a:t>
            </a:r>
            <a:r>
              <a:rPr lang="en-US" dirty="0" smtClean="0"/>
              <a:t>] -&gt; </a:t>
            </a:r>
            <a:r>
              <a:rPr lang="en-US" dirty="0" err="1" smtClean="0"/>
              <a:t>PX_d</a:t>
            </a:r>
            <a:r>
              <a:rPr lang="en-US" dirty="0" smtClean="0"/>
              <a:t>[ [</a:t>
            </a:r>
            <a:r>
              <a:rPr lang="en-US" dirty="0" err="1" smtClean="0"/>
              <a:t>i,j</a:t>
            </a:r>
            <a:r>
              <a:rPr lang="en-US" dirty="0" smtClean="0"/>
              <a:t>] ] + sum( </a:t>
            </a:r>
            <a:r>
              <a:rPr lang="en-US" dirty="0" err="1" smtClean="0"/>
              <a:t>VY_d</a:t>
            </a:r>
            <a:r>
              <a:rPr lang="en-US" dirty="0" smtClean="0"/>
              <a:t>[ [.,</a:t>
            </a:r>
            <a:r>
              <a:rPr lang="en-US" dirty="0" err="1" smtClean="0"/>
              <a:t>i</a:t>
            </a:r>
            <a:r>
              <a:rPr lang="en-US" dirty="0" smtClean="0"/>
              <a:t>] ] * </a:t>
            </a:r>
            <a:r>
              <a:rPr lang="en-US" dirty="0" err="1" smtClean="0"/>
              <a:t>CX_d</a:t>
            </a:r>
            <a:r>
              <a:rPr lang="en-US" dirty="0" smtClean="0"/>
              <a:t>[ [</a:t>
            </a:r>
            <a:r>
              <a:rPr lang="en-US" dirty="0" err="1" smtClean="0"/>
              <a:t>i,j</a:t>
            </a:r>
            <a:r>
              <a:rPr lang="en-US" dirty="0" smtClean="0"/>
              <a:t>] ])  };</a:t>
            </a:r>
          </a:p>
          <a:p>
            <a:endParaRPr lang="en-US" dirty="0" smtClean="0"/>
          </a:p>
          <a:p>
            <a:r>
              <a:rPr lang="en-US" dirty="0" smtClean="0"/>
              <a:t>PX = dev2host( </a:t>
            </a:r>
            <a:r>
              <a:rPr lang="en-US" dirty="0" err="1" smtClean="0"/>
              <a:t>PX_d</a:t>
            </a:r>
            <a:r>
              <a:rPr lang="en-US" dirty="0" smtClean="0"/>
              <a:t>);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441624" y="2807116"/>
            <a:ext cx="65188" cy="552786"/>
          </a:xfrm>
          <a:prstGeom prst="downArrow">
            <a:avLst/>
          </a:prstGeom>
          <a:ln w="152400" cap="flat" cmpd="sng" algn="ctr">
            <a:solidFill>
              <a:srgbClr val="F163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961785" y="3429000"/>
            <a:ext cx="743823" cy="634947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dirty="0" smtClean="0"/>
              <a:t>CUDA </a:t>
            </a:r>
          </a:p>
          <a:p>
            <a:r>
              <a:rPr lang="en-GB" dirty="0" smtClean="0"/>
              <a:t>kernel</a:t>
            </a:r>
            <a:endParaRPr lang="en-GB" dirty="0"/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5158693" y="3774491"/>
            <a:ext cx="2803092" cy="1036474"/>
          </a:xfrm>
          <a:prstGeom prst="curvedConnector3">
            <a:avLst>
              <a:gd name="adj1" fmla="val 43023"/>
            </a:avLst>
          </a:prstGeom>
          <a:ln w="50800" cap="flat" cmpd="sng" algn="ctr">
            <a:solidFill>
              <a:srgbClr val="F1636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51838" y="4810965"/>
            <a:ext cx="6649194" cy="62188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50800" cap="flat" cmpd="sng" algn="ctr">
            <a:solidFill>
              <a:srgbClr val="F163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2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47403" y="2876214"/>
            <a:ext cx="6453629" cy="2211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PX_d</a:t>
            </a:r>
            <a:r>
              <a:rPr lang="en-US" dirty="0" smtClean="0">
                <a:solidFill>
                  <a:schemeClr val="bg1"/>
                </a:solidFill>
              </a:rPr>
              <a:t> = host2dev( PX);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CX_d</a:t>
            </a:r>
            <a:r>
              <a:rPr lang="en-US" dirty="0" smtClean="0">
                <a:solidFill>
                  <a:schemeClr val="bg1"/>
                </a:solidFill>
              </a:rPr>
              <a:t> = host2dev( CX);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VY_d</a:t>
            </a:r>
            <a:r>
              <a:rPr lang="en-US" dirty="0" smtClean="0">
                <a:solidFill>
                  <a:schemeClr val="bg1"/>
                </a:solidFill>
              </a:rPr>
              <a:t> = host2dev( VY);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PX_d</a:t>
            </a:r>
            <a:r>
              <a:rPr lang="en-US" dirty="0" smtClean="0">
                <a:solidFill>
                  <a:schemeClr val="bg1"/>
                </a:solidFill>
              </a:rPr>
              <a:t> = { [</a:t>
            </a:r>
            <a:r>
              <a:rPr lang="en-US" dirty="0" err="1" smtClean="0">
                <a:solidFill>
                  <a:schemeClr val="bg1"/>
                </a:solidFill>
              </a:rPr>
              <a:t>i,j</a:t>
            </a:r>
            <a:r>
              <a:rPr lang="en-US" dirty="0" smtClean="0">
                <a:solidFill>
                  <a:schemeClr val="bg1"/>
                </a:solidFill>
              </a:rPr>
              <a:t>] -&gt; </a:t>
            </a:r>
            <a:r>
              <a:rPr lang="en-US" dirty="0" err="1" smtClean="0">
                <a:solidFill>
                  <a:schemeClr val="bg1"/>
                </a:solidFill>
              </a:rPr>
              <a:t>PX_d</a:t>
            </a:r>
            <a:r>
              <a:rPr lang="en-US" dirty="0" smtClean="0">
                <a:solidFill>
                  <a:schemeClr val="bg1"/>
                </a:solidFill>
              </a:rPr>
              <a:t>[ [</a:t>
            </a:r>
            <a:r>
              <a:rPr lang="en-US" dirty="0" err="1" smtClean="0">
                <a:solidFill>
                  <a:schemeClr val="bg1"/>
                </a:solidFill>
              </a:rPr>
              <a:t>i,j</a:t>
            </a:r>
            <a:r>
              <a:rPr lang="en-US" dirty="0" smtClean="0">
                <a:solidFill>
                  <a:schemeClr val="bg1"/>
                </a:solidFill>
              </a:rPr>
              <a:t>] ] + sum( </a:t>
            </a:r>
            <a:r>
              <a:rPr lang="en-US" dirty="0" err="1" smtClean="0">
                <a:solidFill>
                  <a:schemeClr val="bg1"/>
                </a:solidFill>
              </a:rPr>
              <a:t>VY_d</a:t>
            </a:r>
            <a:r>
              <a:rPr lang="en-US" dirty="0" smtClean="0">
                <a:solidFill>
                  <a:schemeClr val="bg1"/>
                </a:solidFill>
              </a:rPr>
              <a:t>[ [.,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] ] * </a:t>
            </a:r>
            <a:r>
              <a:rPr lang="en-US" dirty="0" err="1" smtClean="0">
                <a:solidFill>
                  <a:schemeClr val="bg1"/>
                </a:solidFill>
              </a:rPr>
              <a:t>CX_d</a:t>
            </a:r>
            <a:r>
              <a:rPr lang="en-US" dirty="0" smtClean="0">
                <a:solidFill>
                  <a:schemeClr val="bg1"/>
                </a:solidFill>
              </a:rPr>
              <a:t>[ [</a:t>
            </a:r>
            <a:r>
              <a:rPr lang="en-US" dirty="0" err="1" smtClean="0">
                <a:solidFill>
                  <a:schemeClr val="bg1"/>
                </a:solidFill>
              </a:rPr>
              <a:t>i,j</a:t>
            </a:r>
            <a:r>
              <a:rPr lang="en-US" dirty="0" smtClean="0">
                <a:solidFill>
                  <a:schemeClr val="bg1"/>
                </a:solidFill>
              </a:rPr>
              <a:t>] ])  };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PX = dev2host( </a:t>
            </a:r>
            <a:r>
              <a:rPr lang="en-US" dirty="0" err="1" smtClean="0">
                <a:solidFill>
                  <a:schemeClr val="bg1"/>
                </a:solidFill>
              </a:rPr>
              <a:t>PX_d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650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Hoisting memory transfers out of loops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47403" y="2047035"/>
            <a:ext cx="6453629" cy="690982"/>
          </a:xfrm>
          <a:prstGeom prst="roundRect">
            <a:avLst/>
          </a:prstGeom>
          <a:solidFill>
            <a:srgbClr val="F16369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for( </a:t>
            </a:r>
            <a:r>
              <a:rPr lang="en-US" dirty="0" err="1" smtClean="0"/>
              <a:t>i</a:t>
            </a:r>
            <a:r>
              <a:rPr lang="en-US" dirty="0" smtClean="0"/>
              <a:t> = 1; </a:t>
            </a:r>
            <a:r>
              <a:rPr lang="en-US" dirty="0" err="1" smtClean="0"/>
              <a:t>i</a:t>
            </a:r>
            <a:r>
              <a:rPr lang="en-US" dirty="0" smtClean="0"/>
              <a:t>&lt; rep; </a:t>
            </a:r>
            <a:r>
              <a:rPr lang="en-US" dirty="0" err="1" smtClean="0"/>
              <a:t>i</a:t>
            </a:r>
            <a:r>
              <a:rPr lang="en-US" dirty="0" smtClean="0"/>
              <a:t>++) {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47403" y="3981786"/>
            <a:ext cx="6453629" cy="5527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     </a:t>
            </a:r>
            <a:r>
              <a:rPr lang="en-US" dirty="0" err="1" smtClean="0"/>
              <a:t>PX_d</a:t>
            </a:r>
            <a:r>
              <a:rPr lang="en-US" dirty="0" smtClean="0"/>
              <a:t> = { [</a:t>
            </a:r>
            <a:r>
              <a:rPr lang="en-US" dirty="0" err="1" smtClean="0"/>
              <a:t>i,j</a:t>
            </a:r>
            <a:r>
              <a:rPr lang="en-US" dirty="0" smtClean="0"/>
              <a:t>] -&gt; </a:t>
            </a:r>
            <a:r>
              <a:rPr lang="en-US" dirty="0" err="1" smtClean="0"/>
              <a:t>PX_d</a:t>
            </a:r>
            <a:r>
              <a:rPr lang="en-US" dirty="0" smtClean="0"/>
              <a:t>[ [</a:t>
            </a:r>
            <a:r>
              <a:rPr lang="en-US" dirty="0" err="1" smtClean="0"/>
              <a:t>i,j</a:t>
            </a:r>
            <a:r>
              <a:rPr lang="en-US" dirty="0" smtClean="0"/>
              <a:t>] ] + sum( </a:t>
            </a:r>
            <a:r>
              <a:rPr lang="en-US" dirty="0" err="1" smtClean="0"/>
              <a:t>VY_d</a:t>
            </a:r>
            <a:r>
              <a:rPr lang="en-US" dirty="0" smtClean="0"/>
              <a:t>[ [.,</a:t>
            </a:r>
            <a:r>
              <a:rPr lang="en-US" dirty="0" err="1" smtClean="0"/>
              <a:t>i</a:t>
            </a:r>
            <a:r>
              <a:rPr lang="en-US" dirty="0" smtClean="0"/>
              <a:t>] ] * </a:t>
            </a:r>
            <a:r>
              <a:rPr lang="en-US" dirty="0" err="1" smtClean="0"/>
              <a:t>CX_d</a:t>
            </a:r>
            <a:r>
              <a:rPr lang="en-US" dirty="0" smtClean="0"/>
              <a:t>[ [</a:t>
            </a:r>
            <a:r>
              <a:rPr lang="en-US" dirty="0" err="1" smtClean="0"/>
              <a:t>i,j</a:t>
            </a:r>
            <a:r>
              <a:rPr lang="en-US" dirty="0" smtClean="0"/>
              <a:t>] ])  };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47403" y="5225554"/>
            <a:ext cx="6453629" cy="621884"/>
          </a:xfrm>
          <a:prstGeom prst="roundRect">
            <a:avLst/>
          </a:prstGeom>
          <a:solidFill>
            <a:srgbClr val="F16369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}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47403" y="2876214"/>
            <a:ext cx="6453629" cy="10681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     </a:t>
            </a:r>
            <a:r>
              <a:rPr lang="en-US" dirty="0" err="1" smtClean="0"/>
              <a:t>PX_d</a:t>
            </a:r>
            <a:r>
              <a:rPr lang="en-US" dirty="0" smtClean="0"/>
              <a:t> = host2dev( PX);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CX_d</a:t>
            </a:r>
            <a:r>
              <a:rPr lang="en-US" dirty="0" smtClean="0"/>
              <a:t> = host2dev( CX);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VY_d</a:t>
            </a:r>
            <a:r>
              <a:rPr lang="en-US" dirty="0" smtClean="0"/>
              <a:t> = host2dev( VY);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47403" y="4603670"/>
            <a:ext cx="6453629" cy="483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r>
              <a:rPr lang="en-US" dirty="0" smtClean="0"/>
              <a:t>     PX = dev2host( </a:t>
            </a:r>
            <a:r>
              <a:rPr lang="en-US" dirty="0" err="1" smtClean="0"/>
              <a:t>PX_d</a:t>
            </a:r>
            <a:r>
              <a:rPr lang="en-US" dirty="0" smtClean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2741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777E-6 6.37584E-6 L 2.13777E-6 0.17115 " pathEditMode="relative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39E-6 2.21477E-6 L -1.1639E-6 -0.090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04E-6 -1.38778E-17 L 3.2304E-6 -0.12227 " pathEditMode="relative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784E-6 0.01007 L 0.00015 0.110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1361</Words>
  <Application>Microsoft Macintosh PowerPoint</Application>
  <PresentationFormat>On-screen Show (4:3)</PresentationFormat>
  <Paragraphs>263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???</vt:lpstr>
      <vt:lpstr>Data-Parallel Programming using SaC lecture 4</vt:lpstr>
      <vt:lpstr>Looking at Entire Programs:</vt:lpstr>
      <vt:lpstr>Multi-Threaded Execution on SMPs</vt:lpstr>
      <vt:lpstr>SMP Ideal: Coarse Grain!</vt:lpstr>
      <vt:lpstr>Multi-Threaded Execution on GPGPUs</vt:lpstr>
      <vt:lpstr>GPGPU Ideal: Homogeneous Flat Coarse Grain</vt:lpstr>
      <vt:lpstr>GPUs and synchronous memory transfers</vt:lpstr>
      <vt:lpstr>GPGPU Naive Compilation</vt:lpstr>
      <vt:lpstr>Hoisting memory transfers out of loops</vt:lpstr>
      <vt:lpstr>Retaining Arrays on the Device</vt:lpstr>
      <vt:lpstr>The Impact of Redundant Memory Transfers</vt:lpstr>
      <vt:lpstr>Challenge: Memory Management: What does the λ-calculus teach us?</vt:lpstr>
      <vt:lpstr>How do we implement this? – the scalar case</vt:lpstr>
      <vt:lpstr>How do we implement this? – the non-scalar case naive approach</vt:lpstr>
      <vt:lpstr>How do we implement this? – the non-scalar case widely adopted approach</vt:lpstr>
      <vt:lpstr>How do we implement this? – the non-scalar case reference counting approach</vt:lpstr>
      <vt:lpstr>How do we implement this? – the non-scalar case a comparison of approaches</vt:lpstr>
      <vt:lpstr>Avoiding Reference Counting Operations</vt:lpstr>
      <vt:lpstr>NB: Why don’t we have  RC-world-domination?</vt:lpstr>
      <vt:lpstr>Going Multi-Core</vt:lpstr>
      <vt:lpstr>Bi-Modal RC:</vt:lpstr>
      <vt:lpstr>Conclusions</vt:lpstr>
      <vt:lpstr>Going Multi-Core II</vt:lpstr>
      <vt:lpstr>Going Many-Core</vt:lpstr>
      <vt:lpstr>RC in Many-Core Times</vt:lpstr>
      <vt:lpstr>and here the runtimes</vt:lpstr>
      <vt:lpstr>Multi-Modal RC:</vt:lpstr>
      <vt:lpstr>new runtimes:</vt:lpstr>
    </vt:vector>
  </TitlesOfParts>
  <Company>University of Hertfordshire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Sven-Bodo Scholz</dc:creator>
  <cp:lastModifiedBy>Sven-Bodo Scholz</cp:lastModifiedBy>
  <cp:revision>62</cp:revision>
  <cp:lastPrinted>2014-03-13T02:32:15Z</cp:lastPrinted>
  <dcterms:created xsi:type="dcterms:W3CDTF">2012-07-02T11:33:25Z</dcterms:created>
  <dcterms:modified xsi:type="dcterms:W3CDTF">2014-03-13T11:32:46Z</dcterms:modified>
</cp:coreProperties>
</file>