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C30BB8-EEF6-43FC-AC78-F821FF37321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3DC66A-CD61-4839-8922-E42389B1D99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4860B6-579C-40D0-9BC3-1AA962A608A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6961F4-5AAD-4E64-8338-CB02B4C0740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E30C0F6-ED2E-45D3-A99C-D702456ACA5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734553-819C-4705-94EB-2DE5FB39C4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5A8504-C4F1-4D08-95CB-FB0B812D65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60D15D1-7F93-45C4-89D8-8A3AA2C820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90BCCA2-9A31-49A2-BFCB-8B5C7808492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A0C20B-9249-4F4A-A4D1-8F7C4EC06D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31343A9-2F1A-4606-8789-7F763B9312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9F3A58-34E1-46F0-AF5C-283F22B71EF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78674F-1765-4AF8-B85E-CF00B107DA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2DFCA6-DAEB-4879-91D6-2968DA7FB49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5EF1B05-2C13-4126-B63C-F727B36CE85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EBF111-6AC7-44E7-8637-240C738B25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0721AD-2F94-4C7F-8AAD-E857B4C8BE8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8AD527-3E96-407A-A6B1-A9F12A705AD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AB8614D-A506-41D1-99B3-7E5C8D2849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8D6B3B-436E-4DE5-B288-4ABCAD08C2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EC0D079-EF31-4AD2-96C0-B294B67933B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BF200B-E21D-44E8-A856-A23E6757CC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85A327-D530-4C23-8845-E4D18D46E3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9089C-BC13-49BF-BE9D-B315A0EBD6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A9E647-50C8-4F8F-B755-17E22CFFD85F}" type="slidenum">
              <a:rPr lang="en-GB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296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6308AB8-ABD9-459B-AF3C-48600A424850}" type="slidenum">
              <a:rPr lang="en-GB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esystems.com/en/careers/careers-in-the-uk/graduates/summer-internships" TargetMode="External"/><Relationship Id="rId3" Type="http://schemas.openxmlformats.org/officeDocument/2006/relationships/hyperlink" Target="https://www.vitec.com/about/careers" TargetMode="External"/><Relationship Id="rId7" Type="http://schemas.openxmlformats.org/officeDocument/2006/relationships/hyperlink" Target="http://wavecrest.com/" TargetMode="External"/><Relationship Id="rId2" Type="http://schemas.openxmlformats.org/officeDocument/2006/relationships/hyperlink" Target="https://www.cadence.com/en_US/home/company/careers.htmlCadenc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reers.ciena.com/us/en" TargetMode="External"/><Relationship Id="rId5" Type="http://schemas.openxmlformats.org/officeDocument/2006/relationships/hyperlink" Target="https://www.st.com/content/st_com/en/about/careers/students-and-graduates.html" TargetMode="External"/><Relationship Id="rId4" Type="http://schemas.openxmlformats.org/officeDocument/2006/relationships/hyperlink" Target="https://www.workpro.com/company/career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s.hw.ac.uk/~hwloidl/ME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1440000"/>
            <a:ext cx="777420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000" b="1" strike="noStrike" spc="-1">
                <a:solidFill>
                  <a:srgbClr val="5E6A71"/>
                </a:solidFill>
                <a:latin typeface="Arial"/>
              </a:rPr>
              <a:t>MEng Software Engineering Year 4 Overview and Placement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3640" y="3645000"/>
            <a:ext cx="6398280" cy="22706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rgbClr val="0098DB"/>
                </a:solidFill>
                <a:latin typeface="Times New Roman"/>
              </a:rPr>
              <a:t>Mehran Sharghi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rgbClr val="0098DB"/>
                </a:solidFill>
                <a:latin typeface="Times New Roman"/>
              </a:rPr>
              <a:t>MEng Placement Coordinator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rgbClr val="0098DB"/>
                </a:solidFill>
                <a:latin typeface="Times New Roman"/>
              </a:rPr>
              <a:t>Dept of Computer Science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GB" sz="1800" spc="-1" dirty="0">
                <a:latin typeface="Arial"/>
              </a:rPr>
              <a:t>Original slides provided by Hans-Wolfgang Loidl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en-GB" spc="-1" dirty="0">
                <a:latin typeface="Arial"/>
              </a:rPr>
              <a:t> </a:t>
            </a:r>
            <a:endParaRPr lang="en-GB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172B3EA-A107-0678-9D4F-1CD2A0D077DE}"/>
              </a:ext>
            </a:extLst>
          </p:cNvPr>
          <p:cNvSpPr txBox="1">
            <a:spLocks/>
          </p:cNvSpPr>
          <p:nvPr/>
        </p:nvSpPr>
        <p:spPr>
          <a:xfrm>
            <a:off x="865242" y="196164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spc="-1" dirty="0">
                <a:solidFill>
                  <a:srgbClr val="158466"/>
                </a:solidFill>
                <a:latin typeface="Arial"/>
              </a:rPr>
              <a:t>Questions?</a:t>
            </a:r>
            <a:endParaRPr lang="en-GB" sz="4800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EBC2-8E3E-B697-5094-1326F950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>
            <a:extLst>
              <a:ext uri="{FF2B5EF4-FFF2-40B4-BE49-F238E27FC236}">
                <a16:creationId xmlns:a16="http://schemas.microsoft.com/office/drawing/2014/main" id="{958A16D3-E168-2EE4-CA20-FAC7836D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GB" sz="4000" b="1" strike="noStrike" spc="-1">
                <a:solidFill>
                  <a:srgbClr val="158466"/>
                </a:solidFill>
                <a:latin typeface="Arial"/>
              </a:rPr>
              <a:t>Greetings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F651F86-510B-8E92-41A4-CAC40C30FA12}"/>
              </a:ext>
            </a:extLst>
          </p:cNvPr>
          <p:cNvPicPr/>
          <p:nvPr/>
        </p:nvPicPr>
        <p:blipFill>
          <a:blip r:embed="rId2">
            <a:alphaModFix amt="54000"/>
          </a:blip>
          <a:stretch/>
        </p:blipFill>
        <p:spPr>
          <a:xfrm>
            <a:off x="6859531" y="2502603"/>
            <a:ext cx="1219734" cy="1549623"/>
          </a:xfrm>
          <a:prstGeom prst="rect">
            <a:avLst/>
          </a:prstGeom>
          <a:ln w="0">
            <a:noFill/>
          </a:ln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8599AE3D-306B-80EE-2CF7-0B6169A27640}"/>
              </a:ext>
            </a:extLst>
          </p:cNvPr>
          <p:cNvSpPr/>
          <p:nvPr/>
        </p:nvSpPr>
        <p:spPr>
          <a:xfrm>
            <a:off x="-685008" y="4245918"/>
            <a:ext cx="395784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Stefano Padilla, </a:t>
            </a:r>
            <a:endParaRPr lang="en-GB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Programme Director</a:t>
            </a:r>
            <a:endParaRPr lang="en-GB" b="0" strike="noStrike" spc="-1" dirty="0">
              <a:latin typeface="Arial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E27D53-6862-A87F-2897-8BFDB6A52482}"/>
              </a:ext>
            </a:extLst>
          </p:cNvPr>
          <p:cNvSpPr/>
          <p:nvPr/>
        </p:nvSpPr>
        <p:spPr>
          <a:xfrm>
            <a:off x="5871169" y="4271308"/>
            <a:ext cx="3196459" cy="6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chemeClr val="bg1">
                    <a:lumMod val="65000"/>
                  </a:schemeClr>
                </a:solidFill>
                <a:latin typeface="Arial"/>
                <a:ea typeface="DejaVu Sans"/>
              </a:rPr>
              <a:t>Hans-Wolfgang Loidl,</a:t>
            </a:r>
            <a:endParaRPr lang="en-GB" sz="16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spc="-1" dirty="0">
                <a:solidFill>
                  <a:schemeClr val="bg1">
                    <a:lumMod val="65000"/>
                  </a:schemeClr>
                </a:solidFill>
              </a:rPr>
              <a:t>Previous </a:t>
            </a:r>
            <a:r>
              <a:rPr lang="en-GB" sz="1600" b="0" strike="noStrike" spc="-1" dirty="0">
                <a:solidFill>
                  <a:schemeClr val="bg1">
                    <a:lumMod val="65000"/>
                  </a:schemeClr>
                </a:solidFill>
                <a:latin typeface="Arial"/>
                <a:ea typeface="DejaVu Sans"/>
              </a:rPr>
              <a:t>MEng Placement Coordinator</a:t>
            </a:r>
            <a:endParaRPr lang="en-GB" sz="16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9C0A117-3456-2A75-7CF0-7A9AE794BE0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423894" y="-26955"/>
            <a:ext cx="8123706" cy="4295955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A4F50-F82F-5AAC-4F0C-555AF720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792" y="2521165"/>
            <a:ext cx="1148296" cy="1531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03108A-A597-7374-E9A4-F1C16C2FB2F3}"/>
              </a:ext>
            </a:extLst>
          </p:cNvPr>
          <p:cNvSpPr/>
          <p:nvPr/>
        </p:nvSpPr>
        <p:spPr>
          <a:xfrm>
            <a:off x="2674710" y="4258613"/>
            <a:ext cx="3196459" cy="6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Mehran Sharghi,</a:t>
            </a:r>
            <a:endParaRPr lang="en-GB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MEng Placement Coordinator</a:t>
            </a:r>
            <a:endParaRPr lang="en-GB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11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GB" sz="3600" b="1" strike="noStrike" spc="-1">
                <a:solidFill>
                  <a:srgbClr val="158466"/>
                </a:solidFill>
                <a:latin typeface="Arial"/>
              </a:rPr>
              <a:t>What you have achieved so far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0000" y="2340000"/>
            <a:ext cx="7917840" cy="329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Year 1-3 provide the core of a CS degree</a:t>
            </a:r>
            <a:endParaRPr lang="en-GB" sz="2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Most courses are shared with BSc Computer Science</a:t>
            </a:r>
            <a:endParaRPr lang="en-GB" sz="2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Year 4 offers more choice and options</a:t>
            </a:r>
            <a:endParaRPr lang="en-GB" sz="2200" b="0" strike="noStrike" spc="-1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Mandatory (Hons) project (F20PA/B/C)</a:t>
            </a:r>
            <a:endParaRPr lang="en-GB" sz="2200" b="0" strike="noStrike" spc="-1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7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3 options in Semester 1 + 2 options in Semester 2</a:t>
            </a:r>
            <a:endParaRPr lang="en-GB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7960" y="36000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158466"/>
                </a:solidFill>
                <a:latin typeface="Arial"/>
              </a:rPr>
              <a:t>Roadmap for MEng Placement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40000" y="2160000"/>
            <a:ext cx="7917840" cy="29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Sep-Jan (year4):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look for placement opportunities: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 provide a list of companies and of portals 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You need to apply and secure a placement</a:t>
            </a:r>
            <a:endParaRPr lang="en-GB" sz="2000" b="1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MUST be in the Software Engineering sector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Can be anywhere, either in-person or remote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Placement should be 6 months (normally June-December)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Minimum duration is 3 months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7960" y="36000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158466"/>
                </a:solidFill>
                <a:latin typeface="Arial"/>
              </a:rPr>
              <a:t>Roadmap for MEng Placement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40000" y="1980000"/>
            <a:ext cx="7917840" cy="311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Jan-May (year 4):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sort out details of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placement:l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Fill in Step 1 – 3 forms, to vet company and ensure a suitable working environment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Placements are usually paid: negotiate with the host company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June-December (year4 &amp; year5):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the placement itself: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Keep a weekly </a:t>
            </a: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diary of activities 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and of learning</a:t>
            </a:r>
            <a:endParaRPr lang="en-GB" sz="2000" b="0" strike="noStrike" spc="-1" dirty="0">
              <a:latin typeface="Arial"/>
            </a:endParaRPr>
          </a:p>
          <a:p>
            <a:pPr marL="432000" lvl="1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Write a </a:t>
            </a: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reflective summary report 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before finishing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Submit diary and report </a:t>
            </a: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by last Friday before Christmas</a:t>
            </a: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7960" y="33048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600" b="1" strike="noStrike" spc="-1" dirty="0">
                <a:solidFill>
                  <a:srgbClr val="158466"/>
                </a:solidFill>
                <a:latin typeface="Arial"/>
              </a:rPr>
              <a:t>Finding a Placement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60000" y="2160000"/>
            <a:ext cx="8278200" cy="395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 provide a list of companies that regularly take on our students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You need to reach out and apply for internship positions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Placement can be anywhere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Nature of the placement must be in </a:t>
            </a: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Software Engineering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Polish your CV, and customise to the job / company</a:t>
            </a: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Put in many application, don’t rely on one specific one to come through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7960" y="33048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600" b="1" strike="noStrike" spc="-1" dirty="0">
                <a:solidFill>
                  <a:srgbClr val="158466"/>
                </a:solidFill>
                <a:latin typeface="Arial"/>
              </a:rPr>
              <a:t>Internship Opportunities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60000" y="2160000"/>
            <a:ext cx="5210376" cy="34570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Here is an initial list of companies: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Cadence, Edinburgh 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2"/>
              </a:rPr>
              <a:t>www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VITEC (was Exterity), Dalgety Bay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3"/>
              </a:rPr>
              <a:t>www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CAS Ltd  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</a:rPr>
              <a:t>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4"/>
              </a:rPr>
              <a:t>www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 Microelectronics 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5"/>
              </a:rPr>
              <a:t>www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Ciena   </a:t>
            </a:r>
            <a:r>
              <a:rPr lang="en-GB" sz="2000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6"/>
              </a:rPr>
              <a:t>www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Wavecrest  </a:t>
            </a:r>
            <a:r>
              <a:rPr lang="en-GB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7"/>
              </a:rPr>
              <a:t>www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GB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BAE Systems  </a:t>
            </a:r>
            <a:r>
              <a:rPr lang="en-GB" b="0" u="sng" strike="noStrike" spc="-1" dirty="0">
                <a:solidFill>
                  <a:srgbClr val="0098DB"/>
                </a:solidFill>
                <a:uFillTx/>
                <a:latin typeface="Arial"/>
                <a:ea typeface="DejaVu Sans"/>
                <a:hlinkClick r:id="rId8"/>
              </a:rPr>
              <a:t>www</a:t>
            </a:r>
            <a:endParaRPr lang="en-GB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40000" y="2165040"/>
            <a:ext cx="2520000" cy="395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More: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 err="1">
                <a:latin typeface="Arial"/>
                <a:ea typeface="DejaVu Sans"/>
              </a:rPr>
              <a:t>Seebyte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 err="1">
                <a:latin typeface="Arial"/>
                <a:ea typeface="DejaVu Sans"/>
              </a:rPr>
              <a:t>IntelliDigest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 err="1">
                <a:latin typeface="Arial"/>
                <a:ea typeface="DejaVu Sans"/>
              </a:rPr>
              <a:t>Codethink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latin typeface="Arial"/>
                <a:ea typeface="DejaVu Sans"/>
              </a:rPr>
              <a:t>Keysight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 err="1">
                <a:latin typeface="Arial"/>
                <a:ea typeface="DejaVu Sans"/>
              </a:rPr>
              <a:t>Millersoft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>
                <a:latin typeface="Arial"/>
                <a:ea typeface="DejaVu Sans"/>
              </a:rPr>
              <a:t>Scott Logic</a:t>
            </a:r>
            <a:endParaRPr lang="en-GB" sz="2000" b="0" strike="noStrike" spc="-1" dirty="0">
              <a:latin typeface="Arial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en-GB" sz="2000" b="0" strike="noStrike" spc="-1" dirty="0" err="1">
                <a:latin typeface="Arial"/>
                <a:ea typeface="DejaVu Sans"/>
              </a:rPr>
              <a:t>Codeplay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7960" y="33048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600" b="1" strike="noStrike" spc="-1" dirty="0">
                <a:solidFill>
                  <a:srgbClr val="158466"/>
                </a:solidFill>
                <a:latin typeface="Arial"/>
              </a:rPr>
              <a:t>Upcoming Events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22000" y="2165040"/>
            <a:ext cx="8100000" cy="395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endParaRPr lang="en-GB" sz="20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  <a:buNone/>
            </a:pPr>
            <a:r>
              <a:rPr lang="en-GB" sz="3200" b="1" strike="noStrike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Interview and Placement Tips</a:t>
            </a:r>
            <a:endParaRPr lang="en-GB" sz="32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trike="noStrike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Lindsay Wilson, Careers Services,</a:t>
            </a:r>
            <a:endParaRPr lang="en-GB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trike="noStrike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Date &amp; Venue: TBC</a:t>
            </a:r>
            <a:r>
              <a:rPr lang="en-US" strike="noStrike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15000"/>
              </a:lnSpc>
              <a:buNone/>
            </a:pPr>
            <a:endParaRPr lang="en-US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  <a:buNone/>
            </a:pPr>
            <a:r>
              <a:rPr lang="en-US" sz="3200" b="1" strike="noStrike" spc="-1" dirty="0">
                <a:solidFill>
                  <a:srgbClr val="A85400"/>
                </a:solidFill>
                <a:latin typeface="Arial"/>
                <a:ea typeface="DejaVu Sans"/>
              </a:rPr>
              <a:t>Interview coaching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pc="-1" dirty="0">
                <a:solidFill>
                  <a:srgbClr val="A85400"/>
                </a:solidFill>
              </a:rPr>
              <a:t>Careers Services,</a:t>
            </a:r>
          </a:p>
          <a:p>
            <a:pPr algn="ctr">
              <a:lnSpc>
                <a:spcPct val="115000"/>
              </a:lnSpc>
              <a:buNone/>
            </a:pPr>
            <a:r>
              <a:rPr lang="en-GB" spc="-1" dirty="0">
                <a:solidFill>
                  <a:srgbClr val="A85400"/>
                </a:solidFill>
              </a:rPr>
              <a:t>Date &amp; Venue: TBC</a:t>
            </a:r>
            <a:endParaRPr lang="en-US" b="1" strike="noStrike" spc="-1" dirty="0">
              <a:solidFill>
                <a:srgbClr val="A85400"/>
              </a:solidFill>
              <a:latin typeface="Arial"/>
              <a:ea typeface="DejaVu Sans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32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  <a:buNone/>
            </a:pPr>
            <a:endParaRPr lang="en-GB" sz="32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417"/>
              </a:spcBef>
              <a:buNone/>
            </a:pPr>
            <a:endParaRPr lang="en-GB" sz="32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buNone/>
            </a:pPr>
            <a:endParaRPr lang="en-GB" sz="20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611151" y="1797840"/>
            <a:ext cx="7921697" cy="4938862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id="{9773BC07-7D09-E1CC-BDE0-1502B2EA460B}"/>
              </a:ext>
            </a:extLst>
          </p:cNvPr>
          <p:cNvSpPr txBox="1">
            <a:spLocks/>
          </p:cNvSpPr>
          <p:nvPr/>
        </p:nvSpPr>
        <p:spPr>
          <a:xfrm>
            <a:off x="687960" y="330480"/>
            <a:ext cx="7769880" cy="146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GB" sz="3600" b="1" spc="-1" dirty="0">
                <a:solidFill>
                  <a:srgbClr val="158466"/>
                </a:solidFill>
                <a:latin typeface="Arial"/>
              </a:rPr>
              <a:t>More Information</a:t>
            </a:r>
          </a:p>
          <a:p>
            <a:pPr>
              <a:lnSpc>
                <a:spcPct val="100000"/>
              </a:lnSpc>
            </a:pPr>
            <a:r>
              <a:rPr lang="en-GB" sz="2000" spc="-1" dirty="0">
                <a:latin typeface="Arial"/>
                <a:hlinkClick r:id="rId3"/>
              </a:rPr>
              <a:t>https://www.macs.hw.ac.uk/~hwloidl/MEng/</a:t>
            </a:r>
            <a:endParaRPr lang="en-GB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390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MEng Software Engineering Year 4 Overview and Placement</vt:lpstr>
      <vt:lpstr>Greetings</vt:lpstr>
      <vt:lpstr>What you have achieved so far</vt:lpstr>
      <vt:lpstr>Roadmap for MEng Placement</vt:lpstr>
      <vt:lpstr>Roadmap for MEng Placement</vt:lpstr>
      <vt:lpstr>Finding a Placement</vt:lpstr>
      <vt:lpstr>Internship Opportunities</vt:lpstr>
      <vt:lpstr>Upcoming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Iain McGeary</dc:creator>
  <dc:description/>
  <cp:lastModifiedBy>Sharghi, Mehran</cp:lastModifiedBy>
  <cp:revision>88</cp:revision>
  <cp:lastPrinted>2016-09-06T16:33:17Z</cp:lastPrinted>
  <dcterms:created xsi:type="dcterms:W3CDTF">2016-02-11T16:23:53Z</dcterms:created>
  <dcterms:modified xsi:type="dcterms:W3CDTF">2025-09-23T00:44:46Z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0x0101006EE07C38512818468275603CD5E61BA0</vt:lpwstr>
  </property>
  <property fmtid="{D5CDD505-2E9C-101B-9397-08002B2CF9AE}" pid="3" name="PresentationFormat">
    <vt:lpwstr>On-screen Show (4:3)</vt:lpwstr>
  </property>
  <property fmtid="{D5CDD505-2E9C-101B-9397-08002B2CF9AE}" pid="4" name="Slides">
    <vt:i4>9</vt:i4>
  </property>
</Properties>
</file>