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handoutMasterIdLst>
    <p:handoutMasterId r:id="rId65"/>
  </p:handoutMasterIdLst>
  <p:sldIdLst>
    <p:sldId id="256" r:id="rId2"/>
    <p:sldId id="257" r:id="rId3"/>
    <p:sldId id="376" r:id="rId4"/>
    <p:sldId id="357" r:id="rId5"/>
    <p:sldId id="378" r:id="rId6"/>
    <p:sldId id="358" r:id="rId7"/>
    <p:sldId id="379" r:id="rId8"/>
    <p:sldId id="359" r:id="rId9"/>
    <p:sldId id="380" r:id="rId10"/>
    <p:sldId id="450" r:id="rId11"/>
    <p:sldId id="350" r:id="rId12"/>
    <p:sldId id="426" r:id="rId13"/>
    <p:sldId id="361" r:id="rId14"/>
    <p:sldId id="367" r:id="rId15"/>
    <p:sldId id="366" r:id="rId16"/>
    <p:sldId id="371" r:id="rId17"/>
    <p:sldId id="369" r:id="rId18"/>
    <p:sldId id="370" r:id="rId19"/>
    <p:sldId id="372" r:id="rId20"/>
    <p:sldId id="365" r:id="rId21"/>
    <p:sldId id="368" r:id="rId22"/>
    <p:sldId id="387" r:id="rId23"/>
    <p:sldId id="433" r:id="rId24"/>
    <p:sldId id="432" r:id="rId25"/>
    <p:sldId id="431" r:id="rId26"/>
    <p:sldId id="436" r:id="rId27"/>
    <p:sldId id="437" r:id="rId28"/>
    <p:sldId id="438" r:id="rId29"/>
    <p:sldId id="439" r:id="rId30"/>
    <p:sldId id="440" r:id="rId31"/>
    <p:sldId id="441" r:id="rId32"/>
    <p:sldId id="442" r:id="rId33"/>
    <p:sldId id="443" r:id="rId34"/>
    <p:sldId id="423" r:id="rId35"/>
    <p:sldId id="415" r:id="rId36"/>
    <p:sldId id="416" r:id="rId37"/>
    <p:sldId id="424" r:id="rId38"/>
    <p:sldId id="455" r:id="rId39"/>
    <p:sldId id="385" r:id="rId40"/>
    <p:sldId id="425" r:id="rId41"/>
    <p:sldId id="395" r:id="rId42"/>
    <p:sldId id="452" r:id="rId43"/>
    <p:sldId id="347" r:id="rId44"/>
    <p:sldId id="417" r:id="rId45"/>
    <p:sldId id="420" r:id="rId46"/>
    <p:sldId id="419" r:id="rId47"/>
    <p:sldId id="402" r:id="rId48"/>
    <p:sldId id="448" r:id="rId49"/>
    <p:sldId id="444" r:id="rId50"/>
    <p:sldId id="285" r:id="rId51"/>
    <p:sldId id="286" r:id="rId52"/>
    <p:sldId id="296" r:id="rId53"/>
    <p:sldId id="309" r:id="rId54"/>
    <p:sldId id="310" r:id="rId55"/>
    <p:sldId id="453" r:id="rId56"/>
    <p:sldId id="406" r:id="rId57"/>
    <p:sldId id="407" r:id="rId58"/>
    <p:sldId id="428" r:id="rId59"/>
    <p:sldId id="454" r:id="rId60"/>
    <p:sldId id="408" r:id="rId61"/>
    <p:sldId id="412" r:id="rId62"/>
    <p:sldId id="449" r:id="rId63"/>
  </p:sldIdLst>
  <p:sldSz cx="9144000" cy="6858000" type="screen4x3"/>
  <p:notesSz cx="69977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9900"/>
    <a:srgbClr val="FFFF99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 autoAdjust="0"/>
    <p:restoredTop sz="94675" autoAdjust="0"/>
  </p:normalViewPr>
  <p:slideViewPr>
    <p:cSldViewPr>
      <p:cViewPr>
        <p:scale>
          <a:sx n="100" d="100"/>
          <a:sy n="100" d="100"/>
        </p:scale>
        <p:origin x="-1296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744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>
              <a:defRPr sz="1200"/>
            </a:lvl1pPr>
          </a:lstStyle>
          <a:p>
            <a:fld id="{64411348-521A-43EB-A4F0-DD4D7C726CDA}" type="datetimeFigureOut">
              <a:rPr lang="en-GB" smtClean="0"/>
              <a:t>14/11/2012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>
              <a:defRPr sz="1200"/>
            </a:lvl1pPr>
          </a:lstStyle>
          <a:p>
            <a:fld id="{9DB90B9F-1CF4-40CC-85EF-969F56E03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375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744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>
              <a:defRPr sz="1200"/>
            </a:lvl1pPr>
          </a:lstStyle>
          <a:p>
            <a:fld id="{F42B2C8F-304D-4199-A989-774B5DD68650}" type="datetimeFigureOut">
              <a:rPr lang="en-GB" smtClean="0"/>
              <a:t>14/11/2012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31" tIns="46516" rIns="93031" bIns="4651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770" y="4409758"/>
            <a:ext cx="5598160" cy="4177665"/>
          </a:xfrm>
          <a:prstGeom prst="rect">
            <a:avLst/>
          </a:prstGeom>
        </p:spPr>
        <p:txBody>
          <a:bodyPr vert="horz" lIns="93031" tIns="46516" rIns="93031" bIns="4651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>
              <a:defRPr sz="1200"/>
            </a:lvl1pPr>
          </a:lstStyle>
          <a:p>
            <a:fld id="{D7F7E2CF-AEAE-45F3-B0CD-AADED65A0E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540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7E2CF-AEAE-45F3-B0CD-AADED65A0E1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900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641C6E-81A4-4047-9023-3F4A91CBADAE}" type="slidenum">
              <a:rPr lang="en-GB"/>
              <a:pPr/>
              <a:t>58</a:t>
            </a:fld>
            <a:endParaRPr lang="en-GB"/>
          </a:p>
        </p:txBody>
      </p:sp>
      <p:sp>
        <p:nvSpPr>
          <p:cNvPr id="33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641C6E-81A4-4047-9023-3F4A91CBADAE}" type="slidenum">
              <a:rPr lang="en-GB"/>
              <a:pPr/>
              <a:t>59</a:t>
            </a:fld>
            <a:endParaRPr lang="en-GB"/>
          </a:p>
        </p:txBody>
      </p:sp>
      <p:sp>
        <p:nvSpPr>
          <p:cNvPr id="33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7E2CF-AEAE-45F3-B0CD-AADED65A0E1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344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7E2CF-AEAE-45F3-B0CD-AADED65A0E17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391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939"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1pPr>
            <a:lvl2pPr marL="743481" indent="-285955" defTabSz="930939"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2pPr>
            <a:lvl3pPr marL="1143817" indent="-228763" defTabSz="930939"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3pPr>
            <a:lvl4pPr marL="1601344" indent="-228763" defTabSz="930939"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4pPr>
            <a:lvl5pPr marL="2058871" indent="-228763" defTabSz="930939"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5pPr>
            <a:lvl6pPr marL="2516397" indent="-228763" defTabSz="930939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6pPr>
            <a:lvl7pPr marL="2973923" indent="-228763" defTabSz="930939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7pPr>
            <a:lvl8pPr marL="3431450" indent="-228763" defTabSz="930939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8pPr>
            <a:lvl9pPr marL="3888977" indent="-228763" defTabSz="930939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9pPr>
          </a:lstStyle>
          <a:p>
            <a:fld id="{5E3E44CF-4B68-449D-9802-801C6ABE2A3D}" type="slidenum">
              <a:rPr lang="en-GB" sz="1200" b="0">
                <a:solidFill>
                  <a:schemeClr val="tx1"/>
                </a:solidFill>
                <a:latin typeface="Times New Roman" pitchFamily="18" charset="0"/>
              </a:rPr>
              <a:pPr/>
              <a:t>48</a:t>
            </a:fld>
            <a:endParaRPr lang="en-GB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939"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1pPr>
            <a:lvl2pPr marL="743481" indent="-285955" defTabSz="930939"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2pPr>
            <a:lvl3pPr marL="1143817" indent="-228763" defTabSz="930939"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3pPr>
            <a:lvl4pPr marL="1601344" indent="-228763" defTabSz="930939"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4pPr>
            <a:lvl5pPr marL="2058871" indent="-228763" defTabSz="930939"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5pPr>
            <a:lvl6pPr marL="2516397" indent="-228763" defTabSz="930939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6pPr>
            <a:lvl7pPr marL="2973923" indent="-228763" defTabSz="930939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7pPr>
            <a:lvl8pPr marL="3431450" indent="-228763" defTabSz="930939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8pPr>
            <a:lvl9pPr marL="3888977" indent="-228763" defTabSz="930939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9pPr>
          </a:lstStyle>
          <a:p>
            <a:fld id="{11FDAF58-A289-45C0-B3E8-56260195AD5B}" type="slidenum">
              <a:rPr lang="en-GB" sz="1200" b="0">
                <a:solidFill>
                  <a:schemeClr val="tx1"/>
                </a:solidFill>
                <a:latin typeface="Times New Roman" pitchFamily="18" charset="0"/>
              </a:rPr>
              <a:pPr/>
              <a:t>49</a:t>
            </a:fld>
            <a:endParaRPr lang="en-GB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6462"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1pPr>
            <a:lvl2pPr marL="755877" indent="-290722" defTabSz="946462"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2pPr>
            <a:lvl3pPr marL="1162888" indent="-232578" defTabSz="946462"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3pPr>
            <a:lvl4pPr marL="1628043" indent="-232578" defTabSz="946462"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4pPr>
            <a:lvl5pPr marL="2093199" indent="-232578" defTabSz="946462"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5pPr>
            <a:lvl6pPr marL="2558354" indent="-232578" defTabSz="9464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6pPr>
            <a:lvl7pPr marL="3023509" indent="-232578" defTabSz="9464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7pPr>
            <a:lvl8pPr marL="3488665" indent="-232578" defTabSz="9464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8pPr>
            <a:lvl9pPr marL="3953820" indent="-232578" defTabSz="9464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9pPr>
          </a:lstStyle>
          <a:p>
            <a:fld id="{88A218F9-F39E-4AB4-8EC5-CD773A316063}" type="slidenum">
              <a:rPr lang="en-GB" sz="1200" b="0">
                <a:solidFill>
                  <a:schemeClr val="tx1"/>
                </a:solidFill>
                <a:latin typeface="Times New Roman" pitchFamily="18" charset="0"/>
              </a:rPr>
              <a:pPr/>
              <a:t>50</a:t>
            </a:fld>
            <a:endParaRPr lang="en-GB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6462"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1pPr>
            <a:lvl2pPr marL="755877" indent="-290722" defTabSz="946462"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2pPr>
            <a:lvl3pPr marL="1162888" indent="-232578" defTabSz="946462"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3pPr>
            <a:lvl4pPr marL="1628043" indent="-232578" defTabSz="946462"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4pPr>
            <a:lvl5pPr marL="2093199" indent="-232578" defTabSz="946462"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5pPr>
            <a:lvl6pPr marL="2558354" indent="-232578" defTabSz="9464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6pPr>
            <a:lvl7pPr marL="3023509" indent="-232578" defTabSz="9464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7pPr>
            <a:lvl8pPr marL="3488665" indent="-232578" defTabSz="9464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8pPr>
            <a:lvl9pPr marL="3953820" indent="-232578" defTabSz="9464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9pPr>
          </a:lstStyle>
          <a:p>
            <a:fld id="{6EF0ADB4-5921-49E2-95F1-5804CF46D03C}" type="slidenum">
              <a:rPr lang="en-GB" sz="1200" b="0">
                <a:solidFill>
                  <a:schemeClr val="tx1"/>
                </a:solidFill>
                <a:latin typeface="Times New Roman" pitchFamily="18" charset="0"/>
              </a:rPr>
              <a:pPr/>
              <a:t>51</a:t>
            </a:fld>
            <a:endParaRPr lang="en-GB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6462"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1pPr>
            <a:lvl2pPr marL="755877" indent="-290722" defTabSz="946462"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2pPr>
            <a:lvl3pPr marL="1162888" indent="-232578" defTabSz="946462"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3pPr>
            <a:lvl4pPr marL="1628043" indent="-232578" defTabSz="946462"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4pPr>
            <a:lvl5pPr marL="2093199" indent="-232578" defTabSz="946462"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5pPr>
            <a:lvl6pPr marL="2558354" indent="-232578" defTabSz="9464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6pPr>
            <a:lvl7pPr marL="3023509" indent="-232578" defTabSz="9464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7pPr>
            <a:lvl8pPr marL="3488665" indent="-232578" defTabSz="9464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8pPr>
            <a:lvl9pPr marL="3953820" indent="-232578" defTabSz="9464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9pPr>
          </a:lstStyle>
          <a:p>
            <a:fld id="{F23EC09A-0278-4388-90B7-73413C7EF3E1}" type="slidenum">
              <a:rPr lang="en-GB" sz="1200" b="0">
                <a:solidFill>
                  <a:schemeClr val="tx1"/>
                </a:solidFill>
                <a:latin typeface="Times New Roman" pitchFamily="18" charset="0"/>
              </a:rPr>
              <a:pPr/>
              <a:t>52</a:t>
            </a:fld>
            <a:endParaRPr lang="en-GB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9770" y="4409758"/>
            <a:ext cx="5598160" cy="4177665"/>
          </a:xfrm>
          <a:noFill/>
        </p:spPr>
        <p:txBody>
          <a:bodyPr lIns="93024" tIns="46511" rIns="93024" bIns="46511"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641C6E-81A4-4047-9023-3F4A91CBADAE}" type="slidenum">
              <a:rPr lang="en-GB"/>
              <a:pPr/>
              <a:t>57</a:t>
            </a:fld>
            <a:endParaRPr lang="en-GB"/>
          </a:p>
        </p:txBody>
      </p:sp>
      <p:sp>
        <p:nvSpPr>
          <p:cNvPr id="33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AA025-410C-4961-B3ED-6C4374CA2E3E}" type="datetimeFigureOut">
              <a:rPr lang="en-GB" smtClean="0"/>
              <a:t>14/11/2012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5ABB6-B38E-469D-BEAB-85F6045A0E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372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AA025-410C-4961-B3ED-6C4374CA2E3E}" type="datetimeFigureOut">
              <a:rPr lang="en-GB" smtClean="0"/>
              <a:t>14/11/2012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5ABB6-B38E-469D-BEAB-85F6045A0E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545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AA025-410C-4961-B3ED-6C4374CA2E3E}" type="datetimeFigureOut">
              <a:rPr lang="en-GB" smtClean="0"/>
              <a:t>14/11/2012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5ABB6-B38E-469D-BEAB-85F6045A0E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4097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AA025-410C-4961-B3ED-6C4374CA2E3E}" type="datetimeFigureOut">
              <a:rPr lang="en-GB" smtClean="0"/>
              <a:t>14/11/2012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5ABB6-B38E-469D-BEAB-85F6045A0E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381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AA025-410C-4961-B3ED-6C4374CA2E3E}" type="datetimeFigureOut">
              <a:rPr lang="en-GB" smtClean="0"/>
              <a:t>14/11/2012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5ABB6-B38E-469D-BEAB-85F6045A0E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996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AA025-410C-4961-B3ED-6C4374CA2E3E}" type="datetimeFigureOut">
              <a:rPr lang="en-GB" smtClean="0"/>
              <a:t>14/11/2012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5ABB6-B38E-469D-BEAB-85F6045A0E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8407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AA025-410C-4961-B3ED-6C4374CA2E3E}" type="datetimeFigureOut">
              <a:rPr lang="en-GB" smtClean="0"/>
              <a:t>14/11/2012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5ABB6-B38E-469D-BEAB-85F6045A0E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373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AA025-410C-4961-B3ED-6C4374CA2E3E}" type="datetimeFigureOut">
              <a:rPr lang="en-GB" smtClean="0"/>
              <a:t>14/11/2012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5ABB6-B38E-469D-BEAB-85F6045A0E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151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AA025-410C-4961-B3ED-6C4374CA2E3E}" type="datetimeFigureOut">
              <a:rPr lang="en-GB" smtClean="0"/>
              <a:t>14/11/2012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5ABB6-B38E-469D-BEAB-85F6045A0E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501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AA025-410C-4961-B3ED-6C4374CA2E3E}" type="datetimeFigureOut">
              <a:rPr lang="en-GB" smtClean="0"/>
              <a:t>14/11/2012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5ABB6-B38E-469D-BEAB-85F6045A0E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163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AA025-410C-4961-B3ED-6C4374CA2E3E}" type="datetimeFigureOut">
              <a:rPr lang="en-GB" smtClean="0"/>
              <a:t>14/11/2012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5ABB6-B38E-469D-BEAB-85F6045A0E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174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AA025-410C-4961-B3ED-6C4374CA2E3E}" type="datetimeFigureOut">
              <a:rPr lang="en-GB" smtClean="0"/>
              <a:t>14/11/2012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5ABB6-B38E-469D-BEAB-85F6045A0E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733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9.png"/><Relationship Id="rId7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11" Type="http://schemas.openxmlformats.org/officeDocument/2006/relationships/image" Target="../media/image270.png"/><Relationship Id="rId5" Type="http://schemas.openxmlformats.org/officeDocument/2006/relationships/image" Target="../media/image36.png"/><Relationship Id="rId10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45.png"/><Relationship Id="rId10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35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11" Type="http://schemas.openxmlformats.org/officeDocument/2006/relationships/image" Target="../media/image12.jpeg"/><Relationship Id="rId5" Type="http://schemas.openxmlformats.org/officeDocument/2006/relationships/image" Target="../media/image6.jpg"/><Relationship Id="rId10" Type="http://schemas.openxmlformats.org/officeDocument/2006/relationships/image" Target="../media/image11.pn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11" Type="http://schemas.openxmlformats.org/officeDocument/2006/relationships/image" Target="../media/image35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png"/><Relationship Id="rId10" Type="http://schemas.openxmlformats.org/officeDocument/2006/relationships/image" Target="../media/image270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2.png"/><Relationship Id="rId9" Type="http://schemas.openxmlformats.org/officeDocument/2006/relationships/image" Target="../media/image27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7" Type="http://schemas.openxmlformats.org/officeDocument/2006/relationships/image" Target="../media/image57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png"/><Relationship Id="rId13" Type="http://schemas.openxmlformats.org/officeDocument/2006/relationships/image" Target="../media/image430.png"/><Relationship Id="rId3" Type="http://schemas.openxmlformats.org/officeDocument/2006/relationships/image" Target="../media/image330.png"/><Relationship Id="rId7" Type="http://schemas.openxmlformats.org/officeDocument/2006/relationships/image" Target="../media/image53.wmf"/><Relationship Id="rId12" Type="http://schemas.openxmlformats.org/officeDocument/2006/relationships/image" Target="../media/image420.png"/><Relationship Id="rId17" Type="http://schemas.openxmlformats.org/officeDocument/2006/relationships/image" Target="../media/image470.png"/><Relationship Id="rId2" Type="http://schemas.openxmlformats.org/officeDocument/2006/relationships/image" Target="../media/image320.png"/><Relationship Id="rId16" Type="http://schemas.openxmlformats.org/officeDocument/2006/relationships/image" Target="../media/image46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0.png"/><Relationship Id="rId11" Type="http://schemas.openxmlformats.org/officeDocument/2006/relationships/image" Target="../media/image410.png"/><Relationship Id="rId5" Type="http://schemas.openxmlformats.org/officeDocument/2006/relationships/image" Target="../media/image350.png"/><Relationship Id="rId15" Type="http://schemas.openxmlformats.org/officeDocument/2006/relationships/image" Target="../media/image450.png"/><Relationship Id="rId10" Type="http://schemas.openxmlformats.org/officeDocument/2006/relationships/image" Target="../media/image400.png"/><Relationship Id="rId4" Type="http://schemas.openxmlformats.org/officeDocument/2006/relationships/image" Target="../media/image340.png"/><Relationship Id="rId9" Type="http://schemas.openxmlformats.org/officeDocument/2006/relationships/image" Target="../media/image390.png"/><Relationship Id="rId14" Type="http://schemas.openxmlformats.org/officeDocument/2006/relationships/image" Target="../media/image44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10.png"/><Relationship Id="rId3" Type="http://schemas.openxmlformats.org/officeDocument/2006/relationships/image" Target="../media/image371.png"/><Relationship Id="rId7" Type="http://schemas.openxmlformats.org/officeDocument/2006/relationships/image" Target="../media/image53.wmf"/><Relationship Id="rId12" Type="http://schemas.openxmlformats.org/officeDocument/2006/relationships/image" Target="../media/image420.png"/><Relationship Id="rId2" Type="http://schemas.openxmlformats.org/officeDocument/2006/relationships/image" Target="../media/image54.jpg"/><Relationship Id="rId16" Type="http://schemas.openxmlformats.org/officeDocument/2006/relationships/image" Target="../media/image5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0.png"/><Relationship Id="rId5" Type="http://schemas.openxmlformats.org/officeDocument/2006/relationships/image" Target="../media/image490.png"/><Relationship Id="rId15" Type="http://schemas.openxmlformats.org/officeDocument/2006/relationships/image" Target="../media/image530.png"/><Relationship Id="rId4" Type="http://schemas.openxmlformats.org/officeDocument/2006/relationships/image" Target="../media/image480.png"/><Relationship Id="rId9" Type="http://schemas.openxmlformats.org/officeDocument/2006/relationships/image" Target="../media/image390.png"/><Relationship Id="rId14" Type="http://schemas.openxmlformats.org/officeDocument/2006/relationships/image" Target="../media/image52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g"/><Relationship Id="rId4" Type="http://schemas.openxmlformats.org/officeDocument/2006/relationships/image" Target="../media/image58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emf"/><Relationship Id="rId4" Type="http://schemas.openxmlformats.org/officeDocument/2006/relationships/image" Target="../media/image65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3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130425"/>
            <a:ext cx="8424936" cy="1470025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Safe and Secure Software Systems</a:t>
            </a:r>
            <a:br>
              <a:rPr lang="en-GB" dirty="0" smtClean="0">
                <a:latin typeface="Arial" pitchFamily="34" charset="0"/>
                <a:cs typeface="Arial" pitchFamily="34" charset="0"/>
              </a:rPr>
            </a:br>
            <a:r>
              <a:rPr lang="en-GB" sz="3600" dirty="0" smtClean="0">
                <a:latin typeface="Arial" pitchFamily="34" charset="0"/>
                <a:cs typeface="Arial" pitchFamily="34" charset="0"/>
              </a:rPr>
              <a:t>An Automated Reasoning Perspective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919064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Andrew Ireland</a:t>
            </a:r>
          </a:p>
          <a:p>
            <a:r>
              <a:rPr lang="en-GB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Dependable Systems Group</a:t>
            </a:r>
          </a:p>
          <a:p>
            <a:r>
              <a:rPr lang="en-GB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School of Mathematical &amp; Computer Sciences</a:t>
            </a:r>
          </a:p>
          <a:p>
            <a:r>
              <a:rPr lang="en-GB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Heriot-Watt University</a:t>
            </a:r>
          </a:p>
          <a:p>
            <a:r>
              <a:rPr lang="en-GB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Edinburgh</a:t>
            </a:r>
            <a:endParaRPr lang="en-GB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6" descr="ds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1584325" cy="113506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olour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260350"/>
            <a:ext cx="1752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95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vRevSalvanians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9552" y="200422"/>
            <a:ext cx="8136904" cy="610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59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Proving Stuff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507288" cy="532859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GB" sz="4100" i="1" dirty="0"/>
              <a:t>Proof = Guarantee + </a:t>
            </a:r>
            <a:r>
              <a:rPr lang="en-GB" sz="4100" i="1" dirty="0" smtClean="0"/>
              <a:t>Explanation</a:t>
            </a:r>
          </a:p>
          <a:p>
            <a:pPr marL="0" indent="0" algn="ctr">
              <a:buNone/>
            </a:pPr>
            <a:endParaRPr lang="en-GB" sz="1100" i="1" dirty="0" smtClean="0"/>
          </a:p>
          <a:p>
            <a:pPr marL="0" indent="0" algn="ctr">
              <a:buNone/>
            </a:pPr>
            <a:endParaRPr lang="en-GB" sz="200" i="1" dirty="0"/>
          </a:p>
          <a:p>
            <a:r>
              <a:rPr lang="en-GB" sz="3600" dirty="0" smtClean="0"/>
              <a:t>Proving the conjecture:</a:t>
            </a:r>
          </a:p>
          <a:p>
            <a:pPr marL="0" indent="0" algn="ctr">
              <a:buNone/>
            </a:pPr>
            <a:endParaRPr lang="en-GB" sz="2600" i="1" dirty="0"/>
          </a:p>
          <a:p>
            <a:pPr marL="0" indent="0" algn="ctr">
              <a:buNone/>
            </a:pPr>
            <a:endParaRPr lang="en-GB" i="1" dirty="0" smtClean="0"/>
          </a:p>
          <a:p>
            <a:pPr algn="just"/>
            <a:endParaRPr lang="en-GB" i="1" dirty="0" smtClean="0"/>
          </a:p>
          <a:p>
            <a:pPr algn="just"/>
            <a:endParaRPr lang="en-GB" sz="2800" i="1" dirty="0" smtClean="0"/>
          </a:p>
          <a:p>
            <a:pPr algn="just"/>
            <a:endParaRPr lang="en-GB" sz="2800" i="1" dirty="0"/>
          </a:p>
          <a:p>
            <a:pPr algn="just"/>
            <a:endParaRPr lang="en-GB" sz="3000" i="1" dirty="0" smtClean="0"/>
          </a:p>
          <a:p>
            <a:pPr algn="just"/>
            <a:endParaRPr lang="en-GB" sz="3000" i="1" dirty="0" smtClean="0"/>
          </a:p>
          <a:p>
            <a:pPr marL="0" indent="0" algn="just">
              <a:buNone/>
            </a:pPr>
            <a:endParaRPr lang="en-GB" sz="5700" i="1" dirty="0" smtClean="0"/>
          </a:p>
          <a:p>
            <a:pPr algn="just"/>
            <a:r>
              <a:rPr lang="en-GB" sz="3600" dirty="0" smtClean="0"/>
              <a:t>Automated</a:t>
            </a:r>
            <a:r>
              <a:rPr lang="en-GB" sz="3100" dirty="0" smtClean="0"/>
              <a:t> Reasoning: </a:t>
            </a:r>
          </a:p>
          <a:p>
            <a:pPr lvl="1" algn="just"/>
            <a:r>
              <a:rPr lang="en-GB" sz="3100" i="1" dirty="0" smtClean="0"/>
              <a:t>building software systems that construct proofs</a:t>
            </a:r>
            <a:endParaRPr lang="en-GB" dirty="0"/>
          </a:p>
        </p:txBody>
      </p:sp>
      <p:sp>
        <p:nvSpPr>
          <p:cNvPr id="7" name="Left Brace 6"/>
          <p:cNvSpPr/>
          <p:nvPr/>
        </p:nvSpPr>
        <p:spPr>
          <a:xfrm>
            <a:off x="1907704" y="2840628"/>
            <a:ext cx="360040" cy="864096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800" b="1" dirty="0">
              <a:solidFill>
                <a:srgbClr val="002060"/>
              </a:solidFill>
            </a:endParaRPr>
          </a:p>
        </p:txBody>
      </p:sp>
      <p:sp>
        <p:nvSpPr>
          <p:cNvPr id="8" name="Left Brace 7"/>
          <p:cNvSpPr/>
          <p:nvPr/>
        </p:nvSpPr>
        <p:spPr>
          <a:xfrm>
            <a:off x="1907704" y="4113834"/>
            <a:ext cx="360040" cy="52322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8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4442" y="3041842"/>
            <a:ext cx="129614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Givens</a:t>
            </a:r>
            <a:endParaRPr lang="en-GB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941888" y="4112868"/>
            <a:ext cx="94099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Goal</a:t>
            </a: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339752" y="2801780"/>
            <a:ext cx="3873753" cy="138499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800" i="1" dirty="0" smtClean="0">
                <a:solidFill>
                  <a:srgbClr val="002060"/>
                </a:solidFill>
              </a:rPr>
              <a:t>All </a:t>
            </a:r>
            <a:r>
              <a:rPr lang="en-GB" sz="2800" i="1" dirty="0" err="1" smtClean="0">
                <a:solidFill>
                  <a:srgbClr val="002060"/>
                </a:solidFill>
              </a:rPr>
              <a:t>Sylvanians</a:t>
            </a:r>
            <a:r>
              <a:rPr lang="en-GB" sz="2800" i="1" dirty="0" smtClean="0">
                <a:solidFill>
                  <a:srgbClr val="002060"/>
                </a:solidFill>
              </a:rPr>
              <a:t> </a:t>
            </a:r>
            <a:r>
              <a:rPr lang="en-GB" sz="2800" i="1" dirty="0" smtClean="0">
                <a:solidFill>
                  <a:srgbClr val="002060"/>
                </a:solidFill>
              </a:rPr>
              <a:t>are tiny, </a:t>
            </a:r>
          </a:p>
          <a:p>
            <a:r>
              <a:rPr lang="en-GB" sz="2800" i="1" dirty="0" smtClean="0">
                <a:solidFill>
                  <a:srgbClr val="002060"/>
                </a:solidFill>
              </a:rPr>
              <a:t>Coral is a </a:t>
            </a:r>
            <a:r>
              <a:rPr lang="en-GB" sz="2800" i="1" dirty="0" err="1" smtClean="0">
                <a:solidFill>
                  <a:srgbClr val="002060"/>
                </a:solidFill>
              </a:rPr>
              <a:t>Sylvanian</a:t>
            </a:r>
            <a:r>
              <a:rPr lang="en-GB" sz="2800" i="1" dirty="0" smtClean="0">
                <a:solidFill>
                  <a:srgbClr val="002060"/>
                </a:solidFill>
              </a:rPr>
              <a:t> </a:t>
            </a:r>
            <a:endParaRPr lang="en-GB" sz="2800" i="1" dirty="0" smtClean="0">
              <a:solidFill>
                <a:srgbClr val="002060"/>
              </a:solidFill>
            </a:endParaRPr>
          </a:p>
          <a:p>
            <a:endParaRPr lang="en-GB" sz="2800" i="1" dirty="0" smtClean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72200" y="4883055"/>
            <a:ext cx="2389255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i="1" dirty="0" smtClean="0">
                <a:solidFill>
                  <a:srgbClr val="002060"/>
                </a:solidFill>
              </a:rPr>
              <a:t>Coral is tiny?</a:t>
            </a:r>
          </a:p>
          <a:p>
            <a:r>
              <a:rPr lang="en-GB" sz="2800" i="1" dirty="0" smtClean="0">
                <a:solidFill>
                  <a:srgbClr val="002060"/>
                </a:solidFill>
              </a:rPr>
              <a:t> (conjecture)</a:t>
            </a:r>
            <a:endParaRPr lang="en-GB" sz="2800" i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56917" y="3239505"/>
            <a:ext cx="2063385" cy="138499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800" i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en-GB" sz="2800" b="1" i="1" dirty="0">
                <a:solidFill>
                  <a:srgbClr val="002060"/>
                </a:solidFill>
              </a:rPr>
              <a:t>t</a:t>
            </a:r>
            <a:r>
              <a:rPr lang="en-GB" sz="2800" b="1" i="1" dirty="0" smtClean="0">
                <a:solidFill>
                  <a:srgbClr val="002060"/>
                </a:solidFill>
              </a:rPr>
              <a:t>herefore</a:t>
            </a:r>
          </a:p>
          <a:p>
            <a:r>
              <a:rPr lang="en-GB" sz="2800" i="1" dirty="0" smtClean="0">
                <a:solidFill>
                  <a:srgbClr val="002060"/>
                </a:solidFill>
              </a:rPr>
              <a:t>Coral is tiny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92456" y="2383173"/>
            <a:ext cx="3029776" cy="20198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001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8" grpId="0" animBg="1"/>
      <p:bldP spid="9" grpId="0"/>
      <p:bldP spid="10" grpId="0"/>
      <p:bldP spid="4" grpId="0"/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Proof as Guarantee</a:t>
            </a:r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907704" y="2060848"/>
            <a:ext cx="504056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37" idx="0"/>
          </p:cNvCxnSpPr>
          <p:nvPr/>
        </p:nvCxnSpPr>
        <p:spPr>
          <a:xfrm>
            <a:off x="1907704" y="2060848"/>
            <a:ext cx="2502531" cy="3958476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37" idx="0"/>
          </p:cNvCxnSpPr>
          <p:nvPr/>
        </p:nvCxnSpPr>
        <p:spPr>
          <a:xfrm flipH="1">
            <a:off x="4410235" y="2060848"/>
            <a:ext cx="2538029" cy="3958476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646007" y="1431758"/>
            <a:ext cx="1701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B050"/>
                </a:solidFill>
              </a:rPr>
              <a:t>Givens</a:t>
            </a:r>
            <a:endParaRPr lang="en-GB" sz="2800" dirty="0">
              <a:solidFill>
                <a:srgbClr val="00B05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59703" y="6019324"/>
            <a:ext cx="1701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9900"/>
                </a:solidFill>
              </a:rPr>
              <a:t>Goal</a:t>
            </a:r>
            <a:endParaRPr lang="en-GB" sz="2800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61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Proof as Guarantee</a:t>
            </a:r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907704" y="2060848"/>
            <a:ext cx="504056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907704" y="2060848"/>
            <a:ext cx="720080" cy="108012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26" idx="3"/>
          </p:cNvCxnSpPr>
          <p:nvPr/>
        </p:nvCxnSpPr>
        <p:spPr>
          <a:xfrm flipH="1">
            <a:off x="6365289" y="2060848"/>
            <a:ext cx="582975" cy="948682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978187" y="5371252"/>
            <a:ext cx="432048" cy="648072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410235" y="5155228"/>
            <a:ext cx="593813" cy="864096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eeform 25"/>
          <p:cNvSpPr/>
          <p:nvPr/>
        </p:nvSpPr>
        <p:spPr>
          <a:xfrm>
            <a:off x="2636668" y="2592144"/>
            <a:ext cx="3728621" cy="541673"/>
          </a:xfrm>
          <a:custGeom>
            <a:avLst/>
            <a:gdLst>
              <a:gd name="connsiteX0" fmla="*/ 0 w 3728621"/>
              <a:gd name="connsiteY0" fmla="*/ 541673 h 541673"/>
              <a:gd name="connsiteX1" fmla="*/ 1882066 w 3728621"/>
              <a:gd name="connsiteY1" fmla="*/ 136 h 541673"/>
              <a:gd name="connsiteX2" fmla="*/ 3187083 w 3728621"/>
              <a:gd name="connsiteY2" fmla="*/ 488407 h 541673"/>
              <a:gd name="connsiteX3" fmla="*/ 3728621 w 3728621"/>
              <a:gd name="connsiteY3" fmla="*/ 417386 h 541673"/>
              <a:gd name="connsiteX4" fmla="*/ 3728621 w 3728621"/>
              <a:gd name="connsiteY4" fmla="*/ 417386 h 541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28621" h="541673">
                <a:moveTo>
                  <a:pt x="0" y="541673"/>
                </a:moveTo>
                <a:cubicBezTo>
                  <a:pt x="675443" y="275343"/>
                  <a:pt x="1350886" y="9014"/>
                  <a:pt x="1882066" y="136"/>
                </a:cubicBezTo>
                <a:cubicBezTo>
                  <a:pt x="2413246" y="-8742"/>
                  <a:pt x="2879324" y="418865"/>
                  <a:pt x="3187083" y="488407"/>
                </a:cubicBezTo>
                <a:cubicBezTo>
                  <a:pt x="3494842" y="557949"/>
                  <a:pt x="3728621" y="417386"/>
                  <a:pt x="3728621" y="417386"/>
                </a:cubicBezTo>
                <a:lnTo>
                  <a:pt x="3728621" y="417386"/>
                </a:lnTo>
              </a:path>
            </a:pathLst>
          </a:cu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Freeform 28"/>
          <p:cNvSpPr/>
          <p:nvPr/>
        </p:nvSpPr>
        <p:spPr>
          <a:xfrm>
            <a:off x="3994951" y="5121302"/>
            <a:ext cx="1003177" cy="258566"/>
          </a:xfrm>
          <a:custGeom>
            <a:avLst/>
            <a:gdLst>
              <a:gd name="connsiteX0" fmla="*/ 0 w 1003177"/>
              <a:gd name="connsiteY0" fmla="*/ 258566 h 258566"/>
              <a:gd name="connsiteX1" fmla="*/ 177554 w 1003177"/>
              <a:gd name="connsiteY1" fmla="*/ 1114 h 258566"/>
              <a:gd name="connsiteX2" fmla="*/ 648070 w 1003177"/>
              <a:gd name="connsiteY2" fmla="*/ 160912 h 258566"/>
              <a:gd name="connsiteX3" fmla="*/ 1003177 w 1003177"/>
              <a:gd name="connsiteY3" fmla="*/ 54380 h 258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3177" h="258566">
                <a:moveTo>
                  <a:pt x="0" y="258566"/>
                </a:moveTo>
                <a:cubicBezTo>
                  <a:pt x="34771" y="137978"/>
                  <a:pt x="69542" y="17390"/>
                  <a:pt x="177554" y="1114"/>
                </a:cubicBezTo>
                <a:cubicBezTo>
                  <a:pt x="285566" y="-15162"/>
                  <a:pt x="510466" y="152034"/>
                  <a:pt x="648070" y="160912"/>
                </a:cubicBezTo>
                <a:cubicBezTo>
                  <a:pt x="785674" y="169790"/>
                  <a:pt x="894425" y="112085"/>
                  <a:pt x="1003177" y="54380"/>
                </a:cubicBezTo>
              </a:path>
            </a:pathLst>
          </a:cu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1" name="Straight Connector 30"/>
          <p:cNvCxnSpPr>
            <a:stCxn id="26" idx="0"/>
          </p:cNvCxnSpPr>
          <p:nvPr/>
        </p:nvCxnSpPr>
        <p:spPr>
          <a:xfrm>
            <a:off x="2636668" y="3133817"/>
            <a:ext cx="1341519" cy="2246051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6" idx="3"/>
          </p:cNvCxnSpPr>
          <p:nvPr/>
        </p:nvCxnSpPr>
        <p:spPr>
          <a:xfrm flipH="1">
            <a:off x="5004048" y="3009530"/>
            <a:ext cx="1361241" cy="2145698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646007" y="1431758"/>
            <a:ext cx="1701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B050"/>
                </a:solidFill>
              </a:rPr>
              <a:t>Givens</a:t>
            </a:r>
            <a:endParaRPr lang="en-GB" sz="2800" dirty="0">
              <a:solidFill>
                <a:srgbClr val="00B05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59703" y="6019324"/>
            <a:ext cx="1701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9900"/>
                </a:solidFill>
              </a:rPr>
              <a:t>Goal</a:t>
            </a:r>
            <a:endParaRPr lang="en-GB" sz="2800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05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Proof as Guarantee</a:t>
            </a:r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907704" y="2060848"/>
            <a:ext cx="504056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26" idx="0"/>
          </p:cNvCxnSpPr>
          <p:nvPr/>
        </p:nvCxnSpPr>
        <p:spPr>
          <a:xfrm>
            <a:off x="1927432" y="2060848"/>
            <a:ext cx="944001" cy="1477529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156176" y="2060848"/>
            <a:ext cx="792088" cy="1296144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978187" y="5371252"/>
            <a:ext cx="432048" cy="648072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410235" y="5155228"/>
            <a:ext cx="593813" cy="864096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eeform 25"/>
          <p:cNvSpPr/>
          <p:nvPr/>
        </p:nvSpPr>
        <p:spPr>
          <a:xfrm>
            <a:off x="2871433" y="2799613"/>
            <a:ext cx="3284743" cy="738764"/>
          </a:xfrm>
          <a:custGeom>
            <a:avLst/>
            <a:gdLst>
              <a:gd name="connsiteX0" fmla="*/ 0 w 3728621"/>
              <a:gd name="connsiteY0" fmla="*/ 541673 h 541673"/>
              <a:gd name="connsiteX1" fmla="*/ 1882066 w 3728621"/>
              <a:gd name="connsiteY1" fmla="*/ 136 h 541673"/>
              <a:gd name="connsiteX2" fmla="*/ 3187083 w 3728621"/>
              <a:gd name="connsiteY2" fmla="*/ 488407 h 541673"/>
              <a:gd name="connsiteX3" fmla="*/ 3728621 w 3728621"/>
              <a:gd name="connsiteY3" fmla="*/ 417386 h 541673"/>
              <a:gd name="connsiteX4" fmla="*/ 3728621 w 3728621"/>
              <a:gd name="connsiteY4" fmla="*/ 417386 h 541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28621" h="541673">
                <a:moveTo>
                  <a:pt x="0" y="541673"/>
                </a:moveTo>
                <a:cubicBezTo>
                  <a:pt x="675443" y="275343"/>
                  <a:pt x="1350886" y="9014"/>
                  <a:pt x="1882066" y="136"/>
                </a:cubicBezTo>
                <a:cubicBezTo>
                  <a:pt x="2413246" y="-8742"/>
                  <a:pt x="2879324" y="418865"/>
                  <a:pt x="3187083" y="488407"/>
                </a:cubicBezTo>
                <a:cubicBezTo>
                  <a:pt x="3494842" y="557949"/>
                  <a:pt x="3728621" y="417386"/>
                  <a:pt x="3728621" y="417386"/>
                </a:cubicBezTo>
                <a:lnTo>
                  <a:pt x="3728621" y="417386"/>
                </a:lnTo>
              </a:path>
            </a:pathLst>
          </a:cu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Freeform 28"/>
          <p:cNvSpPr/>
          <p:nvPr/>
        </p:nvSpPr>
        <p:spPr>
          <a:xfrm>
            <a:off x="3994951" y="5121302"/>
            <a:ext cx="1003177" cy="258566"/>
          </a:xfrm>
          <a:custGeom>
            <a:avLst/>
            <a:gdLst>
              <a:gd name="connsiteX0" fmla="*/ 0 w 1003177"/>
              <a:gd name="connsiteY0" fmla="*/ 258566 h 258566"/>
              <a:gd name="connsiteX1" fmla="*/ 177554 w 1003177"/>
              <a:gd name="connsiteY1" fmla="*/ 1114 h 258566"/>
              <a:gd name="connsiteX2" fmla="*/ 648070 w 1003177"/>
              <a:gd name="connsiteY2" fmla="*/ 160912 h 258566"/>
              <a:gd name="connsiteX3" fmla="*/ 1003177 w 1003177"/>
              <a:gd name="connsiteY3" fmla="*/ 54380 h 258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3177" h="258566">
                <a:moveTo>
                  <a:pt x="0" y="258566"/>
                </a:moveTo>
                <a:cubicBezTo>
                  <a:pt x="34771" y="137978"/>
                  <a:pt x="69542" y="17390"/>
                  <a:pt x="177554" y="1114"/>
                </a:cubicBezTo>
                <a:cubicBezTo>
                  <a:pt x="285566" y="-15162"/>
                  <a:pt x="510466" y="152034"/>
                  <a:pt x="648070" y="160912"/>
                </a:cubicBezTo>
                <a:cubicBezTo>
                  <a:pt x="785674" y="169790"/>
                  <a:pt x="894425" y="112085"/>
                  <a:pt x="1003177" y="54380"/>
                </a:cubicBezTo>
              </a:path>
            </a:pathLst>
          </a:cu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1" name="Straight Connector 30"/>
          <p:cNvCxnSpPr>
            <a:stCxn id="26" idx="0"/>
          </p:cNvCxnSpPr>
          <p:nvPr/>
        </p:nvCxnSpPr>
        <p:spPr>
          <a:xfrm>
            <a:off x="2871433" y="3538377"/>
            <a:ext cx="1106754" cy="1841491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6" idx="3"/>
          </p:cNvCxnSpPr>
          <p:nvPr/>
        </p:nvCxnSpPr>
        <p:spPr>
          <a:xfrm flipH="1">
            <a:off x="4998128" y="3368867"/>
            <a:ext cx="1158048" cy="1815311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646007" y="1431758"/>
            <a:ext cx="1701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B050"/>
                </a:solidFill>
              </a:rPr>
              <a:t>Givens</a:t>
            </a:r>
            <a:endParaRPr lang="en-GB" sz="2800" dirty="0">
              <a:solidFill>
                <a:srgbClr val="00B05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59703" y="6019324"/>
            <a:ext cx="1701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9900"/>
                </a:solidFill>
              </a:rPr>
              <a:t>Goal</a:t>
            </a:r>
            <a:endParaRPr lang="en-GB" sz="2800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76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Proof as Guarantee</a:t>
            </a:r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907704" y="2060848"/>
            <a:ext cx="504056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907704" y="2060848"/>
            <a:ext cx="1008112" cy="1512168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940152" y="2060848"/>
            <a:ext cx="1008112" cy="1656184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978187" y="5371252"/>
            <a:ext cx="432048" cy="648072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410235" y="5155228"/>
            <a:ext cx="593813" cy="864096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 28"/>
          <p:cNvSpPr/>
          <p:nvPr/>
        </p:nvSpPr>
        <p:spPr>
          <a:xfrm>
            <a:off x="3994951" y="5121302"/>
            <a:ext cx="1003177" cy="258566"/>
          </a:xfrm>
          <a:custGeom>
            <a:avLst/>
            <a:gdLst>
              <a:gd name="connsiteX0" fmla="*/ 0 w 1003177"/>
              <a:gd name="connsiteY0" fmla="*/ 258566 h 258566"/>
              <a:gd name="connsiteX1" fmla="*/ 177554 w 1003177"/>
              <a:gd name="connsiteY1" fmla="*/ 1114 h 258566"/>
              <a:gd name="connsiteX2" fmla="*/ 648070 w 1003177"/>
              <a:gd name="connsiteY2" fmla="*/ 160912 h 258566"/>
              <a:gd name="connsiteX3" fmla="*/ 1003177 w 1003177"/>
              <a:gd name="connsiteY3" fmla="*/ 54380 h 258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3177" h="258566">
                <a:moveTo>
                  <a:pt x="0" y="258566"/>
                </a:moveTo>
                <a:cubicBezTo>
                  <a:pt x="34771" y="137978"/>
                  <a:pt x="69542" y="17390"/>
                  <a:pt x="177554" y="1114"/>
                </a:cubicBezTo>
                <a:cubicBezTo>
                  <a:pt x="285566" y="-15162"/>
                  <a:pt x="510466" y="152034"/>
                  <a:pt x="648070" y="160912"/>
                </a:cubicBezTo>
                <a:cubicBezTo>
                  <a:pt x="785674" y="169790"/>
                  <a:pt x="894425" y="112085"/>
                  <a:pt x="1003177" y="54380"/>
                </a:cubicBezTo>
              </a:path>
            </a:pathLst>
          </a:cu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1" name="Straight Connector 30"/>
          <p:cNvCxnSpPr>
            <a:endCxn id="29" idx="0"/>
          </p:cNvCxnSpPr>
          <p:nvPr/>
        </p:nvCxnSpPr>
        <p:spPr>
          <a:xfrm>
            <a:off x="2915817" y="3573016"/>
            <a:ext cx="1079134" cy="1806852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4978399" y="3688672"/>
            <a:ext cx="961754" cy="1466556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 21"/>
          <p:cNvSpPr/>
          <p:nvPr/>
        </p:nvSpPr>
        <p:spPr>
          <a:xfrm>
            <a:off x="2902998" y="3398044"/>
            <a:ext cx="3045041" cy="286189"/>
          </a:xfrm>
          <a:custGeom>
            <a:avLst/>
            <a:gdLst>
              <a:gd name="connsiteX0" fmla="*/ 0 w 3045041"/>
              <a:gd name="connsiteY0" fmla="*/ 179657 h 286189"/>
              <a:gd name="connsiteX1" fmla="*/ 1500326 w 3045041"/>
              <a:gd name="connsiteY1" fmla="*/ 2104 h 286189"/>
              <a:gd name="connsiteX2" fmla="*/ 3045041 w 3045041"/>
              <a:gd name="connsiteY2" fmla="*/ 286189 h 286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45041" h="286189">
                <a:moveTo>
                  <a:pt x="0" y="179657"/>
                </a:moveTo>
                <a:cubicBezTo>
                  <a:pt x="496409" y="82003"/>
                  <a:pt x="992819" y="-15651"/>
                  <a:pt x="1500326" y="2104"/>
                </a:cubicBezTo>
                <a:cubicBezTo>
                  <a:pt x="2007833" y="19859"/>
                  <a:pt x="2526437" y="153024"/>
                  <a:pt x="3045041" y="286189"/>
                </a:cubicBezTo>
              </a:path>
            </a:pathLst>
          </a:cu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3646007" y="1431758"/>
            <a:ext cx="1701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B050"/>
                </a:solidFill>
              </a:rPr>
              <a:t>Givens</a:t>
            </a:r>
            <a:endParaRPr lang="en-GB" sz="2800" dirty="0">
              <a:solidFill>
                <a:srgbClr val="00B05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59703" y="6019324"/>
            <a:ext cx="1701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9900"/>
                </a:solidFill>
              </a:rPr>
              <a:t>Goal</a:t>
            </a:r>
            <a:endParaRPr lang="en-GB" sz="2800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39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Proof as Guarantee</a:t>
            </a:r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907704" y="2060848"/>
            <a:ext cx="504056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907704" y="2060848"/>
            <a:ext cx="1008112" cy="1512168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940152" y="2060848"/>
            <a:ext cx="1008112" cy="1656184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978187" y="5371252"/>
            <a:ext cx="432048" cy="648072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410235" y="5155228"/>
            <a:ext cx="593813" cy="864096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 28"/>
          <p:cNvSpPr/>
          <p:nvPr/>
        </p:nvSpPr>
        <p:spPr>
          <a:xfrm>
            <a:off x="3994951" y="5121302"/>
            <a:ext cx="1003177" cy="258566"/>
          </a:xfrm>
          <a:custGeom>
            <a:avLst/>
            <a:gdLst>
              <a:gd name="connsiteX0" fmla="*/ 0 w 1003177"/>
              <a:gd name="connsiteY0" fmla="*/ 258566 h 258566"/>
              <a:gd name="connsiteX1" fmla="*/ 177554 w 1003177"/>
              <a:gd name="connsiteY1" fmla="*/ 1114 h 258566"/>
              <a:gd name="connsiteX2" fmla="*/ 648070 w 1003177"/>
              <a:gd name="connsiteY2" fmla="*/ 160912 h 258566"/>
              <a:gd name="connsiteX3" fmla="*/ 1003177 w 1003177"/>
              <a:gd name="connsiteY3" fmla="*/ 54380 h 258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3177" h="258566">
                <a:moveTo>
                  <a:pt x="0" y="258566"/>
                </a:moveTo>
                <a:cubicBezTo>
                  <a:pt x="34771" y="137978"/>
                  <a:pt x="69542" y="17390"/>
                  <a:pt x="177554" y="1114"/>
                </a:cubicBezTo>
                <a:cubicBezTo>
                  <a:pt x="285566" y="-15162"/>
                  <a:pt x="510466" y="152034"/>
                  <a:pt x="648070" y="160912"/>
                </a:cubicBezTo>
                <a:cubicBezTo>
                  <a:pt x="785674" y="169790"/>
                  <a:pt x="894425" y="112085"/>
                  <a:pt x="1003177" y="54380"/>
                </a:cubicBezTo>
              </a:path>
            </a:pathLst>
          </a:cu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1" name="Straight Connector 30"/>
          <p:cNvCxnSpPr>
            <a:endCxn id="29" idx="0"/>
          </p:cNvCxnSpPr>
          <p:nvPr/>
        </p:nvCxnSpPr>
        <p:spPr>
          <a:xfrm>
            <a:off x="2915817" y="3573016"/>
            <a:ext cx="1079134" cy="1806852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4978399" y="3688672"/>
            <a:ext cx="961754" cy="1466556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reeform 2"/>
          <p:cNvSpPr/>
          <p:nvPr/>
        </p:nvSpPr>
        <p:spPr>
          <a:xfrm>
            <a:off x="2920753" y="3568823"/>
            <a:ext cx="3013111" cy="319830"/>
          </a:xfrm>
          <a:custGeom>
            <a:avLst/>
            <a:gdLst>
              <a:gd name="connsiteX0" fmla="*/ 0 w 3013111"/>
              <a:gd name="connsiteY0" fmla="*/ 0 h 319830"/>
              <a:gd name="connsiteX1" fmla="*/ 1402672 w 3013111"/>
              <a:gd name="connsiteY1" fmla="*/ 319596 h 319830"/>
              <a:gd name="connsiteX2" fmla="*/ 2760956 w 3013111"/>
              <a:gd name="connsiteY2" fmla="*/ 53266 h 319830"/>
              <a:gd name="connsiteX3" fmla="*/ 3009530 w 3013111"/>
              <a:gd name="connsiteY3" fmla="*/ 142043 h 319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13111" h="319830">
                <a:moveTo>
                  <a:pt x="0" y="0"/>
                </a:moveTo>
                <a:cubicBezTo>
                  <a:pt x="471256" y="155359"/>
                  <a:pt x="942513" y="310718"/>
                  <a:pt x="1402672" y="319596"/>
                </a:cubicBezTo>
                <a:cubicBezTo>
                  <a:pt x="1862831" y="328474"/>
                  <a:pt x="2493146" y="82858"/>
                  <a:pt x="2760956" y="53266"/>
                </a:cubicBezTo>
                <a:cubicBezTo>
                  <a:pt x="3028766" y="23674"/>
                  <a:pt x="3019148" y="82858"/>
                  <a:pt x="3009530" y="142043"/>
                </a:cubicBezTo>
              </a:path>
            </a:pathLst>
          </a:cu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3646007" y="1431758"/>
            <a:ext cx="1701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B050"/>
                </a:solidFill>
              </a:rPr>
              <a:t>Givens</a:t>
            </a:r>
            <a:endParaRPr lang="en-GB" sz="2800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59703" y="6019324"/>
            <a:ext cx="1701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9900"/>
                </a:solidFill>
              </a:rPr>
              <a:t>Goal</a:t>
            </a:r>
            <a:endParaRPr lang="en-GB" sz="2800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98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Proof as Guarantee</a:t>
            </a:r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907704" y="2060848"/>
            <a:ext cx="504056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907704" y="2060848"/>
            <a:ext cx="1008112" cy="1512168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940152" y="2060848"/>
            <a:ext cx="1008112" cy="1656184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851920" y="5121302"/>
            <a:ext cx="558315" cy="898022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410235" y="4797152"/>
            <a:ext cx="792088" cy="1222172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 28"/>
          <p:cNvSpPr/>
          <p:nvPr/>
        </p:nvSpPr>
        <p:spPr>
          <a:xfrm>
            <a:off x="3851920" y="4725144"/>
            <a:ext cx="1368152" cy="396158"/>
          </a:xfrm>
          <a:custGeom>
            <a:avLst/>
            <a:gdLst>
              <a:gd name="connsiteX0" fmla="*/ 0 w 1003177"/>
              <a:gd name="connsiteY0" fmla="*/ 258566 h 258566"/>
              <a:gd name="connsiteX1" fmla="*/ 177554 w 1003177"/>
              <a:gd name="connsiteY1" fmla="*/ 1114 h 258566"/>
              <a:gd name="connsiteX2" fmla="*/ 648070 w 1003177"/>
              <a:gd name="connsiteY2" fmla="*/ 160912 h 258566"/>
              <a:gd name="connsiteX3" fmla="*/ 1003177 w 1003177"/>
              <a:gd name="connsiteY3" fmla="*/ 54380 h 258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3177" h="258566">
                <a:moveTo>
                  <a:pt x="0" y="258566"/>
                </a:moveTo>
                <a:cubicBezTo>
                  <a:pt x="34771" y="137978"/>
                  <a:pt x="69542" y="17390"/>
                  <a:pt x="177554" y="1114"/>
                </a:cubicBezTo>
                <a:cubicBezTo>
                  <a:pt x="285566" y="-15162"/>
                  <a:pt x="510466" y="152034"/>
                  <a:pt x="648070" y="160912"/>
                </a:cubicBezTo>
                <a:cubicBezTo>
                  <a:pt x="785674" y="169790"/>
                  <a:pt x="894425" y="112085"/>
                  <a:pt x="1003177" y="54380"/>
                </a:cubicBezTo>
              </a:path>
            </a:pathLst>
          </a:cu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1" name="Straight Connector 30"/>
          <p:cNvCxnSpPr/>
          <p:nvPr/>
        </p:nvCxnSpPr>
        <p:spPr>
          <a:xfrm>
            <a:off x="2915817" y="3573016"/>
            <a:ext cx="936103" cy="1548286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5202324" y="3717032"/>
            <a:ext cx="737828" cy="1080120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14"/>
          <p:cNvSpPr/>
          <p:nvPr/>
        </p:nvSpPr>
        <p:spPr>
          <a:xfrm>
            <a:off x="2920753" y="3568823"/>
            <a:ext cx="3013111" cy="319830"/>
          </a:xfrm>
          <a:custGeom>
            <a:avLst/>
            <a:gdLst>
              <a:gd name="connsiteX0" fmla="*/ 0 w 3013111"/>
              <a:gd name="connsiteY0" fmla="*/ 0 h 319830"/>
              <a:gd name="connsiteX1" fmla="*/ 1402672 w 3013111"/>
              <a:gd name="connsiteY1" fmla="*/ 319596 h 319830"/>
              <a:gd name="connsiteX2" fmla="*/ 2760956 w 3013111"/>
              <a:gd name="connsiteY2" fmla="*/ 53266 h 319830"/>
              <a:gd name="connsiteX3" fmla="*/ 3009530 w 3013111"/>
              <a:gd name="connsiteY3" fmla="*/ 142043 h 319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13111" h="319830">
                <a:moveTo>
                  <a:pt x="0" y="0"/>
                </a:moveTo>
                <a:cubicBezTo>
                  <a:pt x="471256" y="155359"/>
                  <a:pt x="942513" y="310718"/>
                  <a:pt x="1402672" y="319596"/>
                </a:cubicBezTo>
                <a:cubicBezTo>
                  <a:pt x="1862831" y="328474"/>
                  <a:pt x="2493146" y="82858"/>
                  <a:pt x="2760956" y="53266"/>
                </a:cubicBezTo>
                <a:cubicBezTo>
                  <a:pt x="3028766" y="23674"/>
                  <a:pt x="3019148" y="82858"/>
                  <a:pt x="3009530" y="142043"/>
                </a:cubicBezTo>
              </a:path>
            </a:pathLst>
          </a:cu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3646007" y="1431758"/>
            <a:ext cx="1701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B050"/>
                </a:solidFill>
              </a:rPr>
              <a:t>Givens</a:t>
            </a:r>
            <a:endParaRPr lang="en-GB" sz="2800" dirty="0">
              <a:solidFill>
                <a:srgbClr val="00B05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59703" y="6019324"/>
            <a:ext cx="1701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9900"/>
                </a:solidFill>
              </a:rPr>
              <a:t>Goal</a:t>
            </a:r>
            <a:endParaRPr lang="en-GB" sz="2800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3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Proof as Guarantee</a:t>
            </a:r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907704" y="2060848"/>
            <a:ext cx="504056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907704" y="2060848"/>
            <a:ext cx="1008112" cy="1512168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940152" y="2060848"/>
            <a:ext cx="1008112" cy="1656184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563888" y="4653136"/>
            <a:ext cx="846347" cy="1366188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29" idx="3"/>
          </p:cNvCxnSpPr>
          <p:nvPr/>
        </p:nvCxnSpPr>
        <p:spPr>
          <a:xfrm flipV="1">
            <a:off x="4410235" y="4345289"/>
            <a:ext cx="1097869" cy="167403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 28"/>
          <p:cNvSpPr/>
          <p:nvPr/>
        </p:nvSpPr>
        <p:spPr>
          <a:xfrm>
            <a:off x="3575478" y="4261972"/>
            <a:ext cx="1932626" cy="396158"/>
          </a:xfrm>
          <a:custGeom>
            <a:avLst/>
            <a:gdLst>
              <a:gd name="connsiteX0" fmla="*/ 0 w 1003177"/>
              <a:gd name="connsiteY0" fmla="*/ 258566 h 258566"/>
              <a:gd name="connsiteX1" fmla="*/ 177554 w 1003177"/>
              <a:gd name="connsiteY1" fmla="*/ 1114 h 258566"/>
              <a:gd name="connsiteX2" fmla="*/ 648070 w 1003177"/>
              <a:gd name="connsiteY2" fmla="*/ 160912 h 258566"/>
              <a:gd name="connsiteX3" fmla="*/ 1003177 w 1003177"/>
              <a:gd name="connsiteY3" fmla="*/ 54380 h 258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3177" h="258566">
                <a:moveTo>
                  <a:pt x="0" y="258566"/>
                </a:moveTo>
                <a:cubicBezTo>
                  <a:pt x="34771" y="137978"/>
                  <a:pt x="69542" y="17390"/>
                  <a:pt x="177554" y="1114"/>
                </a:cubicBezTo>
                <a:cubicBezTo>
                  <a:pt x="285566" y="-15162"/>
                  <a:pt x="510466" y="152034"/>
                  <a:pt x="648070" y="160912"/>
                </a:cubicBezTo>
                <a:cubicBezTo>
                  <a:pt x="785674" y="169790"/>
                  <a:pt x="894425" y="112085"/>
                  <a:pt x="1003177" y="54380"/>
                </a:cubicBezTo>
              </a:path>
            </a:pathLst>
          </a:cu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1" name="Straight Connector 30"/>
          <p:cNvCxnSpPr/>
          <p:nvPr/>
        </p:nvCxnSpPr>
        <p:spPr>
          <a:xfrm>
            <a:off x="2915817" y="3573016"/>
            <a:ext cx="648071" cy="108511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29" idx="3"/>
          </p:cNvCxnSpPr>
          <p:nvPr/>
        </p:nvCxnSpPr>
        <p:spPr>
          <a:xfrm flipH="1">
            <a:off x="5508104" y="3688672"/>
            <a:ext cx="432049" cy="656617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2920753" y="3568823"/>
            <a:ext cx="3013111" cy="319830"/>
          </a:xfrm>
          <a:custGeom>
            <a:avLst/>
            <a:gdLst>
              <a:gd name="connsiteX0" fmla="*/ 0 w 3013111"/>
              <a:gd name="connsiteY0" fmla="*/ 0 h 319830"/>
              <a:gd name="connsiteX1" fmla="*/ 1402672 w 3013111"/>
              <a:gd name="connsiteY1" fmla="*/ 319596 h 319830"/>
              <a:gd name="connsiteX2" fmla="*/ 2760956 w 3013111"/>
              <a:gd name="connsiteY2" fmla="*/ 53266 h 319830"/>
              <a:gd name="connsiteX3" fmla="*/ 3009530 w 3013111"/>
              <a:gd name="connsiteY3" fmla="*/ 142043 h 319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13111" h="319830">
                <a:moveTo>
                  <a:pt x="0" y="0"/>
                </a:moveTo>
                <a:cubicBezTo>
                  <a:pt x="471256" y="155359"/>
                  <a:pt x="942513" y="310718"/>
                  <a:pt x="1402672" y="319596"/>
                </a:cubicBezTo>
                <a:cubicBezTo>
                  <a:pt x="1862831" y="328474"/>
                  <a:pt x="2493146" y="82858"/>
                  <a:pt x="2760956" y="53266"/>
                </a:cubicBezTo>
                <a:cubicBezTo>
                  <a:pt x="3028766" y="23674"/>
                  <a:pt x="3019148" y="82858"/>
                  <a:pt x="3009530" y="142043"/>
                </a:cubicBezTo>
              </a:path>
            </a:pathLst>
          </a:cu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3646007" y="1431758"/>
            <a:ext cx="1701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B050"/>
                </a:solidFill>
              </a:rPr>
              <a:t>Givens</a:t>
            </a:r>
            <a:endParaRPr lang="en-GB" sz="2800" dirty="0">
              <a:solidFill>
                <a:srgbClr val="00B05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59703" y="6019324"/>
            <a:ext cx="1701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9900"/>
                </a:solidFill>
              </a:rPr>
              <a:t>Goal</a:t>
            </a:r>
            <a:endParaRPr lang="en-GB" sz="2800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5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Proof as Guarantee</a:t>
            </a:r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907704" y="2060848"/>
            <a:ext cx="504056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907704" y="2060848"/>
            <a:ext cx="1008112" cy="1512168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940152" y="2060848"/>
            <a:ext cx="1008112" cy="1656184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203848" y="4077072"/>
            <a:ext cx="1206387" cy="1942252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410235" y="3888653"/>
            <a:ext cx="1421905" cy="2130673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 28"/>
          <p:cNvSpPr/>
          <p:nvPr/>
        </p:nvSpPr>
        <p:spPr>
          <a:xfrm>
            <a:off x="3203848" y="3846869"/>
            <a:ext cx="2628292" cy="230204"/>
          </a:xfrm>
          <a:custGeom>
            <a:avLst/>
            <a:gdLst>
              <a:gd name="connsiteX0" fmla="*/ 0 w 1003177"/>
              <a:gd name="connsiteY0" fmla="*/ 258566 h 258566"/>
              <a:gd name="connsiteX1" fmla="*/ 177554 w 1003177"/>
              <a:gd name="connsiteY1" fmla="*/ 1114 h 258566"/>
              <a:gd name="connsiteX2" fmla="*/ 648070 w 1003177"/>
              <a:gd name="connsiteY2" fmla="*/ 160912 h 258566"/>
              <a:gd name="connsiteX3" fmla="*/ 1003177 w 1003177"/>
              <a:gd name="connsiteY3" fmla="*/ 54380 h 258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3177" h="258566">
                <a:moveTo>
                  <a:pt x="0" y="258566"/>
                </a:moveTo>
                <a:cubicBezTo>
                  <a:pt x="34771" y="137978"/>
                  <a:pt x="69542" y="17390"/>
                  <a:pt x="177554" y="1114"/>
                </a:cubicBezTo>
                <a:cubicBezTo>
                  <a:pt x="285566" y="-15162"/>
                  <a:pt x="510466" y="152034"/>
                  <a:pt x="648070" y="160912"/>
                </a:cubicBezTo>
                <a:cubicBezTo>
                  <a:pt x="785674" y="169790"/>
                  <a:pt x="894425" y="112085"/>
                  <a:pt x="1003177" y="54380"/>
                </a:cubicBezTo>
              </a:path>
            </a:pathLst>
          </a:cu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1" name="Straight Connector 30"/>
          <p:cNvCxnSpPr/>
          <p:nvPr/>
        </p:nvCxnSpPr>
        <p:spPr>
          <a:xfrm>
            <a:off x="2915817" y="3573016"/>
            <a:ext cx="288031" cy="504056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29" idx="3"/>
          </p:cNvCxnSpPr>
          <p:nvPr/>
        </p:nvCxnSpPr>
        <p:spPr>
          <a:xfrm flipH="1">
            <a:off x="5832140" y="3688672"/>
            <a:ext cx="108014" cy="206612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2920753" y="3568823"/>
            <a:ext cx="3013111" cy="319830"/>
          </a:xfrm>
          <a:custGeom>
            <a:avLst/>
            <a:gdLst>
              <a:gd name="connsiteX0" fmla="*/ 0 w 3013111"/>
              <a:gd name="connsiteY0" fmla="*/ 0 h 319830"/>
              <a:gd name="connsiteX1" fmla="*/ 1402672 w 3013111"/>
              <a:gd name="connsiteY1" fmla="*/ 319596 h 319830"/>
              <a:gd name="connsiteX2" fmla="*/ 2760956 w 3013111"/>
              <a:gd name="connsiteY2" fmla="*/ 53266 h 319830"/>
              <a:gd name="connsiteX3" fmla="*/ 3009530 w 3013111"/>
              <a:gd name="connsiteY3" fmla="*/ 142043 h 319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13111" h="319830">
                <a:moveTo>
                  <a:pt x="0" y="0"/>
                </a:moveTo>
                <a:cubicBezTo>
                  <a:pt x="471256" y="155359"/>
                  <a:pt x="942513" y="310718"/>
                  <a:pt x="1402672" y="319596"/>
                </a:cubicBezTo>
                <a:cubicBezTo>
                  <a:pt x="1862831" y="328474"/>
                  <a:pt x="2493146" y="82858"/>
                  <a:pt x="2760956" y="53266"/>
                </a:cubicBezTo>
                <a:cubicBezTo>
                  <a:pt x="3028766" y="23674"/>
                  <a:pt x="3019148" y="82858"/>
                  <a:pt x="3009530" y="142043"/>
                </a:cubicBezTo>
              </a:path>
            </a:pathLst>
          </a:cu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3646007" y="1431758"/>
            <a:ext cx="1701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B050"/>
                </a:solidFill>
              </a:rPr>
              <a:t>Givens</a:t>
            </a:r>
            <a:endParaRPr lang="en-GB" sz="2800" dirty="0">
              <a:solidFill>
                <a:srgbClr val="00B05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59703" y="6019324"/>
            <a:ext cx="1701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9900"/>
                </a:solidFill>
              </a:rPr>
              <a:t>Goal</a:t>
            </a:r>
            <a:endParaRPr lang="en-GB" sz="2800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77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Setting the Scene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Inaugural lecture?</a:t>
            </a:r>
          </a:p>
          <a:p>
            <a:r>
              <a:rPr lang="en-GB" dirty="0" smtClean="0"/>
              <a:t>Achievements and research vision</a:t>
            </a:r>
          </a:p>
          <a:p>
            <a:r>
              <a:rPr lang="en-GB" dirty="0" smtClean="0"/>
              <a:t>Blend of technical and big picture coupled historical perspective</a:t>
            </a:r>
          </a:p>
          <a:p>
            <a:r>
              <a:rPr lang="en-GB" dirty="0" smtClean="0"/>
              <a:t>First things first </a:t>
            </a:r>
            <a:r>
              <a:rPr lang="en-GB" i="1" dirty="0" smtClean="0"/>
              <a:t>– software and automated reasoning? </a:t>
            </a:r>
          </a:p>
        </p:txBody>
      </p:sp>
    </p:spTree>
    <p:extLst>
      <p:ext uri="{BB962C8B-B14F-4D97-AF65-F5344CB8AC3E}">
        <p14:creationId xmlns:p14="http://schemas.microsoft.com/office/powerpoint/2010/main" val="106870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Proof as Guarantee</a:t>
            </a:r>
            <a:endParaRPr lang="en-GB" dirty="0"/>
          </a:p>
        </p:txBody>
      </p:sp>
      <p:sp>
        <p:nvSpPr>
          <p:cNvPr id="4" name="Flowchart: Merge 3"/>
          <p:cNvSpPr/>
          <p:nvPr/>
        </p:nvSpPr>
        <p:spPr>
          <a:xfrm>
            <a:off x="1907704" y="2060848"/>
            <a:ext cx="5040560" cy="3960440"/>
          </a:xfrm>
          <a:prstGeom prst="flowChartMerg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559703" y="6019324"/>
            <a:ext cx="1701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B050"/>
                </a:solidFill>
              </a:rPr>
              <a:t>Goal</a:t>
            </a:r>
            <a:endParaRPr lang="en-GB" sz="28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46007" y="1431758"/>
            <a:ext cx="1701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B050"/>
                </a:solidFill>
              </a:rPr>
              <a:t>Givens</a:t>
            </a:r>
            <a:endParaRPr lang="en-GB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67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Proof as Guarantee</a:t>
            </a:r>
            <a:endParaRPr lang="en-GB" dirty="0"/>
          </a:p>
        </p:txBody>
      </p:sp>
      <p:sp>
        <p:nvSpPr>
          <p:cNvPr id="4" name="Flowchart: Merge 3"/>
          <p:cNvSpPr/>
          <p:nvPr/>
        </p:nvSpPr>
        <p:spPr>
          <a:xfrm>
            <a:off x="1907704" y="2060848"/>
            <a:ext cx="5040560" cy="3960440"/>
          </a:xfrm>
          <a:prstGeom prst="flowChartMerg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559703" y="6019324"/>
            <a:ext cx="1701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B050"/>
                </a:solidFill>
              </a:rPr>
              <a:t>Goal</a:t>
            </a:r>
            <a:endParaRPr lang="en-GB" sz="28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46007" y="1431758"/>
            <a:ext cx="1701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B050"/>
                </a:solidFill>
              </a:rPr>
              <a:t>Givens</a:t>
            </a:r>
            <a:endParaRPr lang="en-GB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55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Proof as Guarantee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484784"/>
                <a:ext cx="8229600" cy="5040560"/>
              </a:xfrm>
            </p:spPr>
            <p:txBody>
              <a:bodyPr>
                <a:normAutofit/>
              </a:bodyPr>
              <a:lstStyle/>
              <a:p>
                <a:r>
                  <a:rPr lang="en-GB" sz="2800" dirty="0" smtClean="0"/>
                  <a:t>Proof by Mathematical Induction </a:t>
                </a:r>
                <a:r>
                  <a:rPr lang="en-GB" sz="2800" i="1" dirty="0" smtClean="0"/>
                  <a:t>– essential for reasoning about recursion, iteration, feedback loops</a:t>
                </a:r>
              </a:p>
              <a:p>
                <a:r>
                  <a:rPr lang="en-GB" sz="2800" dirty="0" smtClean="0"/>
                  <a:t>List induction </a:t>
                </a:r>
                <a:r>
                  <a:rPr lang="en-GB" sz="2800" i="1" dirty="0" smtClean="0"/>
                  <a:t>- to prove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rgbClr val="00206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GB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𝑙</m:t>
                        </m:r>
                      </m:e>
                    </m:d>
                  </m:oMath>
                </a14:m>
                <a:r>
                  <a:rPr lang="en-GB" sz="2800" dirty="0" smtClean="0"/>
                  <a:t>:</a:t>
                </a:r>
              </a:p>
              <a:p>
                <a:pPr lvl="1"/>
                <a:r>
                  <a:rPr lang="en-GB" sz="2400" i="1" dirty="0"/>
                  <a:t>prove</a:t>
                </a:r>
                <a:r>
                  <a:rPr lang="en-GB" sz="2400" i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srgbClr val="00206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GB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𝑛𝑖𝑙</m:t>
                        </m:r>
                      </m:e>
                    </m:d>
                  </m:oMath>
                </a14:m>
                <a:r>
                  <a:rPr lang="en-GB" sz="2400" dirty="0" smtClean="0"/>
                  <a:t>                                      </a:t>
                </a:r>
                <a:r>
                  <a:rPr lang="en-GB" sz="2400" i="1" dirty="0" smtClean="0"/>
                  <a:t>(base case)</a:t>
                </a:r>
              </a:p>
              <a:p>
                <a:pPr lvl="1"/>
                <a:r>
                  <a:rPr lang="en-GB" sz="2400" i="1" dirty="0" smtClean="0"/>
                  <a:t>assume</a:t>
                </a:r>
                <a:r>
                  <a:rPr lang="en-GB" sz="24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srgbClr val="00206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GB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GB" sz="2400" dirty="0">
                    <a:solidFill>
                      <a:srgbClr val="002060"/>
                    </a:solidFill>
                  </a:rPr>
                  <a:t> </a:t>
                </a:r>
                <a:r>
                  <a:rPr lang="en-GB" sz="2400" i="1" dirty="0"/>
                  <a:t>then prove 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srgbClr val="00206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GB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h</m:t>
                        </m:r>
                        <m:r>
                          <a:rPr lang="en-GB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∷</m:t>
                        </m:r>
                        <m:r>
                          <a:rPr lang="en-GB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GB" sz="2400" dirty="0" smtClean="0">
                    <a:solidFill>
                      <a:srgbClr val="002060"/>
                    </a:solidFill>
                  </a:rPr>
                  <a:t>     </a:t>
                </a:r>
                <a:r>
                  <a:rPr lang="en-GB" sz="2400" i="1" dirty="0" smtClean="0"/>
                  <a:t>(step case)</a:t>
                </a:r>
              </a:p>
              <a:p>
                <a:endParaRPr lang="en-GB" sz="900" dirty="0" smtClean="0"/>
              </a:p>
              <a:p>
                <a:r>
                  <a:rPr lang="en-GB" sz="2800" dirty="0" smtClean="0"/>
                  <a:t>Conjecture: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484784"/>
                <a:ext cx="8229600" cy="5040560"/>
              </a:xfrm>
              <a:blipFill rotWithShape="1">
                <a:blip r:embed="rId2"/>
                <a:stretch>
                  <a:fillRect l="-1333" t="-1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411760" y="5013176"/>
                <a:ext cx="4364913" cy="5786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∀</m:t>
                    </m:r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𝑙</m:t>
                    </m:r>
                    <m:r>
                      <a:rPr lang="en-GB" sz="2800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:</m:t>
                    </m:r>
                    <m:r>
                      <a:rPr lang="en-GB" sz="2800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𝑙𝑖𝑠𝑡</m:t>
                    </m:r>
                    <m:d>
                      <m:dPr>
                        <m:ctrlPr>
                          <a:rPr lang="en-GB" sz="28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GB" sz="28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𝜏</m:t>
                        </m:r>
                      </m:e>
                    </m:d>
                    <m:r>
                      <a:rPr lang="en-GB" sz="2800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.</m:t>
                    </m:r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𝑟𝑒𝑣</m:t>
                    </m:r>
                    <m:d>
                      <m:dPr>
                        <m:ctrlP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𝑟𝑒𝑣</m:t>
                        </m:r>
                        <m:d>
                          <m:dPr>
                            <m:ctrlP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𝑙</m:t>
                            </m:r>
                          </m:e>
                        </m:d>
                      </m:e>
                    </m:d>
                  </m:oMath>
                </a14:m>
                <a:r>
                  <a:rPr lang="en-GB" sz="28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𝑙</m:t>
                    </m:r>
                  </m:oMath>
                </a14:m>
                <a:endParaRPr lang="en-GB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5013176"/>
                <a:ext cx="4364913" cy="57868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901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Proof as Guarantee</a:t>
            </a:r>
            <a:endParaRPr lang="en-GB" dirty="0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63358" y="1258793"/>
            <a:ext cx="1366377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GB" sz="3200" b="0" dirty="0" smtClean="0"/>
              <a:t>Given</a:t>
            </a:r>
            <a:r>
              <a:rPr lang="en-GB" sz="3200" b="0" dirty="0"/>
              <a:t>: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231227" y="2011385"/>
            <a:ext cx="1161193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GB" sz="3200" b="0" dirty="0"/>
              <a:t>Goal: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975676" y="1432700"/>
                <a:ext cx="2682979" cy="5786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𝑟𝑒𝑣</m:t>
                    </m:r>
                    <m:d>
                      <m:dPr>
                        <m:ctrlP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𝑟𝑒𝑣</m:t>
                        </m:r>
                        <m:d>
                          <m:dPr>
                            <m:ctrlP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r>
                  <a:rPr lang="en-GB" sz="28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GB" sz="2800" i="1">
                        <a:solidFill>
                          <a:srgbClr val="002060"/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en-GB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5676" y="1432700"/>
                <a:ext cx="2682979" cy="57868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123728" y="2337099"/>
                <a:ext cx="4153958" cy="5786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𝑟𝑒𝑣</m:t>
                    </m:r>
                    <m:d>
                      <m:dPr>
                        <m:ctrlP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𝑟𝑒𝑣</m:t>
                        </m:r>
                        <m:d>
                          <m:dPr>
                            <m:ctrlP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GB" sz="28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h</m:t>
                            </m:r>
                            <m:r>
                              <a:rPr lang="en-GB" sz="28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∷</m:t>
                            </m:r>
                            <m:r>
                              <a:rPr lang="en-GB" sz="28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  </m:t>
                            </m:r>
                          </m:e>
                        </m:d>
                      </m:e>
                    </m:d>
                  </m:oMath>
                </a14:m>
                <a:r>
                  <a:rPr lang="en-GB" sz="28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GB" sz="2800" i="1">
                        <a:solidFill>
                          <a:srgbClr val="002060"/>
                        </a:solidFill>
                        <a:latin typeface="Cambria Math"/>
                      </a:rPr>
                      <m:t>h</m:t>
                    </m:r>
                    <m:r>
                      <a:rPr lang="en-GB" sz="2800" i="1">
                        <a:solidFill>
                          <a:srgbClr val="002060"/>
                        </a:solidFill>
                        <a:latin typeface="Cambria Math"/>
                      </a:rPr>
                      <m:t>∷</m:t>
                    </m:r>
                    <m:r>
                      <a:rPr lang="en-GB" sz="2800" i="1">
                        <a:solidFill>
                          <a:srgbClr val="002060"/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en-GB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2337099"/>
                <a:ext cx="4153958" cy="57868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004744" y="3384196"/>
                <a:ext cx="534768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𝑟𝑒𝑣</m:t>
                    </m:r>
                    <m:d>
                      <m:dPr>
                        <m:ctrlP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𝑟𝑒𝑣</m:t>
                        </m:r>
                        <m:d>
                          <m:dPr>
                            <m:ctrlP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 @</m:t>
                        </m:r>
                        <m:d>
                          <m:dPr>
                            <m:ctrlP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h</m:t>
                            </m:r>
                            <m: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∷</m:t>
                            </m:r>
                            <m: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𝑛𝑖𝑙</m:t>
                            </m:r>
                          </m:e>
                        </m:d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 </m:t>
                        </m:r>
                      </m:e>
                    </m:d>
                  </m:oMath>
                </a14:m>
                <a:r>
                  <a:rPr lang="en-GB" sz="28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GB" sz="2800" i="1">
                        <a:solidFill>
                          <a:srgbClr val="002060"/>
                        </a:solidFill>
                        <a:latin typeface="Cambria Math"/>
                      </a:rPr>
                      <m:t>h</m:t>
                    </m:r>
                    <m:r>
                      <a:rPr lang="en-GB" sz="2800" i="1">
                        <a:solidFill>
                          <a:srgbClr val="002060"/>
                        </a:solidFill>
                        <a:latin typeface="Cambria Math"/>
                      </a:rPr>
                      <m:t>∷</m:t>
                    </m:r>
                    <m:r>
                      <a:rPr lang="en-GB" sz="2800" i="1">
                        <a:solidFill>
                          <a:srgbClr val="002060"/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en-GB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744" y="3384196"/>
                <a:ext cx="5347682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157002" y="4391526"/>
                <a:ext cx="41293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h</m:t>
                    </m:r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 ∷</m:t>
                    </m:r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𝑟𝑒𝑣</m:t>
                    </m:r>
                    <m:d>
                      <m:dPr>
                        <m:ctrlP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𝑟𝑒𝑣</m:t>
                        </m:r>
                        <m:d>
                          <m:dPr>
                            <m:ctrlP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 </m:t>
                        </m:r>
                      </m:e>
                    </m:d>
                  </m:oMath>
                </a14:m>
                <a:r>
                  <a:rPr lang="en-GB" sz="28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GB" sz="2800" i="1">
                        <a:solidFill>
                          <a:srgbClr val="002060"/>
                        </a:solidFill>
                        <a:latin typeface="Cambria Math"/>
                      </a:rPr>
                      <m:t>h</m:t>
                    </m:r>
                    <m:r>
                      <a:rPr lang="en-GB" sz="2800" i="1">
                        <a:solidFill>
                          <a:srgbClr val="002060"/>
                        </a:solidFill>
                        <a:latin typeface="Cambria Math"/>
                      </a:rPr>
                      <m:t>∷</m:t>
                    </m:r>
                    <m:r>
                      <a:rPr lang="en-GB" sz="2800" i="1">
                        <a:solidFill>
                          <a:srgbClr val="002060"/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en-GB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7002" y="4391526"/>
                <a:ext cx="4129336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858346" y="5379215"/>
                <a:ext cx="281545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𝑟𝑒𝑣</m:t>
                    </m:r>
                    <m:d>
                      <m:dPr>
                        <m:ctrlP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𝑟𝑒𝑣</m:t>
                        </m:r>
                        <m:d>
                          <m:dPr>
                            <m:ctrlP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 </m:t>
                        </m:r>
                      </m:e>
                    </m:d>
                  </m:oMath>
                </a14:m>
                <a:r>
                  <a:rPr lang="en-GB" sz="28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GB" sz="2800" i="1">
                        <a:solidFill>
                          <a:srgbClr val="002060"/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en-GB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8346" y="5379215"/>
                <a:ext cx="2815451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773682" y="2915784"/>
                <a:ext cx="348539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𝑟𝑒𝑣</m:t>
                      </m:r>
                      <m:d>
                        <m:dPr>
                          <m:ctrlPr>
                            <a:rPr lang="en-GB" sz="16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GB" sz="16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∷</m:t>
                          </m:r>
                          <m:r>
                            <a:rPr lang="en-GB" sz="16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𝑌</m:t>
                          </m:r>
                          <m:r>
                            <a:rPr lang="en-GB" sz="16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GB" sz="16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 ⇒ </m:t>
                      </m:r>
                      <m:r>
                        <a:rPr lang="en-GB" sz="16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𝑟𝑒𝑣</m:t>
                      </m:r>
                      <m:d>
                        <m:dPr>
                          <m:ctrlPr>
                            <a:rPr lang="en-GB" sz="16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𝑌</m:t>
                          </m:r>
                        </m:e>
                      </m:d>
                      <m:r>
                        <a:rPr lang="en-GB" sz="1600" i="1">
                          <a:solidFill>
                            <a:srgbClr val="002060"/>
                          </a:solidFill>
                          <a:latin typeface="Cambria Math"/>
                        </a:rPr>
                        <m:t> @ </m:t>
                      </m:r>
                      <m:d>
                        <m:dPr>
                          <m:ctrlPr>
                            <a:rPr lang="en-GB" sz="16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GB" sz="16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∷</m:t>
                          </m:r>
                          <m:r>
                            <a:rPr lang="en-GB" sz="16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𝑛𝑖𝑙</m:t>
                          </m:r>
                        </m:e>
                      </m:d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3682" y="2915784"/>
                <a:ext cx="3485390" cy="3385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286338" y="4997085"/>
                <a:ext cx="289342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GB" sz="16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GB" sz="16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∷</m:t>
                          </m:r>
                          <m:r>
                            <a:rPr lang="en-GB" sz="16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GB" sz="16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𝑌</m:t>
                          </m:r>
                          <m:r>
                            <a:rPr lang="en-GB" sz="16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GB" sz="16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GB" sz="16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∷ </m:t>
                          </m:r>
                          <m:r>
                            <a:rPr lang="en-GB" sz="16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𝑍</m:t>
                          </m:r>
                          <m:r>
                            <a:rPr lang="en-GB" sz="16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GB" sz="16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⇒ </m:t>
                      </m:r>
                      <m:d>
                        <m:dPr>
                          <m:ctrlPr>
                            <a:rPr lang="en-GB" sz="16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𝑌</m:t>
                          </m:r>
                          <m:r>
                            <a:rPr lang="en-GB" sz="16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GB" sz="16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𝑍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338" y="4997085"/>
                <a:ext cx="2893420" cy="33855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808314" y="3962881"/>
                <a:ext cx="3315267" cy="3702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𝑟𝑒𝑣</m:t>
                      </m:r>
                      <m:d>
                        <m:dPr>
                          <m:ctrlPr>
                            <a:rPr lang="en-GB" sz="16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a:rPr lang="en-GB" sz="16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𝑌</m:t>
                          </m:r>
                          <m:r>
                            <a:rPr lang="en-GB" sz="16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@ </m:t>
                          </m:r>
                          <m:d>
                            <m:dPr>
                              <m:ctrlPr>
                                <a:rPr lang="en-GB" sz="16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sz="16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𝑋</m:t>
                              </m:r>
                              <m:r>
                                <a:rPr lang="en-GB" sz="16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∷</m:t>
                              </m:r>
                              <m:r>
                                <a:rPr lang="en-GB" sz="16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𝑛𝑖𝑙</m:t>
                              </m:r>
                            </m:e>
                          </m:d>
                        </m:e>
                      </m:d>
                      <m:r>
                        <a:rPr lang="en-GB" sz="16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⇒</m:t>
                      </m:r>
                      <m:r>
                        <a:rPr lang="en-GB" sz="16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𝑋</m:t>
                      </m:r>
                      <m:r>
                        <a:rPr lang="en-GB" sz="16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∷</m:t>
                      </m:r>
                      <m:r>
                        <a:rPr lang="en-GB" sz="16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𝑟𝑒𝑣</m:t>
                      </m:r>
                      <m:d>
                        <m:dPr>
                          <m:ctrlPr>
                            <a:rPr lang="en-GB" sz="16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𝑌</m:t>
                          </m:r>
                        </m:e>
                      </m:d>
                    </m:oMath>
                  </m:oMathPara>
                </a14:m>
                <a:endParaRPr lang="en-GB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8314" y="3962881"/>
                <a:ext cx="3315267" cy="37029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432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Proof as Explanation</a:t>
            </a:r>
            <a:endParaRPr lang="en-GB" dirty="0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63358" y="1258793"/>
            <a:ext cx="1366377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GB" sz="3200" b="0" dirty="0" smtClean="0"/>
              <a:t>Given</a:t>
            </a:r>
            <a:r>
              <a:rPr lang="en-GB" sz="3200" b="0" dirty="0"/>
              <a:t>: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231227" y="2011385"/>
            <a:ext cx="1161193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GB" sz="3200" b="0" dirty="0"/>
              <a:t>Goal: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975676" y="1432700"/>
                <a:ext cx="2682979" cy="5786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𝑟𝑒𝑣</m:t>
                    </m:r>
                    <m:d>
                      <m:dPr>
                        <m:ctrlP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𝑟𝑒𝑣</m:t>
                        </m:r>
                        <m:d>
                          <m:dPr>
                            <m:ctrlPr>
                              <a:rPr lang="en-GB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r>
                  <a:rPr lang="en-GB" sz="28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GB" sz="2800" i="1">
                        <a:solidFill>
                          <a:srgbClr val="FF0000"/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en-GB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5676" y="1432700"/>
                <a:ext cx="2682979" cy="57868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123728" y="2337099"/>
                <a:ext cx="4153958" cy="5786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𝑟𝑒𝑣</m:t>
                    </m:r>
                    <m:d>
                      <m:dPr>
                        <m:ctrlP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𝑟𝑒𝑣</m:t>
                        </m:r>
                        <m:d>
                          <m:dPr>
                            <m:ctrlP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GB" sz="28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h</m:t>
                            </m:r>
                            <m:r>
                              <a:rPr lang="en-GB" sz="28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∷</m:t>
                            </m:r>
                            <m:r>
                              <a:rPr lang="en-GB" sz="28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  </m:t>
                            </m:r>
                          </m:e>
                        </m:d>
                      </m:e>
                    </m:d>
                  </m:oMath>
                </a14:m>
                <a:r>
                  <a:rPr lang="en-GB" sz="28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GB" sz="2800" i="1">
                        <a:solidFill>
                          <a:srgbClr val="002060"/>
                        </a:solidFill>
                        <a:latin typeface="Cambria Math"/>
                      </a:rPr>
                      <m:t>h</m:t>
                    </m:r>
                    <m:r>
                      <a:rPr lang="en-GB" sz="2800" i="1">
                        <a:solidFill>
                          <a:srgbClr val="002060"/>
                        </a:solidFill>
                        <a:latin typeface="Cambria Math"/>
                      </a:rPr>
                      <m:t>∷</m:t>
                    </m:r>
                    <m:r>
                      <a:rPr lang="en-GB" sz="2800" i="1">
                        <a:solidFill>
                          <a:srgbClr val="002060"/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en-GB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2337099"/>
                <a:ext cx="4153958" cy="57868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120773" y="2337099"/>
                <a:ext cx="4153958" cy="5786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𝑟𝑒𝑣</m:t>
                    </m:r>
                    <m:d>
                      <m:dPr>
                        <m:ctrlP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𝑟𝑒𝑣</m:t>
                        </m:r>
                        <m:d>
                          <m:dPr>
                            <m:ctrlPr>
                              <a:rPr lang="en-GB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GB" sz="280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h</m:t>
                            </m:r>
                            <m:r>
                              <a:rPr lang="en-GB" sz="280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∷</m:t>
                            </m:r>
                            <m:r>
                              <a:rPr lang="en-GB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en-GB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  </m:t>
                            </m:r>
                          </m:e>
                        </m:d>
                      </m:e>
                    </m:d>
                  </m:oMath>
                </a14:m>
                <a:r>
                  <a:rPr lang="en-GB" sz="28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GB" sz="2800" i="1" smtClean="0">
                        <a:solidFill>
                          <a:srgbClr val="002060"/>
                        </a:solidFill>
                        <a:latin typeface="Cambria Math"/>
                      </a:rPr>
                      <m:t>h</m:t>
                    </m:r>
                    <m:r>
                      <a:rPr lang="en-GB" sz="2800" i="1" smtClean="0">
                        <a:solidFill>
                          <a:srgbClr val="002060"/>
                        </a:solidFill>
                        <a:latin typeface="Cambria Math"/>
                      </a:rPr>
                      <m:t>∷</m:t>
                    </m:r>
                    <m:r>
                      <a:rPr lang="en-GB" sz="2800" i="1">
                        <a:solidFill>
                          <a:srgbClr val="FF0000"/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en-GB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0773" y="2337099"/>
                <a:ext cx="4153958" cy="57868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288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3" grpId="0"/>
      <p:bldP spid="4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9"/>
          <p:cNvSpPr>
            <a:spLocks noChangeArrowheads="1"/>
          </p:cNvSpPr>
          <p:nvPr/>
        </p:nvSpPr>
        <p:spPr bwMode="auto">
          <a:xfrm>
            <a:off x="5312925" y="2371763"/>
            <a:ext cx="921514" cy="509349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4" name="Rectangle 10"/>
          <p:cNvSpPr>
            <a:spLocks noChangeArrowheads="1"/>
          </p:cNvSpPr>
          <p:nvPr/>
        </p:nvSpPr>
        <p:spPr bwMode="auto">
          <a:xfrm>
            <a:off x="5915232" y="2429618"/>
            <a:ext cx="263061" cy="39363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3635897" y="2371766"/>
            <a:ext cx="921514" cy="509349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4238204" y="2429621"/>
            <a:ext cx="263061" cy="39363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Proof as Explanation</a:t>
            </a:r>
            <a:endParaRPr lang="en-GB" dirty="0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63358" y="1258793"/>
            <a:ext cx="1366377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GB" sz="3200" b="0" dirty="0" smtClean="0"/>
              <a:t>Given</a:t>
            </a:r>
            <a:r>
              <a:rPr lang="en-GB" sz="3200" b="0" dirty="0"/>
              <a:t>: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231227" y="2011385"/>
            <a:ext cx="1161193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GB" sz="3200" b="0" dirty="0"/>
              <a:t>Goal: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975676" y="1432700"/>
                <a:ext cx="2682979" cy="5786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𝑟𝑒𝑣</m:t>
                    </m:r>
                    <m:d>
                      <m:dPr>
                        <m:ctrlP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𝑟𝑒𝑣</m:t>
                        </m:r>
                        <m:d>
                          <m:dPr>
                            <m:ctrlP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r>
                  <a:rPr lang="en-GB" sz="28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GB" sz="2800" i="1">
                        <a:solidFill>
                          <a:srgbClr val="002060"/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en-GB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5676" y="1432700"/>
                <a:ext cx="2682979" cy="57868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123728" y="2337099"/>
                <a:ext cx="4153958" cy="5786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𝑟𝑒𝑣</m:t>
                    </m:r>
                    <m:d>
                      <m:dPr>
                        <m:ctrlP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𝑟𝑒𝑣</m:t>
                        </m:r>
                        <m:d>
                          <m:dPr>
                            <m:ctrlP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GB" sz="28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h</m:t>
                            </m:r>
                            <m:r>
                              <a:rPr lang="en-GB" sz="28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∷</m:t>
                            </m:r>
                            <m:r>
                              <a:rPr lang="en-GB" sz="28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  </m:t>
                            </m:r>
                          </m:e>
                        </m:d>
                      </m:e>
                    </m:d>
                  </m:oMath>
                </a14:m>
                <a:r>
                  <a:rPr lang="en-GB" sz="28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GB" sz="2800" i="1">
                        <a:solidFill>
                          <a:srgbClr val="002060"/>
                        </a:solidFill>
                        <a:latin typeface="Cambria Math"/>
                      </a:rPr>
                      <m:t>h</m:t>
                    </m:r>
                    <m:r>
                      <a:rPr lang="en-GB" sz="2800" i="1">
                        <a:solidFill>
                          <a:srgbClr val="002060"/>
                        </a:solidFill>
                        <a:latin typeface="Cambria Math"/>
                      </a:rPr>
                      <m:t>∷</m:t>
                    </m:r>
                    <m:r>
                      <a:rPr lang="en-GB" sz="2800" i="1">
                        <a:solidFill>
                          <a:srgbClr val="002060"/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en-GB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2337099"/>
                <a:ext cx="4153958" cy="57868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469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14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5312925" y="2371763"/>
            <a:ext cx="921514" cy="509349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5915232" y="2429618"/>
            <a:ext cx="263061" cy="39363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6357450" y="2895918"/>
            <a:ext cx="527398" cy="356580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6718492" y="2922720"/>
            <a:ext cx="136345" cy="30297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7308305" y="2888982"/>
            <a:ext cx="1782366" cy="383382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7380310" y="2933572"/>
            <a:ext cx="614553" cy="31198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3635897" y="2371766"/>
            <a:ext cx="921514" cy="509349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4238204" y="2429621"/>
            <a:ext cx="263061" cy="39363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Proof as Explanation</a:t>
            </a:r>
            <a:endParaRPr lang="en-GB" dirty="0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63358" y="1258793"/>
            <a:ext cx="1366377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GB" sz="3200" b="0" dirty="0" smtClean="0"/>
              <a:t>Given</a:t>
            </a:r>
            <a:r>
              <a:rPr lang="en-GB" sz="3200" b="0" dirty="0"/>
              <a:t>: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231227" y="2011385"/>
            <a:ext cx="1161193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GB" sz="3200" b="0" dirty="0"/>
              <a:t>Goal: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975676" y="1432700"/>
                <a:ext cx="2682979" cy="5786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𝑟𝑒𝑣</m:t>
                    </m:r>
                    <m:d>
                      <m:dPr>
                        <m:ctrlP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𝑟𝑒𝑣</m:t>
                        </m:r>
                        <m:d>
                          <m:dPr>
                            <m:ctrlP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r>
                  <a:rPr lang="en-GB" sz="28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GB" sz="2800" i="1">
                        <a:solidFill>
                          <a:srgbClr val="002060"/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en-GB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5676" y="1432700"/>
                <a:ext cx="2682979" cy="57868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123728" y="2337099"/>
                <a:ext cx="4153958" cy="5786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𝑟𝑒𝑣</m:t>
                    </m:r>
                    <m:d>
                      <m:dPr>
                        <m:ctrlP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𝑟𝑒𝑣</m:t>
                        </m:r>
                        <m:d>
                          <m:dPr>
                            <m:ctrlPr>
                              <a:rPr lang="en-GB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GB" sz="280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h</m:t>
                            </m:r>
                            <m:r>
                              <a:rPr lang="en-GB" sz="280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∷</m:t>
                            </m:r>
                            <m:r>
                              <a:rPr lang="en-GB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en-GB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  </m:t>
                            </m:r>
                          </m:e>
                        </m:d>
                      </m:e>
                    </m:d>
                  </m:oMath>
                </a14:m>
                <a:r>
                  <a:rPr lang="en-GB" sz="28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GB" sz="2800" i="1">
                        <a:solidFill>
                          <a:srgbClr val="002060"/>
                        </a:solidFill>
                        <a:latin typeface="Cambria Math"/>
                      </a:rPr>
                      <m:t>h</m:t>
                    </m:r>
                    <m:r>
                      <a:rPr lang="en-GB" sz="2800" i="1">
                        <a:solidFill>
                          <a:srgbClr val="002060"/>
                        </a:solidFill>
                        <a:latin typeface="Cambria Math"/>
                      </a:rPr>
                      <m:t>∷</m:t>
                    </m:r>
                    <m:r>
                      <a:rPr lang="en-GB" sz="2800" i="1">
                        <a:solidFill>
                          <a:srgbClr val="002060"/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en-GB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2337099"/>
                <a:ext cx="4153958" cy="57868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773682" y="2915784"/>
                <a:ext cx="348539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𝑟𝑒𝑣</m:t>
                      </m:r>
                      <m:d>
                        <m:dPr>
                          <m:ctrlPr>
                            <a:rPr lang="en-GB" sz="16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GB" sz="16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∷</m:t>
                          </m:r>
                          <m:r>
                            <a:rPr lang="en-GB" sz="16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𝑌</m:t>
                          </m:r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GB" sz="16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 ⇒ </m:t>
                      </m:r>
                      <m:r>
                        <a:rPr lang="en-GB" sz="16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𝑟𝑒𝑣</m:t>
                      </m:r>
                      <m:d>
                        <m:dPr>
                          <m:ctrlPr>
                            <a:rPr lang="en-GB" sz="16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𝑌</m:t>
                          </m:r>
                        </m:e>
                      </m:d>
                      <m:r>
                        <a:rPr lang="en-GB" sz="1600" i="1">
                          <a:solidFill>
                            <a:srgbClr val="002060"/>
                          </a:solidFill>
                          <a:latin typeface="Cambria Math"/>
                        </a:rPr>
                        <m:t> @ </m:t>
                      </m:r>
                      <m:d>
                        <m:dPr>
                          <m:ctrlPr>
                            <a:rPr lang="en-GB" sz="16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GB" sz="16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∷</m:t>
                          </m:r>
                          <m:r>
                            <a:rPr lang="en-GB" sz="16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𝑛𝑖𝑙</m:t>
                          </m:r>
                        </m:e>
                      </m:d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3682" y="2915784"/>
                <a:ext cx="3485390" cy="3385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055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  <p:bldP spid="18" grpId="0" animBg="1"/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9"/>
          <p:cNvSpPr>
            <a:spLocks noChangeArrowheads="1"/>
          </p:cNvSpPr>
          <p:nvPr/>
        </p:nvSpPr>
        <p:spPr bwMode="auto">
          <a:xfrm>
            <a:off x="5312925" y="2371763"/>
            <a:ext cx="921514" cy="509349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4" name="Rectangle 10"/>
          <p:cNvSpPr>
            <a:spLocks noChangeArrowheads="1"/>
          </p:cNvSpPr>
          <p:nvPr/>
        </p:nvSpPr>
        <p:spPr bwMode="auto">
          <a:xfrm>
            <a:off x="5915232" y="2429618"/>
            <a:ext cx="263061" cy="39363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5325248" y="3385608"/>
            <a:ext cx="921514" cy="509349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Rectangle 10"/>
          <p:cNvSpPr>
            <a:spLocks noChangeArrowheads="1"/>
          </p:cNvSpPr>
          <p:nvPr/>
        </p:nvSpPr>
        <p:spPr bwMode="auto">
          <a:xfrm>
            <a:off x="5927555" y="3443463"/>
            <a:ext cx="263061" cy="39363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1828676" y="3362686"/>
            <a:ext cx="2909948" cy="566239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1931651" y="3420058"/>
            <a:ext cx="1049153" cy="45149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6357450" y="2895918"/>
            <a:ext cx="527398" cy="356580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6718492" y="2922720"/>
            <a:ext cx="136345" cy="30297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7308305" y="2888982"/>
            <a:ext cx="1782366" cy="383382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7380310" y="2933572"/>
            <a:ext cx="614553" cy="31198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3635897" y="2371766"/>
            <a:ext cx="921514" cy="509349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4238204" y="2429621"/>
            <a:ext cx="263061" cy="39363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Proof as Explanation</a:t>
            </a:r>
            <a:endParaRPr lang="en-GB" dirty="0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63358" y="1258793"/>
            <a:ext cx="1366377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GB" sz="3200" b="0" dirty="0" smtClean="0"/>
              <a:t>Given</a:t>
            </a:r>
            <a:r>
              <a:rPr lang="en-GB" sz="3200" b="0" dirty="0"/>
              <a:t>: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231227" y="2011385"/>
            <a:ext cx="1161193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GB" sz="3200" b="0" dirty="0"/>
              <a:t>Goal: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975676" y="1432700"/>
                <a:ext cx="2682979" cy="5786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𝑟𝑒𝑣</m:t>
                    </m:r>
                    <m:d>
                      <m:dPr>
                        <m:ctrlP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𝑟𝑒𝑣</m:t>
                        </m:r>
                        <m:d>
                          <m:dPr>
                            <m:ctrlP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r>
                  <a:rPr lang="en-GB" sz="28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GB" sz="2800" i="1">
                        <a:solidFill>
                          <a:srgbClr val="002060"/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en-GB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5676" y="1432700"/>
                <a:ext cx="2682979" cy="57868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123728" y="2337099"/>
                <a:ext cx="4153958" cy="5786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𝑟𝑒𝑣</m:t>
                    </m:r>
                    <m:d>
                      <m:dPr>
                        <m:ctrlP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𝑟𝑒𝑣</m:t>
                        </m:r>
                        <m:d>
                          <m:dPr>
                            <m:ctrlPr>
                              <a:rPr lang="en-GB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GB" sz="280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h</m:t>
                            </m:r>
                            <m:r>
                              <a:rPr lang="en-GB" sz="280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∷</m:t>
                            </m:r>
                            <m:r>
                              <a:rPr lang="en-GB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en-GB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  </m:t>
                            </m:r>
                          </m:e>
                        </m:d>
                      </m:e>
                    </m:d>
                  </m:oMath>
                </a14:m>
                <a:r>
                  <a:rPr lang="en-GB" sz="28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GB" sz="2800" i="1">
                        <a:solidFill>
                          <a:srgbClr val="002060"/>
                        </a:solidFill>
                        <a:latin typeface="Cambria Math"/>
                      </a:rPr>
                      <m:t>h</m:t>
                    </m:r>
                    <m:r>
                      <a:rPr lang="en-GB" sz="2800" i="1">
                        <a:solidFill>
                          <a:srgbClr val="002060"/>
                        </a:solidFill>
                        <a:latin typeface="Cambria Math"/>
                      </a:rPr>
                      <m:t>∷</m:t>
                    </m:r>
                    <m:r>
                      <a:rPr lang="en-GB" sz="2800" i="1">
                        <a:solidFill>
                          <a:srgbClr val="002060"/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en-GB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2337099"/>
                <a:ext cx="4153958" cy="57868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004744" y="3384196"/>
                <a:ext cx="534768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𝑟𝑒𝑣</m:t>
                    </m:r>
                    <m:d>
                      <m:dPr>
                        <m:ctrlP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𝑟𝑒𝑣</m:t>
                        </m:r>
                        <m:d>
                          <m:dPr>
                            <m:ctrlPr>
                              <a:rPr lang="en-GB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 @</m:t>
                        </m:r>
                        <m:d>
                          <m:dPr>
                            <m:ctrlP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h</m:t>
                            </m:r>
                            <m: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∷</m:t>
                            </m:r>
                            <m: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𝑛𝑖𝑙</m:t>
                            </m:r>
                          </m:e>
                        </m:d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 </m:t>
                        </m:r>
                      </m:e>
                    </m:d>
                  </m:oMath>
                </a14:m>
                <a:r>
                  <a:rPr lang="en-GB" sz="28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GB" sz="2800" i="1">
                        <a:solidFill>
                          <a:srgbClr val="002060"/>
                        </a:solidFill>
                        <a:latin typeface="Cambria Math"/>
                      </a:rPr>
                      <m:t>h</m:t>
                    </m:r>
                    <m:r>
                      <a:rPr lang="en-GB" sz="2800" i="1">
                        <a:solidFill>
                          <a:srgbClr val="002060"/>
                        </a:solidFill>
                        <a:latin typeface="Cambria Math"/>
                      </a:rPr>
                      <m:t>∷</m:t>
                    </m:r>
                    <m:r>
                      <a:rPr lang="en-GB" sz="2800" i="1">
                        <a:solidFill>
                          <a:srgbClr val="002060"/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en-GB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744" y="3384196"/>
                <a:ext cx="5347682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773682" y="2915784"/>
                <a:ext cx="348539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𝑟𝑒𝑣</m:t>
                      </m:r>
                      <m:d>
                        <m:dPr>
                          <m:ctrlPr>
                            <a:rPr lang="en-GB" sz="16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GB" sz="16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∷</m:t>
                          </m:r>
                          <m:r>
                            <a:rPr lang="en-GB" sz="16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𝑌</m:t>
                          </m:r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GB" sz="16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 ⇒ </m:t>
                      </m:r>
                      <m:r>
                        <a:rPr lang="en-GB" sz="16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𝑟𝑒𝑣</m:t>
                      </m:r>
                      <m:d>
                        <m:dPr>
                          <m:ctrlPr>
                            <a:rPr lang="en-GB" sz="16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𝑌</m:t>
                          </m:r>
                        </m:e>
                      </m:d>
                      <m:r>
                        <a:rPr lang="en-GB" sz="1600" i="1">
                          <a:solidFill>
                            <a:srgbClr val="002060"/>
                          </a:solidFill>
                          <a:latin typeface="Cambria Math"/>
                        </a:rPr>
                        <m:t> @ </m:t>
                      </m:r>
                      <m:d>
                        <m:dPr>
                          <m:ctrlPr>
                            <a:rPr lang="en-GB" sz="16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GB" sz="16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∷</m:t>
                          </m:r>
                          <m:r>
                            <a:rPr lang="en-GB" sz="16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𝑛𝑖𝑙</m:t>
                          </m:r>
                        </m:e>
                      </m:d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3682" y="2915784"/>
                <a:ext cx="3485390" cy="3385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563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27" grpId="0" animBg="1"/>
      <p:bldP spid="2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9"/>
          <p:cNvSpPr>
            <a:spLocks noChangeArrowheads="1"/>
          </p:cNvSpPr>
          <p:nvPr/>
        </p:nvSpPr>
        <p:spPr bwMode="auto">
          <a:xfrm>
            <a:off x="5312925" y="2371763"/>
            <a:ext cx="921514" cy="509349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4" name="Rectangle 10"/>
          <p:cNvSpPr>
            <a:spLocks noChangeArrowheads="1"/>
          </p:cNvSpPr>
          <p:nvPr/>
        </p:nvSpPr>
        <p:spPr bwMode="auto">
          <a:xfrm>
            <a:off x="5915232" y="2429618"/>
            <a:ext cx="263061" cy="39363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5325248" y="3385608"/>
            <a:ext cx="921514" cy="509349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Rectangle 10"/>
          <p:cNvSpPr>
            <a:spLocks noChangeArrowheads="1"/>
          </p:cNvSpPr>
          <p:nvPr/>
        </p:nvSpPr>
        <p:spPr bwMode="auto">
          <a:xfrm>
            <a:off x="5927555" y="3443463"/>
            <a:ext cx="263061" cy="39363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1828676" y="3362686"/>
            <a:ext cx="2909948" cy="566239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1931651" y="3420058"/>
            <a:ext cx="1049153" cy="45149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6357450" y="2895918"/>
            <a:ext cx="527398" cy="356580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6718492" y="2922720"/>
            <a:ext cx="136345" cy="30297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7308305" y="2888982"/>
            <a:ext cx="1782366" cy="383382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7380310" y="2933572"/>
            <a:ext cx="614553" cy="31198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3635897" y="2371766"/>
            <a:ext cx="921514" cy="509349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4238204" y="2429621"/>
            <a:ext cx="263061" cy="39363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Proof as Explanation</a:t>
            </a:r>
            <a:endParaRPr lang="en-GB" dirty="0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63358" y="1258793"/>
            <a:ext cx="1366377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GB" sz="3200" b="0" dirty="0" smtClean="0"/>
              <a:t>Given</a:t>
            </a:r>
            <a:r>
              <a:rPr lang="en-GB" sz="3200" b="0" dirty="0"/>
              <a:t>: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231227" y="2011385"/>
            <a:ext cx="1161193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GB" sz="3200" b="0" dirty="0"/>
              <a:t>Goal: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975676" y="1432700"/>
                <a:ext cx="2682979" cy="5786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𝑟𝑒𝑣</m:t>
                    </m:r>
                    <m:d>
                      <m:dPr>
                        <m:ctrlP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𝑟𝑒𝑣</m:t>
                        </m:r>
                        <m:d>
                          <m:dPr>
                            <m:ctrlP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r>
                  <a:rPr lang="en-GB" sz="28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GB" sz="2800" i="1">
                        <a:solidFill>
                          <a:srgbClr val="002060"/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en-GB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5676" y="1432700"/>
                <a:ext cx="2682979" cy="57868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123728" y="2337099"/>
                <a:ext cx="4153958" cy="5786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𝑟𝑒𝑣</m:t>
                    </m:r>
                    <m:d>
                      <m:dPr>
                        <m:ctrlP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𝑟𝑒𝑣</m:t>
                        </m:r>
                        <m:d>
                          <m:dPr>
                            <m:ctrlP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GB" sz="280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h</m:t>
                            </m:r>
                            <m:r>
                              <a:rPr lang="en-GB" sz="280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∷</m:t>
                            </m:r>
                            <m:r>
                              <a:rPr lang="en-GB" sz="28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  </m:t>
                            </m:r>
                          </m:e>
                        </m:d>
                      </m:e>
                    </m:d>
                  </m:oMath>
                </a14:m>
                <a:r>
                  <a:rPr lang="en-GB" sz="28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GB" sz="2800" i="1">
                        <a:solidFill>
                          <a:srgbClr val="002060"/>
                        </a:solidFill>
                        <a:latin typeface="Cambria Math"/>
                      </a:rPr>
                      <m:t>h</m:t>
                    </m:r>
                    <m:r>
                      <a:rPr lang="en-GB" sz="2800" i="1">
                        <a:solidFill>
                          <a:srgbClr val="002060"/>
                        </a:solidFill>
                        <a:latin typeface="Cambria Math"/>
                      </a:rPr>
                      <m:t>∷</m:t>
                    </m:r>
                    <m:r>
                      <a:rPr lang="en-GB" sz="2800" i="1">
                        <a:solidFill>
                          <a:srgbClr val="002060"/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en-GB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2337099"/>
                <a:ext cx="4153958" cy="57868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004744" y="3384196"/>
                <a:ext cx="534768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𝑟𝑒𝑣</m:t>
                    </m:r>
                    <m:d>
                      <m:dPr>
                        <m:ctrlP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𝑟𝑒𝑣</m:t>
                        </m:r>
                        <m:d>
                          <m:dPr>
                            <m:ctrlPr>
                              <a:rPr lang="en-GB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@</m:t>
                        </m:r>
                        <m:d>
                          <m:dPr>
                            <m:ctrlP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h</m:t>
                            </m:r>
                            <m: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∷</m:t>
                            </m:r>
                            <m: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𝑛𝑖𝑙</m:t>
                            </m:r>
                          </m:e>
                        </m:d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 </m:t>
                        </m:r>
                      </m:e>
                    </m:d>
                  </m:oMath>
                </a14:m>
                <a:r>
                  <a:rPr lang="en-GB" sz="28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GB" sz="2800" i="1">
                        <a:solidFill>
                          <a:srgbClr val="002060"/>
                        </a:solidFill>
                        <a:latin typeface="Cambria Math"/>
                      </a:rPr>
                      <m:t>h</m:t>
                    </m:r>
                    <m:r>
                      <a:rPr lang="en-GB" sz="2800" i="1">
                        <a:solidFill>
                          <a:srgbClr val="002060"/>
                        </a:solidFill>
                        <a:latin typeface="Cambria Math"/>
                      </a:rPr>
                      <m:t>∷</m:t>
                    </m:r>
                    <m:r>
                      <a:rPr lang="en-GB" sz="2800" i="1">
                        <a:solidFill>
                          <a:srgbClr val="002060"/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en-GB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744" y="3384196"/>
                <a:ext cx="5347682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773682" y="2915784"/>
                <a:ext cx="348539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𝑟𝑒𝑣</m:t>
                      </m:r>
                      <m:d>
                        <m:dPr>
                          <m:ctrlPr>
                            <a:rPr lang="en-GB" sz="16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GB" sz="16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∷</m:t>
                          </m:r>
                          <m:r>
                            <a:rPr lang="en-GB" sz="16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𝑌</m:t>
                          </m:r>
                          <m:r>
                            <a:rPr lang="en-GB" sz="16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GB" sz="16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 ⇒ </m:t>
                      </m:r>
                      <m:r>
                        <a:rPr lang="en-GB" sz="16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𝑟𝑒𝑣</m:t>
                      </m:r>
                      <m:d>
                        <m:dPr>
                          <m:ctrlPr>
                            <a:rPr lang="en-GB" sz="16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𝑌</m:t>
                          </m:r>
                        </m:e>
                      </m:d>
                      <m:r>
                        <a:rPr lang="en-GB" sz="1600" i="1">
                          <a:solidFill>
                            <a:srgbClr val="002060"/>
                          </a:solidFill>
                          <a:latin typeface="Cambria Math"/>
                        </a:rPr>
                        <m:t> @ </m:t>
                      </m:r>
                      <m:d>
                        <m:dPr>
                          <m:ctrlPr>
                            <a:rPr lang="en-GB" sz="16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GB" sz="16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∷</m:t>
                          </m:r>
                          <m:r>
                            <a:rPr lang="en-GB" sz="16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𝑛𝑖𝑙</m:t>
                          </m:r>
                        </m:e>
                      </m:d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3682" y="2915784"/>
                <a:ext cx="3485390" cy="3385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985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9"/>
          <p:cNvSpPr>
            <a:spLocks noChangeArrowheads="1"/>
          </p:cNvSpPr>
          <p:nvPr/>
        </p:nvSpPr>
        <p:spPr bwMode="auto">
          <a:xfrm>
            <a:off x="5312925" y="2371763"/>
            <a:ext cx="921514" cy="509349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4" name="Rectangle 10"/>
          <p:cNvSpPr>
            <a:spLocks noChangeArrowheads="1"/>
          </p:cNvSpPr>
          <p:nvPr/>
        </p:nvSpPr>
        <p:spPr bwMode="auto">
          <a:xfrm>
            <a:off x="5915232" y="2429618"/>
            <a:ext cx="263061" cy="39363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5325248" y="3385608"/>
            <a:ext cx="921514" cy="509349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Rectangle 10"/>
          <p:cNvSpPr>
            <a:spLocks noChangeArrowheads="1"/>
          </p:cNvSpPr>
          <p:nvPr/>
        </p:nvSpPr>
        <p:spPr bwMode="auto">
          <a:xfrm>
            <a:off x="5927555" y="3443463"/>
            <a:ext cx="263061" cy="39363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1828676" y="3362686"/>
            <a:ext cx="2909948" cy="566239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1931651" y="3420058"/>
            <a:ext cx="1049153" cy="45149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6357450" y="2895918"/>
            <a:ext cx="527398" cy="356580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6718492" y="2922720"/>
            <a:ext cx="136345" cy="30297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7308305" y="2888982"/>
            <a:ext cx="1782366" cy="383382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7380310" y="2933572"/>
            <a:ext cx="614553" cy="31198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3635897" y="2371766"/>
            <a:ext cx="921514" cy="509349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4238204" y="2429621"/>
            <a:ext cx="263061" cy="39363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Proof as Explanation</a:t>
            </a:r>
            <a:endParaRPr lang="en-GB" dirty="0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63358" y="1258793"/>
            <a:ext cx="1366377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GB" sz="3200" b="0" dirty="0" smtClean="0"/>
              <a:t>Given</a:t>
            </a:r>
            <a:r>
              <a:rPr lang="en-GB" sz="3200" b="0" dirty="0"/>
              <a:t>: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231227" y="2011385"/>
            <a:ext cx="1161193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GB" sz="3200" b="0" dirty="0"/>
              <a:t>Goal: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975676" y="1432700"/>
                <a:ext cx="2682979" cy="5786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𝑟𝑒𝑣</m:t>
                    </m:r>
                    <m:d>
                      <m:dPr>
                        <m:ctrlP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𝑟𝑒𝑣</m:t>
                        </m:r>
                        <m:d>
                          <m:dPr>
                            <m:ctrlP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r>
                  <a:rPr lang="en-GB" sz="28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GB" sz="2800" i="1">
                        <a:solidFill>
                          <a:srgbClr val="002060"/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en-GB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5676" y="1432700"/>
                <a:ext cx="2682979" cy="57868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123728" y="2337099"/>
                <a:ext cx="4153958" cy="5786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𝑟𝑒𝑣</m:t>
                    </m:r>
                    <m:d>
                      <m:dPr>
                        <m:ctrlP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𝑟𝑒𝑣</m:t>
                        </m:r>
                        <m:d>
                          <m:dPr>
                            <m:ctrlP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GB" sz="280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h</m:t>
                            </m:r>
                            <m:r>
                              <a:rPr lang="en-GB" sz="280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∷</m:t>
                            </m:r>
                            <m:r>
                              <a:rPr lang="en-GB" sz="28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  </m:t>
                            </m:r>
                          </m:e>
                        </m:d>
                      </m:e>
                    </m:d>
                  </m:oMath>
                </a14:m>
                <a:r>
                  <a:rPr lang="en-GB" sz="28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GB" sz="2800" i="1">
                        <a:solidFill>
                          <a:srgbClr val="002060"/>
                        </a:solidFill>
                        <a:latin typeface="Cambria Math"/>
                      </a:rPr>
                      <m:t>h</m:t>
                    </m:r>
                    <m:r>
                      <a:rPr lang="en-GB" sz="2800" i="1">
                        <a:solidFill>
                          <a:srgbClr val="002060"/>
                        </a:solidFill>
                        <a:latin typeface="Cambria Math"/>
                      </a:rPr>
                      <m:t>∷</m:t>
                    </m:r>
                    <m:r>
                      <a:rPr lang="en-GB" sz="2800" i="1">
                        <a:solidFill>
                          <a:srgbClr val="002060"/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en-GB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2337099"/>
                <a:ext cx="4153958" cy="57868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004744" y="3384196"/>
                <a:ext cx="534768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𝑟𝑒𝑣</m:t>
                    </m:r>
                    <m:d>
                      <m:dPr>
                        <m:ctrlP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𝑟𝑒𝑣</m:t>
                        </m:r>
                        <m:d>
                          <m:dPr>
                            <m:ctrlPr>
                              <a:rPr lang="en-GB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@</m:t>
                        </m:r>
                        <m:d>
                          <m:dPr>
                            <m:ctrlP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h</m:t>
                            </m:r>
                            <m: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∷</m:t>
                            </m:r>
                            <m: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𝑛𝑖𝑙</m:t>
                            </m:r>
                          </m:e>
                        </m:d>
                        <m: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</m:e>
                    </m:d>
                  </m:oMath>
                </a14:m>
                <a:r>
                  <a:rPr lang="en-GB" sz="28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GB" sz="2800" i="1">
                        <a:solidFill>
                          <a:srgbClr val="002060"/>
                        </a:solidFill>
                        <a:latin typeface="Cambria Math"/>
                      </a:rPr>
                      <m:t>h</m:t>
                    </m:r>
                    <m:r>
                      <a:rPr lang="en-GB" sz="2800" i="1">
                        <a:solidFill>
                          <a:srgbClr val="002060"/>
                        </a:solidFill>
                        <a:latin typeface="Cambria Math"/>
                      </a:rPr>
                      <m:t>∷</m:t>
                    </m:r>
                    <m:r>
                      <a:rPr lang="en-GB" sz="2800" i="1">
                        <a:solidFill>
                          <a:srgbClr val="002060"/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en-GB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744" y="3384196"/>
                <a:ext cx="5347682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773682" y="2915784"/>
                <a:ext cx="348539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𝑟𝑒𝑣</m:t>
                      </m:r>
                      <m:d>
                        <m:dPr>
                          <m:ctrlPr>
                            <a:rPr lang="en-GB" sz="16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GB" sz="16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∷</m:t>
                          </m:r>
                          <m:r>
                            <a:rPr lang="en-GB" sz="16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𝑌</m:t>
                          </m:r>
                          <m:r>
                            <a:rPr lang="en-GB" sz="16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GB" sz="16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 ⇒ </m:t>
                      </m:r>
                      <m:r>
                        <a:rPr lang="en-GB" sz="16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𝑟𝑒𝑣</m:t>
                      </m:r>
                      <m:d>
                        <m:dPr>
                          <m:ctrlPr>
                            <a:rPr lang="en-GB" sz="16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𝑌</m:t>
                          </m:r>
                        </m:e>
                      </m:d>
                      <m:r>
                        <a:rPr lang="en-GB" sz="1600" i="1">
                          <a:solidFill>
                            <a:srgbClr val="002060"/>
                          </a:solidFill>
                          <a:latin typeface="Cambria Math"/>
                        </a:rPr>
                        <m:t> @ </m:t>
                      </m:r>
                      <m:d>
                        <m:dPr>
                          <m:ctrlPr>
                            <a:rPr lang="en-GB" sz="16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GB" sz="16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∷</m:t>
                          </m:r>
                          <m:r>
                            <a:rPr lang="en-GB" sz="16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𝑛𝑖𝑙</m:t>
                          </m:r>
                        </m:e>
                      </m:d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3682" y="2915784"/>
                <a:ext cx="3485390" cy="3385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9"/>
          <p:cNvSpPr>
            <a:spLocks noChangeArrowheads="1"/>
          </p:cNvSpPr>
          <p:nvPr/>
        </p:nvSpPr>
        <p:spPr bwMode="auto">
          <a:xfrm>
            <a:off x="7967220" y="3951934"/>
            <a:ext cx="1123451" cy="402757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>
              <a:solidFill>
                <a:srgbClr val="002060"/>
              </a:solidFill>
            </a:endParaRPr>
          </a:p>
        </p:txBody>
      </p:sp>
      <p:sp>
        <p:nvSpPr>
          <p:cNvPr id="39" name="Rectangle 10"/>
          <p:cNvSpPr>
            <a:spLocks noChangeArrowheads="1"/>
          </p:cNvSpPr>
          <p:nvPr/>
        </p:nvSpPr>
        <p:spPr bwMode="auto">
          <a:xfrm>
            <a:off x="8327261" y="3992897"/>
            <a:ext cx="714992" cy="31198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>
              <a:solidFill>
                <a:srgbClr val="002060"/>
              </a:solidFill>
            </a:endParaRPr>
          </a:p>
        </p:txBody>
      </p:sp>
      <p:sp>
        <p:nvSpPr>
          <p:cNvPr id="40" name="Rectangle 9"/>
          <p:cNvSpPr>
            <a:spLocks noChangeArrowheads="1"/>
          </p:cNvSpPr>
          <p:nvPr/>
        </p:nvSpPr>
        <p:spPr bwMode="auto">
          <a:xfrm>
            <a:off x="6364834" y="3948307"/>
            <a:ext cx="1258106" cy="383382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>
              <a:solidFill>
                <a:srgbClr val="002060"/>
              </a:solidFill>
            </a:endParaRPr>
          </a:p>
        </p:txBody>
      </p:sp>
      <p:sp>
        <p:nvSpPr>
          <p:cNvPr id="41" name="Rectangle 10"/>
          <p:cNvSpPr>
            <a:spLocks noChangeArrowheads="1"/>
          </p:cNvSpPr>
          <p:nvPr/>
        </p:nvSpPr>
        <p:spPr bwMode="auto">
          <a:xfrm>
            <a:off x="6436839" y="3992897"/>
            <a:ext cx="159065" cy="31198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5808314" y="3962881"/>
                <a:ext cx="3315267" cy="3702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𝑟𝑒𝑣</m:t>
                      </m:r>
                      <m:d>
                        <m:dPr>
                          <m:ctrlPr>
                            <a:rPr lang="en-GB" sz="16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𝑌</m:t>
                          </m:r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@ </m:t>
                          </m:r>
                          <m:d>
                            <m:dPr>
                              <m:ctrlPr>
                                <a:rPr lang="en-GB" sz="1600" i="1">
                                  <a:solidFill>
                                    <a:schemeClr val="accent4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sz="1600" i="1">
                                  <a:solidFill>
                                    <a:schemeClr val="accent4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𝑋</m:t>
                              </m:r>
                              <m:r>
                                <a:rPr lang="en-GB" sz="1600" i="1">
                                  <a:solidFill>
                                    <a:schemeClr val="accent4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∷</m:t>
                              </m:r>
                              <m:r>
                                <a:rPr lang="en-GB" sz="1600" i="1">
                                  <a:solidFill>
                                    <a:schemeClr val="accent4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𝑛𝑖𝑙</m:t>
                              </m:r>
                            </m:e>
                          </m:d>
                        </m:e>
                      </m:d>
                      <m:r>
                        <a:rPr lang="en-GB" sz="16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⇒</m:t>
                      </m:r>
                      <m:r>
                        <a:rPr lang="en-GB" sz="1600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/>
                        </a:rPr>
                        <m:t>𝑋</m:t>
                      </m:r>
                      <m:r>
                        <a:rPr lang="en-GB" sz="1600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/>
                        </a:rPr>
                        <m:t>∷</m:t>
                      </m:r>
                      <m:r>
                        <a:rPr lang="en-GB" sz="16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𝑟𝑒𝑣</m:t>
                      </m:r>
                      <m:d>
                        <m:dPr>
                          <m:ctrlPr>
                            <a:rPr lang="en-GB" sz="16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𝑌</m:t>
                          </m:r>
                        </m:e>
                      </m:d>
                    </m:oMath>
                  </m:oMathPara>
                </a14:m>
                <a:endParaRPr lang="en-GB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8314" y="3962881"/>
                <a:ext cx="3315267" cy="37029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063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330704"/>
            <a:ext cx="2857500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883" y="1179938"/>
            <a:ext cx="3034308" cy="30343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597404"/>
            <a:ext cx="3492500" cy="23241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0743">
            <a:off x="249515" y="1374890"/>
            <a:ext cx="1528970" cy="20162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7424">
            <a:off x="1813738" y="3878907"/>
            <a:ext cx="1859223" cy="2520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7733">
            <a:off x="7262604" y="1311021"/>
            <a:ext cx="1536340" cy="23380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1485">
            <a:off x="4639186" y="3986415"/>
            <a:ext cx="1743075" cy="2619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6920">
            <a:off x="6068923" y="4371542"/>
            <a:ext cx="2952328" cy="2211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481921" y="4360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/>
              <a:t>Making Stuff</a:t>
            </a:r>
            <a:endParaRPr lang="en-GB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dirty="0"/>
              <a:t>a</a:t>
            </a:r>
            <a:r>
              <a:rPr lang="en-GB" dirty="0" smtClean="0"/>
              <a:t>nd  How it Works’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6187">
            <a:off x="4786098" y="1150029"/>
            <a:ext cx="1733550" cy="2638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67485">
            <a:off x="179512" y="3881771"/>
            <a:ext cx="1941742" cy="14563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976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9"/>
          <p:cNvSpPr>
            <a:spLocks noChangeArrowheads="1"/>
          </p:cNvSpPr>
          <p:nvPr/>
        </p:nvSpPr>
        <p:spPr bwMode="auto">
          <a:xfrm>
            <a:off x="5312925" y="4406732"/>
            <a:ext cx="921514" cy="509349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1" name="Rectangle 10"/>
          <p:cNvSpPr>
            <a:spLocks noChangeArrowheads="1"/>
          </p:cNvSpPr>
          <p:nvPr/>
        </p:nvSpPr>
        <p:spPr bwMode="auto">
          <a:xfrm>
            <a:off x="5915232" y="4464587"/>
            <a:ext cx="263061" cy="39363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8" name="Rectangle 9"/>
          <p:cNvSpPr>
            <a:spLocks noChangeArrowheads="1"/>
          </p:cNvSpPr>
          <p:nvPr/>
        </p:nvSpPr>
        <p:spPr bwMode="auto">
          <a:xfrm>
            <a:off x="2072968" y="4333175"/>
            <a:ext cx="2909948" cy="678802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9" name="Rectangle 10"/>
          <p:cNvSpPr>
            <a:spLocks noChangeArrowheads="1"/>
          </p:cNvSpPr>
          <p:nvPr/>
        </p:nvSpPr>
        <p:spPr bwMode="auto">
          <a:xfrm>
            <a:off x="2877839" y="4406732"/>
            <a:ext cx="2035082" cy="51711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3" name="Rectangle 9"/>
          <p:cNvSpPr>
            <a:spLocks noChangeArrowheads="1"/>
          </p:cNvSpPr>
          <p:nvPr/>
        </p:nvSpPr>
        <p:spPr bwMode="auto">
          <a:xfrm>
            <a:off x="5312925" y="2371763"/>
            <a:ext cx="921514" cy="509349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4" name="Rectangle 10"/>
          <p:cNvSpPr>
            <a:spLocks noChangeArrowheads="1"/>
          </p:cNvSpPr>
          <p:nvPr/>
        </p:nvSpPr>
        <p:spPr bwMode="auto">
          <a:xfrm>
            <a:off x="5915232" y="2429618"/>
            <a:ext cx="263061" cy="39363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5325248" y="3385608"/>
            <a:ext cx="921514" cy="509349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Rectangle 10"/>
          <p:cNvSpPr>
            <a:spLocks noChangeArrowheads="1"/>
          </p:cNvSpPr>
          <p:nvPr/>
        </p:nvSpPr>
        <p:spPr bwMode="auto">
          <a:xfrm>
            <a:off x="5927555" y="3443463"/>
            <a:ext cx="263061" cy="39363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1828676" y="3362686"/>
            <a:ext cx="2909948" cy="566239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1931651" y="3420058"/>
            <a:ext cx="1049153" cy="45149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6357450" y="2895918"/>
            <a:ext cx="527398" cy="356580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6718492" y="2922720"/>
            <a:ext cx="136345" cy="30297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7308305" y="2888982"/>
            <a:ext cx="1782366" cy="383382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7380310" y="2933572"/>
            <a:ext cx="614553" cy="31198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3635897" y="2371766"/>
            <a:ext cx="921514" cy="509349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4238204" y="2429621"/>
            <a:ext cx="263061" cy="39363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Proof as Explanation</a:t>
            </a:r>
            <a:endParaRPr lang="en-GB" dirty="0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63358" y="1258793"/>
            <a:ext cx="1366377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GB" sz="3200" b="0" dirty="0" smtClean="0"/>
              <a:t>Given</a:t>
            </a:r>
            <a:r>
              <a:rPr lang="en-GB" sz="3200" b="0" dirty="0"/>
              <a:t>: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231227" y="2011385"/>
            <a:ext cx="1161193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GB" sz="3200" b="0" dirty="0"/>
              <a:t>Goal: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975676" y="1432700"/>
                <a:ext cx="2682979" cy="5786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𝑟𝑒𝑣</m:t>
                    </m:r>
                    <m:d>
                      <m:dPr>
                        <m:ctrlP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𝑟𝑒𝑣</m:t>
                        </m:r>
                        <m:d>
                          <m:dPr>
                            <m:ctrlP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r>
                  <a:rPr lang="en-GB" sz="28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GB" sz="2800" i="1">
                        <a:solidFill>
                          <a:srgbClr val="002060"/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en-GB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5676" y="1432700"/>
                <a:ext cx="2682979" cy="57868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123728" y="2337099"/>
                <a:ext cx="4153958" cy="5786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𝑟𝑒𝑣</m:t>
                    </m:r>
                    <m:d>
                      <m:dPr>
                        <m:ctrlP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𝑟𝑒𝑣</m:t>
                        </m:r>
                        <m:d>
                          <m:dPr>
                            <m:ctrlP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GB" sz="280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h</m:t>
                            </m:r>
                            <m:r>
                              <a:rPr lang="en-GB" sz="280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∷</m:t>
                            </m:r>
                            <m:r>
                              <a:rPr lang="en-GB" sz="28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  </m:t>
                            </m:r>
                          </m:e>
                        </m:d>
                      </m:e>
                    </m:d>
                  </m:oMath>
                </a14:m>
                <a:r>
                  <a:rPr lang="en-GB" sz="28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GB" sz="2800" i="1">
                        <a:solidFill>
                          <a:srgbClr val="002060"/>
                        </a:solidFill>
                        <a:latin typeface="Cambria Math"/>
                      </a:rPr>
                      <m:t>h</m:t>
                    </m:r>
                    <m:r>
                      <a:rPr lang="en-GB" sz="2800" i="1">
                        <a:solidFill>
                          <a:srgbClr val="002060"/>
                        </a:solidFill>
                        <a:latin typeface="Cambria Math"/>
                      </a:rPr>
                      <m:t>∷</m:t>
                    </m:r>
                    <m:r>
                      <a:rPr lang="en-GB" sz="2800" i="1">
                        <a:solidFill>
                          <a:srgbClr val="002060"/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en-GB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2337099"/>
                <a:ext cx="4153958" cy="57868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004744" y="3384196"/>
                <a:ext cx="534768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𝑟𝑒𝑣</m:t>
                    </m:r>
                    <m:d>
                      <m:dPr>
                        <m:ctrlP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𝑟𝑒𝑣</m:t>
                        </m:r>
                        <m:d>
                          <m:dPr>
                            <m:ctrlPr>
                              <a:rPr lang="en-GB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@</m:t>
                        </m:r>
                        <m:d>
                          <m:dPr>
                            <m:ctrlP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h</m:t>
                            </m:r>
                            <m: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∷</m:t>
                            </m:r>
                            <m: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𝑛𝑖𝑙</m:t>
                            </m:r>
                          </m:e>
                        </m:d>
                        <m: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</m:e>
                    </m:d>
                  </m:oMath>
                </a14:m>
                <a:r>
                  <a:rPr lang="en-GB" sz="28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GB" sz="2800" i="1">
                        <a:solidFill>
                          <a:srgbClr val="002060"/>
                        </a:solidFill>
                        <a:latin typeface="Cambria Math"/>
                      </a:rPr>
                      <m:t>h</m:t>
                    </m:r>
                    <m:r>
                      <a:rPr lang="en-GB" sz="2800" i="1">
                        <a:solidFill>
                          <a:srgbClr val="002060"/>
                        </a:solidFill>
                        <a:latin typeface="Cambria Math"/>
                      </a:rPr>
                      <m:t>∷</m:t>
                    </m:r>
                    <m:r>
                      <a:rPr lang="en-GB" sz="2800" i="1">
                        <a:solidFill>
                          <a:srgbClr val="002060"/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en-GB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744" y="3384196"/>
                <a:ext cx="5347682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157002" y="4391526"/>
                <a:ext cx="41293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h</m:t>
                    </m:r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 ∷</m:t>
                    </m:r>
                    <m:r>
                      <a:rPr lang="en-GB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𝑟𝑒𝑣</m:t>
                    </m:r>
                    <m:d>
                      <m:dPr>
                        <m:ctrlP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𝑟𝑒𝑣</m:t>
                        </m:r>
                        <m:d>
                          <m:dPr>
                            <m:ctrlPr>
                              <a:rPr lang="en-GB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</m:e>
                    </m:d>
                  </m:oMath>
                </a14:m>
                <a:r>
                  <a:rPr lang="en-GB" sz="28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GB" sz="2800" i="1">
                        <a:solidFill>
                          <a:srgbClr val="002060"/>
                        </a:solidFill>
                        <a:latin typeface="Cambria Math"/>
                      </a:rPr>
                      <m:t>h</m:t>
                    </m:r>
                    <m:r>
                      <a:rPr lang="en-GB" sz="2800" i="1">
                        <a:solidFill>
                          <a:srgbClr val="002060"/>
                        </a:solidFill>
                        <a:latin typeface="Cambria Math"/>
                      </a:rPr>
                      <m:t>∷</m:t>
                    </m:r>
                    <m:r>
                      <a:rPr lang="en-GB" sz="2800" i="1">
                        <a:solidFill>
                          <a:srgbClr val="002060"/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en-GB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7002" y="4391526"/>
                <a:ext cx="4129336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773682" y="2915784"/>
                <a:ext cx="348539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𝑟𝑒𝑣</m:t>
                      </m:r>
                      <m:d>
                        <m:dPr>
                          <m:ctrlPr>
                            <a:rPr lang="en-GB" sz="16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GB" sz="16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∷</m:t>
                          </m:r>
                          <m:r>
                            <a:rPr lang="en-GB" sz="16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𝑌</m:t>
                          </m:r>
                          <m:r>
                            <a:rPr lang="en-GB" sz="16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GB" sz="16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 ⇒ </m:t>
                      </m:r>
                      <m:r>
                        <a:rPr lang="en-GB" sz="16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𝑟𝑒𝑣</m:t>
                      </m:r>
                      <m:d>
                        <m:dPr>
                          <m:ctrlPr>
                            <a:rPr lang="en-GB" sz="16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𝑌</m:t>
                          </m:r>
                        </m:e>
                      </m:d>
                      <m:r>
                        <a:rPr lang="en-GB" sz="1600" i="1">
                          <a:solidFill>
                            <a:srgbClr val="002060"/>
                          </a:solidFill>
                          <a:latin typeface="Cambria Math"/>
                        </a:rPr>
                        <m:t> @ </m:t>
                      </m:r>
                      <m:d>
                        <m:dPr>
                          <m:ctrlPr>
                            <a:rPr lang="en-GB" sz="16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GB" sz="16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∷</m:t>
                          </m:r>
                          <m:r>
                            <a:rPr lang="en-GB" sz="16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𝑛𝑖𝑙</m:t>
                          </m:r>
                        </m:e>
                      </m:d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3682" y="2915784"/>
                <a:ext cx="3485390" cy="3385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9"/>
          <p:cNvSpPr>
            <a:spLocks noChangeArrowheads="1"/>
          </p:cNvSpPr>
          <p:nvPr/>
        </p:nvSpPr>
        <p:spPr bwMode="auto">
          <a:xfrm>
            <a:off x="7967220" y="3951934"/>
            <a:ext cx="1123451" cy="402757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>
              <a:solidFill>
                <a:srgbClr val="002060"/>
              </a:solidFill>
            </a:endParaRP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auto">
          <a:xfrm>
            <a:off x="8327261" y="3992897"/>
            <a:ext cx="714992" cy="31198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>
              <a:solidFill>
                <a:srgbClr val="002060"/>
              </a:solidFill>
            </a:endParaRPr>
          </a:p>
        </p:txBody>
      </p:sp>
      <p:sp>
        <p:nvSpPr>
          <p:cNvPr id="44" name="Rectangle 9"/>
          <p:cNvSpPr>
            <a:spLocks noChangeArrowheads="1"/>
          </p:cNvSpPr>
          <p:nvPr/>
        </p:nvSpPr>
        <p:spPr bwMode="auto">
          <a:xfrm>
            <a:off x="6364834" y="3948307"/>
            <a:ext cx="1258106" cy="383382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>
              <a:solidFill>
                <a:srgbClr val="002060"/>
              </a:solidFill>
            </a:endParaRPr>
          </a:p>
        </p:txBody>
      </p:sp>
      <p:sp>
        <p:nvSpPr>
          <p:cNvPr id="45" name="Rectangle 10"/>
          <p:cNvSpPr>
            <a:spLocks noChangeArrowheads="1"/>
          </p:cNvSpPr>
          <p:nvPr/>
        </p:nvSpPr>
        <p:spPr bwMode="auto">
          <a:xfrm>
            <a:off x="6436839" y="3992897"/>
            <a:ext cx="159065" cy="31198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5808314" y="3962881"/>
                <a:ext cx="3315267" cy="3702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𝑟𝑒𝑣</m:t>
                      </m:r>
                      <m:d>
                        <m:dPr>
                          <m:ctrlPr>
                            <a:rPr lang="en-GB" sz="16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𝑌</m:t>
                          </m:r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@ </m:t>
                          </m:r>
                          <m:d>
                            <m:dPr>
                              <m:ctrlPr>
                                <a:rPr lang="en-GB" sz="1600" i="1">
                                  <a:solidFill>
                                    <a:schemeClr val="accent4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sz="1600" i="1">
                                  <a:solidFill>
                                    <a:schemeClr val="accent4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𝑋</m:t>
                              </m:r>
                              <m:r>
                                <a:rPr lang="en-GB" sz="1600" i="1">
                                  <a:solidFill>
                                    <a:schemeClr val="accent4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∷</m:t>
                              </m:r>
                              <m:r>
                                <a:rPr lang="en-GB" sz="1600" i="1">
                                  <a:solidFill>
                                    <a:schemeClr val="accent4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𝑛𝑖𝑙</m:t>
                              </m:r>
                            </m:e>
                          </m:d>
                        </m:e>
                      </m:d>
                      <m:r>
                        <a:rPr lang="en-GB" sz="16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⇒</m:t>
                      </m:r>
                      <m:r>
                        <a:rPr lang="en-GB" sz="1600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/>
                        </a:rPr>
                        <m:t>𝑋</m:t>
                      </m:r>
                      <m:r>
                        <a:rPr lang="en-GB" sz="1600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/>
                        </a:rPr>
                        <m:t>∷</m:t>
                      </m:r>
                      <m:r>
                        <a:rPr lang="en-GB" sz="16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𝑟𝑒𝑣</m:t>
                      </m:r>
                      <m:d>
                        <m:dPr>
                          <m:ctrlPr>
                            <a:rPr lang="en-GB" sz="16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𝑌</m:t>
                          </m:r>
                        </m:e>
                      </m:d>
                    </m:oMath>
                  </m:oMathPara>
                </a14:m>
                <a:endParaRPr lang="en-GB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8314" y="3962881"/>
                <a:ext cx="3315267" cy="37029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938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38" grpId="0" animBg="1"/>
      <p:bldP spid="3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9"/>
          <p:cNvSpPr>
            <a:spLocks noChangeArrowheads="1"/>
          </p:cNvSpPr>
          <p:nvPr/>
        </p:nvSpPr>
        <p:spPr bwMode="auto">
          <a:xfrm>
            <a:off x="7308538" y="4981266"/>
            <a:ext cx="628805" cy="385742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auto">
          <a:xfrm>
            <a:off x="7758564" y="5017559"/>
            <a:ext cx="142264" cy="3277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4" name="Rectangle 9"/>
          <p:cNvSpPr>
            <a:spLocks noChangeArrowheads="1"/>
          </p:cNvSpPr>
          <p:nvPr/>
        </p:nvSpPr>
        <p:spPr bwMode="auto">
          <a:xfrm>
            <a:off x="6499386" y="4978581"/>
            <a:ext cx="628805" cy="385742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5" name="Rectangle 10"/>
          <p:cNvSpPr>
            <a:spLocks noChangeArrowheads="1"/>
          </p:cNvSpPr>
          <p:nvPr/>
        </p:nvSpPr>
        <p:spPr bwMode="auto">
          <a:xfrm>
            <a:off x="6949412" y="5014874"/>
            <a:ext cx="142264" cy="3277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0" name="Rectangle 9"/>
          <p:cNvSpPr>
            <a:spLocks noChangeArrowheads="1"/>
          </p:cNvSpPr>
          <p:nvPr/>
        </p:nvSpPr>
        <p:spPr bwMode="auto">
          <a:xfrm>
            <a:off x="5312925" y="4406732"/>
            <a:ext cx="921514" cy="509349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1" name="Rectangle 10"/>
          <p:cNvSpPr>
            <a:spLocks noChangeArrowheads="1"/>
          </p:cNvSpPr>
          <p:nvPr/>
        </p:nvSpPr>
        <p:spPr bwMode="auto">
          <a:xfrm>
            <a:off x="5915232" y="4464587"/>
            <a:ext cx="263061" cy="39363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8" name="Rectangle 9"/>
          <p:cNvSpPr>
            <a:spLocks noChangeArrowheads="1"/>
          </p:cNvSpPr>
          <p:nvPr/>
        </p:nvSpPr>
        <p:spPr bwMode="auto">
          <a:xfrm>
            <a:off x="2072968" y="4333175"/>
            <a:ext cx="2909948" cy="678802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9" name="Rectangle 10"/>
          <p:cNvSpPr>
            <a:spLocks noChangeArrowheads="1"/>
          </p:cNvSpPr>
          <p:nvPr/>
        </p:nvSpPr>
        <p:spPr bwMode="auto">
          <a:xfrm>
            <a:off x="2877839" y="4406732"/>
            <a:ext cx="2035082" cy="51711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3" name="Rectangle 9"/>
          <p:cNvSpPr>
            <a:spLocks noChangeArrowheads="1"/>
          </p:cNvSpPr>
          <p:nvPr/>
        </p:nvSpPr>
        <p:spPr bwMode="auto">
          <a:xfrm>
            <a:off x="5312925" y="2371763"/>
            <a:ext cx="921514" cy="509349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4" name="Rectangle 10"/>
          <p:cNvSpPr>
            <a:spLocks noChangeArrowheads="1"/>
          </p:cNvSpPr>
          <p:nvPr/>
        </p:nvSpPr>
        <p:spPr bwMode="auto">
          <a:xfrm>
            <a:off x="5915232" y="2429618"/>
            <a:ext cx="263061" cy="39363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5325248" y="3385608"/>
            <a:ext cx="921514" cy="509349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Rectangle 10"/>
          <p:cNvSpPr>
            <a:spLocks noChangeArrowheads="1"/>
          </p:cNvSpPr>
          <p:nvPr/>
        </p:nvSpPr>
        <p:spPr bwMode="auto">
          <a:xfrm>
            <a:off x="5927555" y="3443463"/>
            <a:ext cx="263061" cy="39363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1828676" y="3362686"/>
            <a:ext cx="2909948" cy="566239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1931651" y="3420058"/>
            <a:ext cx="1049153" cy="45149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6357450" y="2895918"/>
            <a:ext cx="527398" cy="356580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6718492" y="2922720"/>
            <a:ext cx="136345" cy="30297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7308305" y="2888982"/>
            <a:ext cx="1782366" cy="383382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7380310" y="2933572"/>
            <a:ext cx="614553" cy="31198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3635897" y="2371766"/>
            <a:ext cx="921514" cy="509349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4238204" y="2429621"/>
            <a:ext cx="263061" cy="39363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Proof as Explanation</a:t>
            </a:r>
            <a:endParaRPr lang="en-GB" dirty="0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63358" y="1258793"/>
            <a:ext cx="1366377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GB" sz="3200" b="0" dirty="0" smtClean="0"/>
              <a:t>Given</a:t>
            </a:r>
            <a:r>
              <a:rPr lang="en-GB" sz="3200" b="0" dirty="0"/>
              <a:t>: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231227" y="2011385"/>
            <a:ext cx="1161193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GB" sz="3200" b="0" dirty="0"/>
              <a:t>Goal: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975676" y="1432700"/>
                <a:ext cx="2682979" cy="5786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𝑟𝑒𝑣</m:t>
                    </m:r>
                    <m:d>
                      <m:dPr>
                        <m:ctrlP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𝑟𝑒𝑣</m:t>
                        </m:r>
                        <m:d>
                          <m:dPr>
                            <m:ctrlP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r>
                  <a:rPr lang="en-GB" sz="28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GB" sz="2800" i="1">
                        <a:solidFill>
                          <a:srgbClr val="002060"/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en-GB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5676" y="1432700"/>
                <a:ext cx="2682979" cy="57868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123728" y="2337099"/>
                <a:ext cx="4153958" cy="5786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𝑟𝑒𝑣</m:t>
                    </m:r>
                    <m:d>
                      <m:dPr>
                        <m:ctrlP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𝑟𝑒𝑣</m:t>
                        </m:r>
                        <m:d>
                          <m:dPr>
                            <m:ctrlP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GB" sz="280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h</m:t>
                            </m:r>
                            <m:r>
                              <a:rPr lang="en-GB" sz="280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∷</m:t>
                            </m:r>
                            <m:r>
                              <a:rPr lang="en-GB" sz="28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  </m:t>
                            </m:r>
                          </m:e>
                        </m:d>
                      </m:e>
                    </m:d>
                  </m:oMath>
                </a14:m>
                <a:r>
                  <a:rPr lang="en-GB" sz="28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GB" sz="2800" i="1">
                        <a:solidFill>
                          <a:srgbClr val="002060"/>
                        </a:solidFill>
                        <a:latin typeface="Cambria Math"/>
                      </a:rPr>
                      <m:t>h</m:t>
                    </m:r>
                    <m:r>
                      <a:rPr lang="en-GB" sz="2800" i="1">
                        <a:solidFill>
                          <a:srgbClr val="002060"/>
                        </a:solidFill>
                        <a:latin typeface="Cambria Math"/>
                      </a:rPr>
                      <m:t>∷</m:t>
                    </m:r>
                    <m:r>
                      <a:rPr lang="en-GB" sz="2800" i="1">
                        <a:solidFill>
                          <a:srgbClr val="002060"/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en-GB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2337099"/>
                <a:ext cx="4153958" cy="57868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004744" y="3384196"/>
                <a:ext cx="534768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𝑟𝑒𝑣</m:t>
                    </m:r>
                    <m:d>
                      <m:dPr>
                        <m:ctrlP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𝑟𝑒𝑣</m:t>
                        </m:r>
                        <m:d>
                          <m:dPr>
                            <m:ctrlP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 @</m:t>
                        </m:r>
                        <m:d>
                          <m:dPr>
                            <m:ctrlP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h</m:t>
                            </m:r>
                            <m: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∷</m:t>
                            </m:r>
                            <m: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𝑛𝑖𝑙</m:t>
                            </m:r>
                          </m:e>
                        </m:d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 </m:t>
                        </m:r>
                      </m:e>
                    </m:d>
                  </m:oMath>
                </a14:m>
                <a:r>
                  <a:rPr lang="en-GB" sz="28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GB" sz="2800" i="1">
                        <a:solidFill>
                          <a:srgbClr val="002060"/>
                        </a:solidFill>
                        <a:latin typeface="Cambria Math"/>
                      </a:rPr>
                      <m:t>h</m:t>
                    </m:r>
                    <m:r>
                      <a:rPr lang="en-GB" sz="2800" i="1">
                        <a:solidFill>
                          <a:srgbClr val="002060"/>
                        </a:solidFill>
                        <a:latin typeface="Cambria Math"/>
                      </a:rPr>
                      <m:t>∷</m:t>
                    </m:r>
                    <m:r>
                      <a:rPr lang="en-GB" sz="2800" i="1">
                        <a:solidFill>
                          <a:srgbClr val="002060"/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en-GB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744" y="3384196"/>
                <a:ext cx="5347682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157002" y="4391526"/>
                <a:ext cx="41293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h</m:t>
                    </m:r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 ∷</m:t>
                    </m:r>
                    <m:r>
                      <a:rPr lang="en-GB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𝑟𝑒𝑣</m:t>
                    </m:r>
                    <m:d>
                      <m:dPr>
                        <m:ctrlP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𝑟𝑒𝑣</m:t>
                        </m:r>
                        <m:d>
                          <m:dPr>
                            <m:ctrlPr>
                              <a:rPr lang="en-GB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</m:e>
                    </m:d>
                  </m:oMath>
                </a14:m>
                <a:r>
                  <a:rPr lang="en-GB" sz="28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GB" sz="2800" i="1">
                        <a:solidFill>
                          <a:srgbClr val="002060"/>
                        </a:solidFill>
                        <a:latin typeface="Cambria Math"/>
                      </a:rPr>
                      <m:t>h</m:t>
                    </m:r>
                    <m:r>
                      <a:rPr lang="en-GB" sz="2800" i="1">
                        <a:solidFill>
                          <a:srgbClr val="002060"/>
                        </a:solidFill>
                        <a:latin typeface="Cambria Math"/>
                      </a:rPr>
                      <m:t>∷</m:t>
                    </m:r>
                    <m:r>
                      <a:rPr lang="en-GB" sz="2800" i="1" smtClean="0">
                        <a:solidFill>
                          <a:srgbClr val="FF0000"/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en-GB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7002" y="4391526"/>
                <a:ext cx="4129336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773682" y="2915784"/>
                <a:ext cx="348539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𝑟𝑒𝑣</m:t>
                      </m:r>
                      <m:d>
                        <m:dPr>
                          <m:ctrlPr>
                            <a:rPr lang="en-GB" sz="16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GB" sz="16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∷</m:t>
                          </m:r>
                          <m:r>
                            <a:rPr lang="en-GB" sz="16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𝑌</m:t>
                          </m:r>
                          <m:r>
                            <a:rPr lang="en-GB" sz="16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GB" sz="16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 ⇒ </m:t>
                      </m:r>
                      <m:r>
                        <a:rPr lang="en-GB" sz="16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𝑟𝑒𝑣</m:t>
                      </m:r>
                      <m:d>
                        <m:dPr>
                          <m:ctrlPr>
                            <a:rPr lang="en-GB" sz="16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𝑌</m:t>
                          </m:r>
                        </m:e>
                      </m:d>
                      <m:r>
                        <a:rPr lang="en-GB" sz="1600" i="1">
                          <a:solidFill>
                            <a:srgbClr val="002060"/>
                          </a:solidFill>
                          <a:latin typeface="Cambria Math"/>
                        </a:rPr>
                        <m:t> @ </m:t>
                      </m:r>
                      <m:d>
                        <m:dPr>
                          <m:ctrlPr>
                            <a:rPr lang="en-GB" sz="16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GB" sz="16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∷</m:t>
                          </m:r>
                          <m:r>
                            <a:rPr lang="en-GB" sz="16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𝑛𝑖𝑙</m:t>
                          </m:r>
                        </m:e>
                      </m:d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3682" y="2915784"/>
                <a:ext cx="3485390" cy="3385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286338" y="4997085"/>
                <a:ext cx="289342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GB" sz="16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GB" sz="16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∷</m:t>
                          </m:r>
                          <m:r>
                            <a:rPr lang="en-GB" sz="16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GB" sz="16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𝑌</m:t>
                          </m:r>
                          <m:r>
                            <a:rPr lang="en-GB" sz="16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GB" sz="16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GB" sz="16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∷ </m:t>
                          </m:r>
                          <m:r>
                            <a:rPr lang="en-GB" sz="16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𝑍</m:t>
                          </m:r>
                          <m:r>
                            <a:rPr lang="en-GB" sz="16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GB" sz="16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⇒ </m:t>
                      </m:r>
                      <m:d>
                        <m:dPr>
                          <m:ctrlPr>
                            <a:rPr lang="en-GB" sz="16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𝑌</m:t>
                          </m:r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𝑍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338" y="4997085"/>
                <a:ext cx="2893420" cy="33855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9"/>
          <p:cNvSpPr>
            <a:spLocks noChangeArrowheads="1"/>
          </p:cNvSpPr>
          <p:nvPr/>
        </p:nvSpPr>
        <p:spPr bwMode="auto">
          <a:xfrm>
            <a:off x="7967220" y="3951934"/>
            <a:ext cx="1123451" cy="402757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>
              <a:solidFill>
                <a:srgbClr val="002060"/>
              </a:solidFill>
            </a:endParaRPr>
          </a:p>
        </p:txBody>
      </p:sp>
      <p:sp>
        <p:nvSpPr>
          <p:cNvPr id="47" name="Rectangle 10"/>
          <p:cNvSpPr>
            <a:spLocks noChangeArrowheads="1"/>
          </p:cNvSpPr>
          <p:nvPr/>
        </p:nvSpPr>
        <p:spPr bwMode="auto">
          <a:xfrm>
            <a:off x="8327261" y="3992897"/>
            <a:ext cx="714992" cy="31198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>
              <a:solidFill>
                <a:srgbClr val="002060"/>
              </a:solidFill>
            </a:endParaRPr>
          </a:p>
        </p:txBody>
      </p:sp>
      <p:sp>
        <p:nvSpPr>
          <p:cNvPr id="48" name="Rectangle 9"/>
          <p:cNvSpPr>
            <a:spLocks noChangeArrowheads="1"/>
          </p:cNvSpPr>
          <p:nvPr/>
        </p:nvSpPr>
        <p:spPr bwMode="auto">
          <a:xfrm>
            <a:off x="6364834" y="3948307"/>
            <a:ext cx="1258106" cy="383382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>
              <a:solidFill>
                <a:srgbClr val="002060"/>
              </a:solidFill>
            </a:endParaRPr>
          </a:p>
        </p:txBody>
      </p:sp>
      <p:sp>
        <p:nvSpPr>
          <p:cNvPr id="49" name="Rectangle 10"/>
          <p:cNvSpPr>
            <a:spLocks noChangeArrowheads="1"/>
          </p:cNvSpPr>
          <p:nvPr/>
        </p:nvSpPr>
        <p:spPr bwMode="auto">
          <a:xfrm>
            <a:off x="6436839" y="3992897"/>
            <a:ext cx="159065" cy="31198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5808314" y="3962881"/>
                <a:ext cx="3315267" cy="3702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𝑟𝑒𝑣</m:t>
                      </m:r>
                      <m:d>
                        <m:dPr>
                          <m:ctrlPr>
                            <a:rPr lang="en-GB" sz="16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a:rPr lang="en-GB" sz="16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𝑌</m:t>
                          </m:r>
                          <m:r>
                            <a:rPr lang="en-GB" sz="16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@ </m:t>
                          </m:r>
                          <m:d>
                            <m:dPr>
                              <m:ctrlPr>
                                <a:rPr lang="en-GB" sz="16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sz="16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𝑋</m:t>
                              </m:r>
                              <m:r>
                                <a:rPr lang="en-GB" sz="16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∷</m:t>
                              </m:r>
                              <m:r>
                                <a:rPr lang="en-GB" sz="16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𝑛𝑖𝑙</m:t>
                              </m:r>
                            </m:e>
                          </m:d>
                        </m:e>
                      </m:d>
                      <m:r>
                        <a:rPr lang="en-GB" sz="16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⇒</m:t>
                      </m:r>
                      <m:r>
                        <a:rPr lang="en-GB" sz="16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𝑋</m:t>
                      </m:r>
                      <m:r>
                        <a:rPr lang="en-GB" sz="16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∷</m:t>
                      </m:r>
                      <m:r>
                        <a:rPr lang="en-GB" sz="16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𝑟𝑒𝑣</m:t>
                      </m:r>
                      <m:d>
                        <m:dPr>
                          <m:ctrlPr>
                            <a:rPr lang="en-GB" sz="16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𝑌</m:t>
                          </m:r>
                        </m:e>
                      </m:d>
                    </m:oMath>
                  </m:oMathPara>
                </a14:m>
                <a:endParaRPr lang="en-GB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8314" y="3962881"/>
                <a:ext cx="3315267" cy="37029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155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9"/>
          <p:cNvSpPr>
            <a:spLocks noChangeArrowheads="1"/>
          </p:cNvSpPr>
          <p:nvPr/>
        </p:nvSpPr>
        <p:spPr bwMode="auto">
          <a:xfrm>
            <a:off x="7308538" y="4981266"/>
            <a:ext cx="628805" cy="385742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7" name="Rectangle 10"/>
          <p:cNvSpPr>
            <a:spLocks noChangeArrowheads="1"/>
          </p:cNvSpPr>
          <p:nvPr/>
        </p:nvSpPr>
        <p:spPr bwMode="auto">
          <a:xfrm>
            <a:off x="7758564" y="5017559"/>
            <a:ext cx="142264" cy="3277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8" name="Rectangle 9"/>
          <p:cNvSpPr>
            <a:spLocks noChangeArrowheads="1"/>
          </p:cNvSpPr>
          <p:nvPr/>
        </p:nvSpPr>
        <p:spPr bwMode="auto">
          <a:xfrm>
            <a:off x="6499386" y="4978581"/>
            <a:ext cx="628805" cy="385742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9" name="Rectangle 10"/>
          <p:cNvSpPr>
            <a:spLocks noChangeArrowheads="1"/>
          </p:cNvSpPr>
          <p:nvPr/>
        </p:nvSpPr>
        <p:spPr bwMode="auto">
          <a:xfrm>
            <a:off x="6949412" y="5014874"/>
            <a:ext cx="142264" cy="3277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0" name="Rectangle 9"/>
          <p:cNvSpPr>
            <a:spLocks noChangeArrowheads="1"/>
          </p:cNvSpPr>
          <p:nvPr/>
        </p:nvSpPr>
        <p:spPr bwMode="auto">
          <a:xfrm>
            <a:off x="5312925" y="4406732"/>
            <a:ext cx="921514" cy="509349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1" name="Rectangle 10"/>
          <p:cNvSpPr>
            <a:spLocks noChangeArrowheads="1"/>
          </p:cNvSpPr>
          <p:nvPr/>
        </p:nvSpPr>
        <p:spPr bwMode="auto">
          <a:xfrm>
            <a:off x="5915232" y="4464587"/>
            <a:ext cx="263061" cy="39363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8" name="Rectangle 9"/>
          <p:cNvSpPr>
            <a:spLocks noChangeArrowheads="1"/>
          </p:cNvSpPr>
          <p:nvPr/>
        </p:nvSpPr>
        <p:spPr bwMode="auto">
          <a:xfrm>
            <a:off x="2072968" y="4333175"/>
            <a:ext cx="2909948" cy="678802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9" name="Rectangle 10"/>
          <p:cNvSpPr>
            <a:spLocks noChangeArrowheads="1"/>
          </p:cNvSpPr>
          <p:nvPr/>
        </p:nvSpPr>
        <p:spPr bwMode="auto">
          <a:xfrm>
            <a:off x="2877839" y="4406732"/>
            <a:ext cx="2035082" cy="51711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3" name="Rectangle 9"/>
          <p:cNvSpPr>
            <a:spLocks noChangeArrowheads="1"/>
          </p:cNvSpPr>
          <p:nvPr/>
        </p:nvSpPr>
        <p:spPr bwMode="auto">
          <a:xfrm>
            <a:off x="5312925" y="2371763"/>
            <a:ext cx="921514" cy="509349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4" name="Rectangle 10"/>
          <p:cNvSpPr>
            <a:spLocks noChangeArrowheads="1"/>
          </p:cNvSpPr>
          <p:nvPr/>
        </p:nvSpPr>
        <p:spPr bwMode="auto">
          <a:xfrm>
            <a:off x="5915232" y="2429618"/>
            <a:ext cx="263061" cy="39363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5325248" y="3385608"/>
            <a:ext cx="921514" cy="509349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Rectangle 10"/>
          <p:cNvSpPr>
            <a:spLocks noChangeArrowheads="1"/>
          </p:cNvSpPr>
          <p:nvPr/>
        </p:nvSpPr>
        <p:spPr bwMode="auto">
          <a:xfrm>
            <a:off x="5927555" y="3443463"/>
            <a:ext cx="263061" cy="39363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1828676" y="3362686"/>
            <a:ext cx="2909948" cy="566239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1931651" y="3420058"/>
            <a:ext cx="1049153" cy="45149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6357450" y="2895918"/>
            <a:ext cx="527398" cy="356580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6718492" y="2922720"/>
            <a:ext cx="136345" cy="30297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7308305" y="2888982"/>
            <a:ext cx="1782366" cy="383382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7380310" y="2933572"/>
            <a:ext cx="614553" cy="31198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3635897" y="2371766"/>
            <a:ext cx="921514" cy="509349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4238204" y="2429621"/>
            <a:ext cx="263061" cy="39363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Proof as Explanation</a:t>
            </a:r>
            <a:endParaRPr lang="en-GB" dirty="0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63358" y="1258793"/>
            <a:ext cx="1366377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GB" sz="3200" b="0" dirty="0" smtClean="0"/>
              <a:t>Given</a:t>
            </a:r>
            <a:r>
              <a:rPr lang="en-GB" sz="3200" b="0" dirty="0"/>
              <a:t>: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231227" y="2011385"/>
            <a:ext cx="1161193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GB" sz="3200" b="0" dirty="0"/>
              <a:t>Goal: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975676" y="1432700"/>
                <a:ext cx="2682979" cy="5786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𝑟𝑒𝑣</m:t>
                    </m:r>
                    <m:d>
                      <m:dPr>
                        <m:ctrlP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𝑟𝑒𝑣</m:t>
                        </m:r>
                        <m:d>
                          <m:dPr>
                            <m:ctrlPr>
                              <a:rPr lang="en-GB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r>
                  <a:rPr lang="en-GB" sz="28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GB" sz="2800" i="1">
                        <a:solidFill>
                          <a:srgbClr val="FF0000"/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en-GB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5676" y="1432700"/>
                <a:ext cx="2682979" cy="57868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123728" y="2337099"/>
                <a:ext cx="4153958" cy="5786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𝑟𝑒𝑣</m:t>
                    </m:r>
                    <m:d>
                      <m:dPr>
                        <m:ctrlP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𝑟𝑒𝑣</m:t>
                        </m:r>
                        <m:d>
                          <m:dPr>
                            <m:ctrlP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GB" sz="280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h</m:t>
                            </m:r>
                            <m:r>
                              <a:rPr lang="en-GB" sz="280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∷</m:t>
                            </m:r>
                            <m:r>
                              <a:rPr lang="en-GB" sz="28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  </m:t>
                            </m:r>
                          </m:e>
                        </m:d>
                      </m:e>
                    </m:d>
                  </m:oMath>
                </a14:m>
                <a:r>
                  <a:rPr lang="en-GB" sz="28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GB" sz="2800" i="1">
                        <a:solidFill>
                          <a:srgbClr val="002060"/>
                        </a:solidFill>
                        <a:latin typeface="Cambria Math"/>
                      </a:rPr>
                      <m:t>h</m:t>
                    </m:r>
                    <m:r>
                      <a:rPr lang="en-GB" sz="2800" i="1">
                        <a:solidFill>
                          <a:srgbClr val="002060"/>
                        </a:solidFill>
                        <a:latin typeface="Cambria Math"/>
                      </a:rPr>
                      <m:t>∷</m:t>
                    </m:r>
                    <m:r>
                      <a:rPr lang="en-GB" sz="2800" i="1">
                        <a:solidFill>
                          <a:srgbClr val="002060"/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en-GB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2337099"/>
                <a:ext cx="4153958" cy="57868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004744" y="3384196"/>
                <a:ext cx="534768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𝑟𝑒𝑣</m:t>
                    </m:r>
                    <m:d>
                      <m:dPr>
                        <m:ctrlP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𝑟𝑒𝑣</m:t>
                        </m:r>
                        <m:d>
                          <m:dPr>
                            <m:ctrlP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 @</m:t>
                        </m:r>
                        <m:d>
                          <m:dPr>
                            <m:ctrlP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h</m:t>
                            </m:r>
                            <m: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∷</m:t>
                            </m:r>
                            <m: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𝑛𝑖𝑙</m:t>
                            </m:r>
                          </m:e>
                        </m:d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 </m:t>
                        </m:r>
                      </m:e>
                    </m:d>
                  </m:oMath>
                </a14:m>
                <a:r>
                  <a:rPr lang="en-GB" sz="28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GB" sz="2800" i="1">
                        <a:solidFill>
                          <a:srgbClr val="002060"/>
                        </a:solidFill>
                        <a:latin typeface="Cambria Math"/>
                      </a:rPr>
                      <m:t>h</m:t>
                    </m:r>
                    <m:r>
                      <a:rPr lang="en-GB" sz="2800" i="1">
                        <a:solidFill>
                          <a:srgbClr val="002060"/>
                        </a:solidFill>
                        <a:latin typeface="Cambria Math"/>
                      </a:rPr>
                      <m:t>∷</m:t>
                    </m:r>
                    <m:r>
                      <a:rPr lang="en-GB" sz="2800" i="1">
                        <a:solidFill>
                          <a:srgbClr val="002060"/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en-GB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744" y="3384196"/>
                <a:ext cx="5347682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157002" y="4391526"/>
                <a:ext cx="41293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h</m:t>
                    </m:r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 ∷</m:t>
                    </m:r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𝑟𝑒𝑣</m:t>
                    </m:r>
                    <m:d>
                      <m:dPr>
                        <m:ctrlP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𝑟𝑒𝑣</m:t>
                        </m:r>
                        <m:d>
                          <m:dPr>
                            <m:ctrlP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 </m:t>
                        </m:r>
                      </m:e>
                    </m:d>
                  </m:oMath>
                </a14:m>
                <a:r>
                  <a:rPr lang="en-GB" sz="28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GB" sz="2800" i="1">
                        <a:solidFill>
                          <a:srgbClr val="002060"/>
                        </a:solidFill>
                        <a:latin typeface="Cambria Math"/>
                      </a:rPr>
                      <m:t>h</m:t>
                    </m:r>
                    <m:r>
                      <a:rPr lang="en-GB" sz="2800" i="1">
                        <a:solidFill>
                          <a:srgbClr val="002060"/>
                        </a:solidFill>
                        <a:latin typeface="Cambria Math"/>
                      </a:rPr>
                      <m:t>∷</m:t>
                    </m:r>
                    <m:r>
                      <a:rPr lang="en-GB" sz="2800" i="1" smtClean="0">
                        <a:solidFill>
                          <a:srgbClr val="002060"/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en-GB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7002" y="4391526"/>
                <a:ext cx="4129336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858346" y="5379215"/>
                <a:ext cx="281545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𝑟𝑒𝑣</m:t>
                    </m:r>
                    <m:d>
                      <m:dPr>
                        <m:ctrlP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𝑟𝑒𝑣</m:t>
                        </m:r>
                        <m:d>
                          <m:dPr>
                            <m:ctrlPr>
                              <a:rPr lang="en-GB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</m:e>
                    </m:d>
                  </m:oMath>
                </a14:m>
                <a:r>
                  <a:rPr lang="en-GB" sz="28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GB" sz="2800" i="1">
                        <a:solidFill>
                          <a:srgbClr val="FF0000"/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en-GB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8346" y="5379215"/>
                <a:ext cx="2815451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773682" y="2915784"/>
                <a:ext cx="348539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𝑟𝑒𝑣</m:t>
                      </m:r>
                      <m:d>
                        <m:dPr>
                          <m:ctrlPr>
                            <a:rPr lang="en-GB" sz="16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GB" sz="16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∷</m:t>
                          </m:r>
                          <m:r>
                            <a:rPr lang="en-GB" sz="16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𝑌</m:t>
                          </m:r>
                          <m:r>
                            <a:rPr lang="en-GB" sz="16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GB" sz="16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 ⇒ </m:t>
                      </m:r>
                      <m:r>
                        <a:rPr lang="en-GB" sz="16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𝑟𝑒𝑣</m:t>
                      </m:r>
                      <m:d>
                        <m:dPr>
                          <m:ctrlPr>
                            <a:rPr lang="en-GB" sz="16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𝑌</m:t>
                          </m:r>
                        </m:e>
                      </m:d>
                      <m:r>
                        <a:rPr lang="en-GB" sz="1600" i="1">
                          <a:solidFill>
                            <a:srgbClr val="002060"/>
                          </a:solidFill>
                          <a:latin typeface="Cambria Math"/>
                        </a:rPr>
                        <m:t> @ </m:t>
                      </m:r>
                      <m:d>
                        <m:dPr>
                          <m:ctrlPr>
                            <a:rPr lang="en-GB" sz="16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GB" sz="16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∷</m:t>
                          </m:r>
                          <m:r>
                            <a:rPr lang="en-GB" sz="16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𝑛𝑖𝑙</m:t>
                          </m:r>
                        </m:e>
                      </m:d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3682" y="2915784"/>
                <a:ext cx="3485390" cy="3385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286338" y="4997085"/>
                <a:ext cx="289342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GB" sz="16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GB" sz="16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∷</m:t>
                          </m:r>
                          <m:r>
                            <a:rPr lang="en-GB" sz="16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GB" sz="16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𝑌</m:t>
                          </m:r>
                          <m:r>
                            <a:rPr lang="en-GB" sz="16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GB" sz="16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GB" sz="16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∷ </m:t>
                          </m:r>
                          <m:r>
                            <a:rPr lang="en-GB" sz="16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𝑍</m:t>
                          </m:r>
                          <m:r>
                            <a:rPr lang="en-GB" sz="16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GB" sz="16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⇒ </m:t>
                      </m:r>
                      <m:d>
                        <m:dPr>
                          <m:ctrlPr>
                            <a:rPr lang="en-GB" sz="16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𝑌</m:t>
                          </m:r>
                          <m:r>
                            <a:rPr lang="en-GB" sz="16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GB" sz="16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𝑍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338" y="4997085"/>
                <a:ext cx="2893420" cy="3385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9"/>
          <p:cNvSpPr>
            <a:spLocks noChangeArrowheads="1"/>
          </p:cNvSpPr>
          <p:nvPr/>
        </p:nvSpPr>
        <p:spPr bwMode="auto">
          <a:xfrm>
            <a:off x="7967220" y="3951934"/>
            <a:ext cx="1123451" cy="402757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>
              <a:solidFill>
                <a:srgbClr val="002060"/>
              </a:solidFill>
            </a:endParaRPr>
          </a:p>
        </p:txBody>
      </p:sp>
      <p:sp>
        <p:nvSpPr>
          <p:cNvPr id="32" name="Rectangle 10"/>
          <p:cNvSpPr>
            <a:spLocks noChangeArrowheads="1"/>
          </p:cNvSpPr>
          <p:nvPr/>
        </p:nvSpPr>
        <p:spPr bwMode="auto">
          <a:xfrm>
            <a:off x="8327261" y="3992897"/>
            <a:ext cx="714992" cy="31198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>
              <a:solidFill>
                <a:srgbClr val="002060"/>
              </a:solidFill>
            </a:endParaRPr>
          </a:p>
        </p:txBody>
      </p:sp>
      <p:sp>
        <p:nvSpPr>
          <p:cNvPr id="35" name="Rectangle 9"/>
          <p:cNvSpPr>
            <a:spLocks noChangeArrowheads="1"/>
          </p:cNvSpPr>
          <p:nvPr/>
        </p:nvSpPr>
        <p:spPr bwMode="auto">
          <a:xfrm>
            <a:off x="6364834" y="3948307"/>
            <a:ext cx="1258106" cy="383382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>
              <a:solidFill>
                <a:srgbClr val="002060"/>
              </a:solidFill>
            </a:endParaRPr>
          </a:p>
        </p:txBody>
      </p:sp>
      <p:sp>
        <p:nvSpPr>
          <p:cNvPr id="36" name="Rectangle 10"/>
          <p:cNvSpPr>
            <a:spLocks noChangeArrowheads="1"/>
          </p:cNvSpPr>
          <p:nvPr/>
        </p:nvSpPr>
        <p:spPr bwMode="auto">
          <a:xfrm>
            <a:off x="6436839" y="3992897"/>
            <a:ext cx="159065" cy="31198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5808314" y="3962881"/>
                <a:ext cx="3315267" cy="3702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𝑟𝑒𝑣</m:t>
                      </m:r>
                      <m:d>
                        <m:dPr>
                          <m:ctrlPr>
                            <a:rPr lang="en-GB" sz="16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a:rPr lang="en-GB" sz="16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𝑌</m:t>
                          </m:r>
                          <m:r>
                            <a:rPr lang="en-GB" sz="16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@ </m:t>
                          </m:r>
                          <m:d>
                            <m:dPr>
                              <m:ctrlPr>
                                <a:rPr lang="en-GB" sz="16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sz="16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𝑋</m:t>
                              </m:r>
                              <m:r>
                                <a:rPr lang="en-GB" sz="16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∷</m:t>
                              </m:r>
                              <m:r>
                                <a:rPr lang="en-GB" sz="16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𝑛𝑖𝑙</m:t>
                              </m:r>
                            </m:e>
                          </m:d>
                        </m:e>
                      </m:d>
                      <m:r>
                        <a:rPr lang="en-GB" sz="16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⇒</m:t>
                      </m:r>
                      <m:r>
                        <a:rPr lang="en-GB" sz="16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𝑋</m:t>
                      </m:r>
                      <m:r>
                        <a:rPr lang="en-GB" sz="16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∷</m:t>
                      </m:r>
                      <m:r>
                        <a:rPr lang="en-GB" sz="16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𝑟𝑒𝑣</m:t>
                      </m:r>
                      <m:d>
                        <m:dPr>
                          <m:ctrlPr>
                            <a:rPr lang="en-GB" sz="16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𝑌</m:t>
                          </m:r>
                        </m:e>
                      </m:d>
                    </m:oMath>
                  </m:oMathPara>
                </a14:m>
                <a:endParaRPr lang="en-GB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8314" y="3962881"/>
                <a:ext cx="3315267" cy="37029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 Box 63"/>
          <p:cNvSpPr txBox="1">
            <a:spLocks noChangeArrowheads="1"/>
          </p:cNvSpPr>
          <p:nvPr/>
        </p:nvSpPr>
        <p:spPr bwMode="auto">
          <a:xfrm>
            <a:off x="206375" y="6178908"/>
            <a:ext cx="8763000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1pPr>
            <a:lvl2pPr marL="742950" indent="-285750"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2pPr>
            <a:lvl3pPr marL="1143000" indent="-228600"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3pPr>
            <a:lvl4pPr marL="1600200" indent="-228600"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4pPr>
            <a:lvl5pPr marL="2057400" indent="-228600"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9pPr>
          </a:lstStyle>
          <a:p>
            <a:r>
              <a:rPr lang="en-GB" b="0" i="1" dirty="0" smtClean="0">
                <a:solidFill>
                  <a:schemeClr val="tx1"/>
                </a:solidFill>
                <a:latin typeface="Arial" charset="0"/>
              </a:rPr>
              <a:t>Rippling = difference identification + difference reduction</a:t>
            </a:r>
            <a:endParaRPr lang="en-GB" i="1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3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5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Proof Plans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8640960" cy="4569371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Arial" charset="0"/>
              </a:rPr>
              <a:t>A proof plan represents a common pattern of reasoning, </a:t>
            </a:r>
            <a:r>
              <a:rPr lang="en-GB" sz="2800" i="1" dirty="0" smtClean="0">
                <a:latin typeface="Arial" charset="0"/>
              </a:rPr>
              <a:t>e.g. rippling</a:t>
            </a:r>
          </a:p>
          <a:p>
            <a:r>
              <a:rPr lang="en-GB" sz="2800" dirty="0" smtClean="0">
                <a:latin typeface="Arial" charset="0"/>
              </a:rPr>
              <a:t>Proof </a:t>
            </a:r>
            <a:r>
              <a:rPr lang="en-GB" sz="2800" dirty="0">
                <a:latin typeface="Arial" charset="0"/>
              </a:rPr>
              <a:t>plan = </a:t>
            </a:r>
            <a:r>
              <a:rPr lang="en-GB" sz="2800" dirty="0" smtClean="0">
                <a:latin typeface="Arial" charset="0"/>
              </a:rPr>
              <a:t> tactic + strategy</a:t>
            </a:r>
          </a:p>
          <a:p>
            <a:pPr marL="0" indent="0">
              <a:buNone/>
            </a:pPr>
            <a:endParaRPr lang="en-GB" sz="2800" dirty="0" smtClean="0">
              <a:latin typeface="Arial" charset="0"/>
            </a:endParaRPr>
          </a:p>
          <a:p>
            <a:pPr marL="0" lvl="1" indent="0">
              <a:buNone/>
            </a:pPr>
            <a:endParaRPr lang="en-GB" sz="1200" dirty="0" smtClean="0">
              <a:latin typeface="Arial" charset="0"/>
            </a:endParaRPr>
          </a:p>
          <a:p>
            <a:r>
              <a:rPr lang="en-GB" sz="2800" dirty="0" smtClean="0">
                <a:latin typeface="Arial" charset="0"/>
              </a:rPr>
              <a:t>Proof plans:</a:t>
            </a:r>
          </a:p>
          <a:p>
            <a:pPr lvl="1"/>
            <a:r>
              <a:rPr lang="en-GB" sz="2400" dirty="0" smtClean="0">
                <a:latin typeface="Arial" charset="0"/>
              </a:rPr>
              <a:t>Automate the search for proofs </a:t>
            </a:r>
            <a:r>
              <a:rPr lang="en-GB" sz="2400" i="1" dirty="0" smtClean="0">
                <a:latin typeface="Arial" charset="0"/>
              </a:rPr>
              <a:t>- via proof planning</a:t>
            </a:r>
          </a:p>
          <a:p>
            <a:pPr lvl="1"/>
            <a:r>
              <a:rPr lang="en-GB" sz="2400" dirty="0" smtClean="0">
                <a:latin typeface="Arial" charset="0"/>
              </a:rPr>
              <a:t>Promote strategy reuse</a:t>
            </a:r>
            <a:endParaRPr lang="en-GB" sz="2400" dirty="0">
              <a:latin typeface="Arial" charset="0"/>
            </a:endParaRPr>
          </a:p>
          <a:p>
            <a:pPr marL="457200" lvl="1" indent="0">
              <a:buNone/>
            </a:pPr>
            <a:endParaRPr lang="en-GB" u="sng" dirty="0"/>
          </a:p>
        </p:txBody>
      </p:sp>
      <p:sp>
        <p:nvSpPr>
          <p:cNvPr id="5" name="Left Brace 4"/>
          <p:cNvSpPr/>
          <p:nvPr/>
        </p:nvSpPr>
        <p:spPr>
          <a:xfrm rot="16200000">
            <a:off x="3106878" y="2720277"/>
            <a:ext cx="337958" cy="864099"/>
          </a:xfrm>
          <a:prstGeom prst="leftBrace">
            <a:avLst/>
          </a:prstGeom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800" b="1" dirty="0">
              <a:solidFill>
                <a:srgbClr val="002060"/>
              </a:solidFill>
            </a:endParaRPr>
          </a:p>
        </p:txBody>
      </p:sp>
      <p:sp>
        <p:nvSpPr>
          <p:cNvPr id="6" name="Left Brace 5"/>
          <p:cNvSpPr/>
          <p:nvPr/>
        </p:nvSpPr>
        <p:spPr>
          <a:xfrm rot="16200000">
            <a:off x="4561257" y="2529515"/>
            <a:ext cx="360040" cy="1245622"/>
          </a:xfrm>
          <a:prstGeom prst="leftBrace">
            <a:avLst/>
          </a:prstGeom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800" b="1" dirty="0">
              <a:solidFill>
                <a:srgbClr val="002060"/>
              </a:solidFill>
            </a:endParaRPr>
          </a:p>
        </p:txBody>
      </p:sp>
      <p:sp>
        <p:nvSpPr>
          <p:cNvPr id="7" name="Text Box 63"/>
          <p:cNvSpPr txBox="1">
            <a:spLocks noChangeArrowheads="1"/>
          </p:cNvSpPr>
          <p:nvPr/>
        </p:nvSpPr>
        <p:spPr bwMode="auto">
          <a:xfrm>
            <a:off x="2699792" y="3332347"/>
            <a:ext cx="4303918" cy="3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1pPr>
            <a:lvl2pPr marL="742950" indent="-285750"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2pPr>
            <a:lvl3pPr marL="1143000" indent="-228600"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3pPr>
            <a:lvl4pPr marL="1600200" indent="-228600"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4pPr>
            <a:lvl5pPr marL="2057400" indent="-228600"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9pPr>
          </a:lstStyle>
          <a:p>
            <a:r>
              <a:rPr lang="en-GB" sz="1800" b="0" i="1" dirty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Guarantee  </a:t>
            </a:r>
            <a:r>
              <a:rPr lang="en-GB" sz="1800" b="0" i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   Explanation </a:t>
            </a:r>
            <a:endParaRPr lang="en-GB" sz="1800" b="0" i="1" dirty="0">
              <a:solidFill>
                <a:schemeClr val="accent4">
                  <a:lumMod val="5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00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075" y="245730"/>
            <a:ext cx="8229600" cy="1143000"/>
          </a:xfrm>
          <a:ln w="12700">
            <a:noFill/>
          </a:ln>
        </p:spPr>
        <p:txBody>
          <a:bodyPr/>
          <a:lstStyle/>
          <a:p>
            <a:r>
              <a:rPr lang="en-GB" dirty="0" smtClean="0"/>
              <a:t>Proof Planning</a:t>
            </a:r>
            <a:endParaRPr lang="en-GB" dirty="0"/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3444875" y="2954991"/>
            <a:ext cx="1905000" cy="589684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endParaRPr lang="en-GB" b="0">
              <a:latin typeface="Arial" charset="0"/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2385748" y="4844385"/>
            <a:ext cx="4114800" cy="1224137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endParaRPr lang="en-GB" b="0">
              <a:latin typeface="Arial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>
            <a:off x="2378075" y="3278629"/>
            <a:ext cx="1059645" cy="2076661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5357548" y="3249833"/>
            <a:ext cx="1143000" cy="2105458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H="1">
            <a:off x="4056063" y="3211733"/>
            <a:ext cx="3048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4206875" y="5126691"/>
            <a:ext cx="1588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H="1">
            <a:off x="4054475" y="5279091"/>
            <a:ext cx="1524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flipH="1" flipV="1">
            <a:off x="4206875" y="5279091"/>
            <a:ext cx="1524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 flipH="1">
            <a:off x="4968875" y="5736291"/>
            <a:ext cx="1524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 flipH="1" flipV="1">
            <a:off x="4968875" y="5660091"/>
            <a:ext cx="1524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4664075" y="5660091"/>
            <a:ext cx="1588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 flipH="1">
            <a:off x="4511675" y="5812491"/>
            <a:ext cx="1524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 flipH="1" flipV="1">
            <a:off x="4664075" y="5812491"/>
            <a:ext cx="1524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H="1" flipV="1">
            <a:off x="4665663" y="3364133"/>
            <a:ext cx="1588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H="1">
            <a:off x="4360863" y="3287933"/>
            <a:ext cx="1524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 flipH="1" flipV="1">
            <a:off x="4513263" y="3287933"/>
            <a:ext cx="1524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>
            <a:off x="4816475" y="5431491"/>
            <a:ext cx="1588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 flipH="1">
            <a:off x="3902075" y="5355291"/>
            <a:ext cx="1524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 flipH="1" flipV="1">
            <a:off x="4511675" y="5126691"/>
            <a:ext cx="1524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>
            <a:off x="4359275" y="5355291"/>
            <a:ext cx="1588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 flipH="1">
            <a:off x="4206875" y="5507691"/>
            <a:ext cx="1524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 flipH="1" flipV="1">
            <a:off x="4359275" y="5507691"/>
            <a:ext cx="1524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>
            <a:off x="3902075" y="5431491"/>
            <a:ext cx="1588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 flipH="1">
            <a:off x="3749675" y="5583891"/>
            <a:ext cx="1524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 flipH="1" flipV="1">
            <a:off x="3902075" y="5583891"/>
            <a:ext cx="1524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>
            <a:off x="4664075" y="5202891"/>
            <a:ext cx="1588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31" name="Line 31"/>
          <p:cNvSpPr>
            <a:spLocks noChangeShapeType="1"/>
          </p:cNvSpPr>
          <p:nvPr/>
        </p:nvSpPr>
        <p:spPr bwMode="auto">
          <a:xfrm flipH="1">
            <a:off x="4511675" y="5355291"/>
            <a:ext cx="1524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32" name="Line 32"/>
          <p:cNvSpPr>
            <a:spLocks noChangeShapeType="1"/>
          </p:cNvSpPr>
          <p:nvPr/>
        </p:nvSpPr>
        <p:spPr bwMode="auto">
          <a:xfrm flipH="1" flipV="1">
            <a:off x="4664075" y="5355291"/>
            <a:ext cx="1524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>
            <a:off x="4360863" y="3059333"/>
            <a:ext cx="1588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34" name="Line 34"/>
          <p:cNvSpPr>
            <a:spLocks noChangeShapeType="1"/>
          </p:cNvSpPr>
          <p:nvPr/>
        </p:nvSpPr>
        <p:spPr bwMode="auto">
          <a:xfrm flipH="1">
            <a:off x="4208463" y="3211733"/>
            <a:ext cx="1524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35" name="Line 35"/>
          <p:cNvSpPr>
            <a:spLocks noChangeShapeType="1"/>
          </p:cNvSpPr>
          <p:nvPr/>
        </p:nvSpPr>
        <p:spPr bwMode="auto">
          <a:xfrm flipH="1" flipV="1">
            <a:off x="4360863" y="3211733"/>
            <a:ext cx="1524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36" name="Line 36"/>
          <p:cNvSpPr>
            <a:spLocks noChangeShapeType="1"/>
          </p:cNvSpPr>
          <p:nvPr/>
        </p:nvSpPr>
        <p:spPr bwMode="auto">
          <a:xfrm>
            <a:off x="4359275" y="4898091"/>
            <a:ext cx="1588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37" name="Line 37"/>
          <p:cNvSpPr>
            <a:spLocks noChangeShapeType="1"/>
          </p:cNvSpPr>
          <p:nvPr/>
        </p:nvSpPr>
        <p:spPr bwMode="auto">
          <a:xfrm flipH="1">
            <a:off x="4206875" y="5050491"/>
            <a:ext cx="1524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38" name="Line 38"/>
          <p:cNvSpPr>
            <a:spLocks noChangeShapeType="1"/>
          </p:cNvSpPr>
          <p:nvPr/>
        </p:nvSpPr>
        <p:spPr bwMode="auto">
          <a:xfrm flipH="1" flipV="1">
            <a:off x="4359275" y="5050491"/>
            <a:ext cx="1524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39" name="Line 39"/>
          <p:cNvSpPr>
            <a:spLocks noChangeShapeType="1"/>
          </p:cNvSpPr>
          <p:nvPr/>
        </p:nvSpPr>
        <p:spPr bwMode="auto">
          <a:xfrm flipH="1">
            <a:off x="4664075" y="5583891"/>
            <a:ext cx="1524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40" name="Line 40"/>
          <p:cNvSpPr>
            <a:spLocks noChangeShapeType="1"/>
          </p:cNvSpPr>
          <p:nvPr/>
        </p:nvSpPr>
        <p:spPr bwMode="auto">
          <a:xfrm flipH="1" flipV="1">
            <a:off x="4816475" y="5583891"/>
            <a:ext cx="1524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41" name="Line 41"/>
          <p:cNvSpPr>
            <a:spLocks noChangeShapeType="1"/>
          </p:cNvSpPr>
          <p:nvPr/>
        </p:nvSpPr>
        <p:spPr bwMode="auto">
          <a:xfrm flipH="1" flipV="1">
            <a:off x="5121275" y="5736291"/>
            <a:ext cx="1524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42" name="Text Box 42"/>
          <p:cNvSpPr txBox="1">
            <a:spLocks noChangeArrowheads="1"/>
          </p:cNvSpPr>
          <p:nvPr/>
        </p:nvSpPr>
        <p:spPr bwMode="auto">
          <a:xfrm>
            <a:off x="2686724" y="1871962"/>
            <a:ext cx="1672551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1pPr>
            <a:lvl2pPr marL="742950" indent="-285750"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2pPr>
            <a:lvl3pPr marL="1143000" indent="-228600"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3pPr>
            <a:lvl4pPr marL="1600200" indent="-228600"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4pPr>
            <a:lvl5pPr marL="2057400" indent="-228600"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9pPr>
          </a:lstStyle>
          <a:p>
            <a:r>
              <a:rPr lang="en-GB" b="0" dirty="0" smtClean="0">
                <a:solidFill>
                  <a:schemeClr val="tx1"/>
                </a:solidFill>
                <a:latin typeface="Arial" charset="0"/>
              </a:rPr>
              <a:t>Conjecture</a:t>
            </a:r>
            <a:endParaRPr lang="en-GB" b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3" name="Text Box 43"/>
          <p:cNvSpPr txBox="1">
            <a:spLocks noChangeArrowheads="1"/>
          </p:cNvSpPr>
          <p:nvPr/>
        </p:nvSpPr>
        <p:spPr bwMode="auto">
          <a:xfrm>
            <a:off x="4627298" y="1871963"/>
            <a:ext cx="1140354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1pPr>
            <a:lvl2pPr marL="742950" indent="-285750"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2pPr>
            <a:lvl3pPr marL="1143000" indent="-228600"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3pPr>
            <a:lvl4pPr marL="1600200" indent="-228600"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4pPr>
            <a:lvl5pPr marL="2057400" indent="-228600"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9pPr>
          </a:lstStyle>
          <a:p>
            <a:r>
              <a:rPr lang="en-GB" b="0" dirty="0">
                <a:solidFill>
                  <a:schemeClr val="tx1"/>
                </a:solidFill>
                <a:latin typeface="Arial" charset="0"/>
              </a:rPr>
              <a:t>Theory</a:t>
            </a:r>
          </a:p>
        </p:txBody>
      </p:sp>
      <p:sp>
        <p:nvSpPr>
          <p:cNvPr id="47" name="Oval 47"/>
          <p:cNvSpPr>
            <a:spLocks noChangeArrowheads="1"/>
          </p:cNvSpPr>
          <p:nvPr/>
        </p:nvSpPr>
        <p:spPr bwMode="auto">
          <a:xfrm>
            <a:off x="3020556" y="3781636"/>
            <a:ext cx="2829838" cy="8382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endParaRPr lang="en-GB" b="0">
              <a:latin typeface="Arial" charset="0"/>
            </a:endParaRPr>
          </a:p>
        </p:txBody>
      </p:sp>
      <p:sp>
        <p:nvSpPr>
          <p:cNvPr id="48" name="Line 48"/>
          <p:cNvSpPr>
            <a:spLocks noChangeShapeType="1"/>
          </p:cNvSpPr>
          <p:nvPr/>
        </p:nvSpPr>
        <p:spPr bwMode="auto">
          <a:xfrm flipH="1" flipV="1">
            <a:off x="4664075" y="4278966"/>
            <a:ext cx="1588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49" name="Line 49"/>
          <p:cNvSpPr>
            <a:spLocks noChangeShapeType="1"/>
          </p:cNvSpPr>
          <p:nvPr/>
        </p:nvSpPr>
        <p:spPr bwMode="auto">
          <a:xfrm flipH="1">
            <a:off x="4054475" y="4126566"/>
            <a:ext cx="3048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50" name="Line 50"/>
          <p:cNvSpPr>
            <a:spLocks noChangeShapeType="1"/>
          </p:cNvSpPr>
          <p:nvPr/>
        </p:nvSpPr>
        <p:spPr bwMode="auto">
          <a:xfrm flipH="1" flipV="1">
            <a:off x="4664075" y="4278966"/>
            <a:ext cx="1588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51" name="Line 51"/>
          <p:cNvSpPr>
            <a:spLocks noChangeShapeType="1"/>
          </p:cNvSpPr>
          <p:nvPr/>
        </p:nvSpPr>
        <p:spPr bwMode="auto">
          <a:xfrm flipH="1">
            <a:off x="4359275" y="4202766"/>
            <a:ext cx="1524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52" name="Line 52"/>
          <p:cNvSpPr>
            <a:spLocks noChangeShapeType="1"/>
          </p:cNvSpPr>
          <p:nvPr/>
        </p:nvSpPr>
        <p:spPr bwMode="auto">
          <a:xfrm flipH="1" flipV="1">
            <a:off x="4511675" y="4202766"/>
            <a:ext cx="1524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53" name="Line 53"/>
          <p:cNvSpPr>
            <a:spLocks noChangeShapeType="1"/>
          </p:cNvSpPr>
          <p:nvPr/>
        </p:nvSpPr>
        <p:spPr bwMode="auto">
          <a:xfrm>
            <a:off x="4359275" y="3974166"/>
            <a:ext cx="1588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54" name="Line 54"/>
          <p:cNvSpPr>
            <a:spLocks noChangeShapeType="1"/>
          </p:cNvSpPr>
          <p:nvPr/>
        </p:nvSpPr>
        <p:spPr bwMode="auto">
          <a:xfrm flipH="1">
            <a:off x="4206875" y="4126566"/>
            <a:ext cx="1524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55" name="Line 55"/>
          <p:cNvSpPr>
            <a:spLocks noChangeShapeType="1"/>
          </p:cNvSpPr>
          <p:nvPr/>
        </p:nvSpPr>
        <p:spPr bwMode="auto">
          <a:xfrm flipH="1" flipV="1">
            <a:off x="4359275" y="4126566"/>
            <a:ext cx="1524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56" name="Line 56"/>
          <p:cNvSpPr>
            <a:spLocks noChangeShapeType="1"/>
          </p:cNvSpPr>
          <p:nvPr/>
        </p:nvSpPr>
        <p:spPr bwMode="auto">
          <a:xfrm flipH="1" flipV="1">
            <a:off x="4359275" y="4278966"/>
            <a:ext cx="1524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57" name="Line 57"/>
          <p:cNvSpPr>
            <a:spLocks noChangeShapeType="1"/>
          </p:cNvSpPr>
          <p:nvPr/>
        </p:nvSpPr>
        <p:spPr bwMode="auto">
          <a:xfrm flipH="1" flipV="1">
            <a:off x="4054475" y="4278966"/>
            <a:ext cx="1524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58" name="Line 58"/>
          <p:cNvSpPr>
            <a:spLocks noChangeShapeType="1"/>
          </p:cNvSpPr>
          <p:nvPr/>
        </p:nvSpPr>
        <p:spPr bwMode="auto">
          <a:xfrm flipH="1">
            <a:off x="3902075" y="4278966"/>
            <a:ext cx="1524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59" name="Line 59"/>
          <p:cNvSpPr>
            <a:spLocks noChangeShapeType="1"/>
          </p:cNvSpPr>
          <p:nvPr/>
        </p:nvSpPr>
        <p:spPr bwMode="auto">
          <a:xfrm flipH="1">
            <a:off x="4359275" y="4355166"/>
            <a:ext cx="1524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60" name="Line 60"/>
          <p:cNvSpPr>
            <a:spLocks noChangeShapeType="1"/>
          </p:cNvSpPr>
          <p:nvPr/>
        </p:nvSpPr>
        <p:spPr bwMode="auto">
          <a:xfrm flipH="1" flipV="1">
            <a:off x="4664075" y="4278966"/>
            <a:ext cx="1524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61" name="Line 61"/>
          <p:cNvSpPr>
            <a:spLocks noChangeShapeType="1"/>
          </p:cNvSpPr>
          <p:nvPr/>
        </p:nvSpPr>
        <p:spPr bwMode="auto">
          <a:xfrm flipH="1" flipV="1">
            <a:off x="4511675" y="4355166"/>
            <a:ext cx="1524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69" name="AutoShape 9"/>
          <p:cNvSpPr>
            <a:spLocks noChangeArrowheads="1"/>
          </p:cNvSpPr>
          <p:nvPr/>
        </p:nvSpPr>
        <p:spPr bwMode="auto">
          <a:xfrm>
            <a:off x="7139848" y="2598807"/>
            <a:ext cx="1079500" cy="990600"/>
          </a:xfrm>
          <a:prstGeom prst="foldedCorner">
            <a:avLst>
              <a:gd name="adj" fmla="val 12500"/>
            </a:avLst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 sz="2000" b="0">
              <a:latin typeface="Arial" charset="0"/>
            </a:endParaRPr>
          </a:p>
        </p:txBody>
      </p:sp>
      <p:sp>
        <p:nvSpPr>
          <p:cNvPr id="70" name="AutoShape 10"/>
          <p:cNvSpPr>
            <a:spLocks noChangeArrowheads="1"/>
          </p:cNvSpPr>
          <p:nvPr/>
        </p:nvSpPr>
        <p:spPr bwMode="auto">
          <a:xfrm>
            <a:off x="6997644" y="2743270"/>
            <a:ext cx="1081088" cy="990600"/>
          </a:xfrm>
          <a:prstGeom prst="foldedCorner">
            <a:avLst>
              <a:gd name="adj" fmla="val 12500"/>
            </a:avLst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 sz="2000" b="0">
              <a:latin typeface="Arial" charset="0"/>
            </a:endParaRPr>
          </a:p>
        </p:txBody>
      </p:sp>
      <p:sp>
        <p:nvSpPr>
          <p:cNvPr id="71" name="AutoShape 12"/>
          <p:cNvSpPr>
            <a:spLocks noChangeArrowheads="1"/>
          </p:cNvSpPr>
          <p:nvPr/>
        </p:nvSpPr>
        <p:spPr bwMode="auto">
          <a:xfrm>
            <a:off x="6848678" y="2887732"/>
            <a:ext cx="1081087" cy="990600"/>
          </a:xfrm>
          <a:prstGeom prst="foldedCorner">
            <a:avLst>
              <a:gd name="adj" fmla="val 12500"/>
            </a:avLst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r>
              <a:rPr lang="en-GB" sz="2000" b="0">
                <a:latin typeface="Arial" charset="0"/>
              </a:rPr>
              <a:t>Method</a:t>
            </a:r>
          </a:p>
        </p:txBody>
      </p:sp>
      <p:sp>
        <p:nvSpPr>
          <p:cNvPr id="3" name="Right Arrow 2"/>
          <p:cNvSpPr/>
          <p:nvPr/>
        </p:nvSpPr>
        <p:spPr>
          <a:xfrm rot="3624563">
            <a:off x="3434790" y="2509364"/>
            <a:ext cx="583348" cy="316387"/>
          </a:xfrm>
          <a:prstGeom prst="rightArrow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Right Arrow 71"/>
          <p:cNvSpPr/>
          <p:nvPr/>
        </p:nvSpPr>
        <p:spPr>
          <a:xfrm rot="6999445">
            <a:off x="4801599" y="2496267"/>
            <a:ext cx="574120" cy="348564"/>
          </a:xfrm>
          <a:prstGeom prst="rightArrow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Right Arrow 75"/>
          <p:cNvSpPr/>
          <p:nvPr/>
        </p:nvSpPr>
        <p:spPr>
          <a:xfrm rot="10800000">
            <a:off x="5405822" y="2884698"/>
            <a:ext cx="1094726" cy="316696"/>
          </a:xfrm>
          <a:prstGeom prst="rightArrow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Text Box 7"/>
          <p:cNvSpPr txBox="1">
            <a:spLocks noChangeArrowheads="1"/>
          </p:cNvSpPr>
          <p:nvPr/>
        </p:nvSpPr>
        <p:spPr bwMode="auto">
          <a:xfrm>
            <a:off x="6754009" y="4166070"/>
            <a:ext cx="1568356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none" lIns="90000" tIns="46800" rIns="90000" bIns="46800">
            <a:spAutoFit/>
          </a:bodyPr>
          <a:lstStyle>
            <a:lvl1pPr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1pPr>
            <a:lvl2pPr marL="742950" indent="-285750"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2pPr>
            <a:lvl3pPr marL="1143000" indent="-228600"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3pPr>
            <a:lvl4pPr marL="1600200" indent="-228600"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4pPr>
            <a:lvl5pPr marL="2057400" indent="-228600"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9pPr>
          </a:lstStyle>
          <a:p>
            <a:pPr algn="ctr"/>
            <a:r>
              <a:rPr lang="en-GB" b="0" dirty="0" smtClean="0">
                <a:solidFill>
                  <a:schemeClr val="tx1"/>
                </a:solidFill>
                <a:latin typeface="Arial" charset="0"/>
              </a:rPr>
              <a:t>Strategies</a:t>
            </a:r>
            <a:endParaRPr lang="en-GB" b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6" name="AutoShape 12"/>
          <p:cNvSpPr>
            <a:spLocks noChangeArrowheads="1"/>
          </p:cNvSpPr>
          <p:nvPr/>
        </p:nvSpPr>
        <p:spPr bwMode="auto">
          <a:xfrm>
            <a:off x="6838215" y="5503642"/>
            <a:ext cx="1375901" cy="1073358"/>
          </a:xfrm>
          <a:prstGeom prst="foldedCorner">
            <a:avLst>
              <a:gd name="adj" fmla="val 12500"/>
            </a:avLst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 sz="2000" dirty="0" smtClean="0">
              <a:latin typeface="Arial" charset="0"/>
            </a:endParaRPr>
          </a:p>
          <a:p>
            <a:pPr algn="ctr"/>
            <a:r>
              <a:rPr lang="en-GB" sz="2000" dirty="0" smtClean="0">
                <a:latin typeface="Arial" charset="0"/>
              </a:rPr>
              <a:t>Tactic</a:t>
            </a:r>
          </a:p>
          <a:p>
            <a:pPr algn="ctr"/>
            <a:r>
              <a:rPr lang="en-GB" sz="1600" dirty="0" smtClean="0">
                <a:latin typeface="Arial" charset="0"/>
              </a:rPr>
              <a:t>[ tailored for </a:t>
            </a:r>
          </a:p>
          <a:p>
            <a:pPr algn="ctr"/>
            <a:r>
              <a:rPr lang="en-GB" sz="1600" dirty="0" smtClean="0">
                <a:latin typeface="Arial" charset="0"/>
              </a:rPr>
              <a:t>  conjecture ]</a:t>
            </a:r>
          </a:p>
          <a:p>
            <a:pPr algn="ctr"/>
            <a:endParaRPr lang="en-GB" sz="2000" b="0" dirty="0">
              <a:latin typeface="Arial" charset="0"/>
            </a:endParaRPr>
          </a:p>
        </p:txBody>
      </p:sp>
      <p:sp>
        <p:nvSpPr>
          <p:cNvPr id="68" name="Right Arrow 67"/>
          <p:cNvSpPr/>
          <p:nvPr/>
        </p:nvSpPr>
        <p:spPr>
          <a:xfrm>
            <a:off x="6156176" y="5812491"/>
            <a:ext cx="576171" cy="316387"/>
          </a:xfrm>
          <a:prstGeom prst="rightArrow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67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00"/>
                            </p:stCondLst>
                            <p:childTnLst>
                              <p:par>
                                <p:cTn id="2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/>
      <p:bldP spid="43" grpId="0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9" grpId="0" animBg="1"/>
      <p:bldP spid="70" grpId="0" animBg="1"/>
      <p:bldP spid="71" grpId="0" animBg="1"/>
      <p:bldP spid="3" grpId="0" animBg="1"/>
      <p:bldP spid="72" grpId="0" animBg="1"/>
      <p:bldP spid="76" grpId="0" animBg="1"/>
      <p:bldP spid="81" grpId="0"/>
      <p:bldP spid="66" grpId="0" animBg="1"/>
      <p:bldP spid="66" grpId="1" animBg="1"/>
      <p:bldP spid="68" grpId="0" animBg="1"/>
      <p:bldP spid="68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AutoShape 12"/>
          <p:cNvSpPr>
            <a:spLocks noChangeArrowheads="1"/>
          </p:cNvSpPr>
          <p:nvPr/>
        </p:nvSpPr>
        <p:spPr bwMode="auto">
          <a:xfrm>
            <a:off x="6651397" y="931286"/>
            <a:ext cx="2317978" cy="3126616"/>
          </a:xfrm>
          <a:prstGeom prst="foldedCorner">
            <a:avLst>
              <a:gd name="adj" fmla="val 12500"/>
            </a:avLst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 sz="2000" b="0" dirty="0"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075" y="245730"/>
            <a:ext cx="8229600" cy="1143000"/>
          </a:xfrm>
          <a:ln w="12700">
            <a:noFill/>
          </a:ln>
        </p:spPr>
        <p:txBody>
          <a:bodyPr/>
          <a:lstStyle/>
          <a:p>
            <a:r>
              <a:rPr lang="en-GB" dirty="0" smtClean="0"/>
              <a:t>Proof Planning</a:t>
            </a:r>
            <a:endParaRPr lang="en-GB" dirty="0"/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3444875" y="2954991"/>
            <a:ext cx="1905000" cy="589684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endParaRPr lang="en-GB" b="0">
              <a:latin typeface="Arial" charset="0"/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2385748" y="4844385"/>
            <a:ext cx="4114800" cy="1224137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endParaRPr lang="en-GB" b="0">
              <a:latin typeface="Arial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>
            <a:off x="2378075" y="3278629"/>
            <a:ext cx="1059645" cy="2076661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5357548" y="3249833"/>
            <a:ext cx="1143000" cy="2105458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H="1">
            <a:off x="4056063" y="3211733"/>
            <a:ext cx="3048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4206875" y="5126691"/>
            <a:ext cx="1588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H="1">
            <a:off x="4054475" y="5279091"/>
            <a:ext cx="1524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flipH="1" flipV="1">
            <a:off x="4206875" y="5279091"/>
            <a:ext cx="1524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 flipH="1">
            <a:off x="4968875" y="5736291"/>
            <a:ext cx="1524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 flipH="1" flipV="1">
            <a:off x="4968875" y="5660091"/>
            <a:ext cx="1524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4664075" y="5660091"/>
            <a:ext cx="1588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 flipH="1">
            <a:off x="4511675" y="5812491"/>
            <a:ext cx="1524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 flipH="1" flipV="1">
            <a:off x="4664075" y="5812491"/>
            <a:ext cx="1524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H="1" flipV="1">
            <a:off x="4665663" y="3364133"/>
            <a:ext cx="1588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H="1">
            <a:off x="4360863" y="3287933"/>
            <a:ext cx="1524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 flipH="1" flipV="1">
            <a:off x="4513263" y="3287933"/>
            <a:ext cx="1524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>
            <a:off x="4816475" y="5431491"/>
            <a:ext cx="1588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 flipH="1">
            <a:off x="3902075" y="5355291"/>
            <a:ext cx="1524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 flipH="1" flipV="1">
            <a:off x="4511675" y="5126691"/>
            <a:ext cx="1524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>
            <a:off x="4359275" y="5355291"/>
            <a:ext cx="1588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 flipH="1">
            <a:off x="4206875" y="5507691"/>
            <a:ext cx="1524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 flipH="1" flipV="1">
            <a:off x="4359275" y="5507691"/>
            <a:ext cx="1524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>
            <a:off x="3902075" y="5431491"/>
            <a:ext cx="1588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 flipH="1">
            <a:off x="3749675" y="5583891"/>
            <a:ext cx="1524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 flipH="1" flipV="1">
            <a:off x="3902075" y="5583891"/>
            <a:ext cx="1524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>
            <a:off x="4664075" y="5202891"/>
            <a:ext cx="1588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31" name="Line 31"/>
          <p:cNvSpPr>
            <a:spLocks noChangeShapeType="1"/>
          </p:cNvSpPr>
          <p:nvPr/>
        </p:nvSpPr>
        <p:spPr bwMode="auto">
          <a:xfrm flipH="1">
            <a:off x="4511675" y="5355291"/>
            <a:ext cx="1524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32" name="Line 32"/>
          <p:cNvSpPr>
            <a:spLocks noChangeShapeType="1"/>
          </p:cNvSpPr>
          <p:nvPr/>
        </p:nvSpPr>
        <p:spPr bwMode="auto">
          <a:xfrm flipH="1" flipV="1">
            <a:off x="4664075" y="5355291"/>
            <a:ext cx="1524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>
            <a:off x="4360863" y="3059333"/>
            <a:ext cx="1588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34" name="Line 34"/>
          <p:cNvSpPr>
            <a:spLocks noChangeShapeType="1"/>
          </p:cNvSpPr>
          <p:nvPr/>
        </p:nvSpPr>
        <p:spPr bwMode="auto">
          <a:xfrm flipH="1">
            <a:off x="4208463" y="3211733"/>
            <a:ext cx="1524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35" name="Line 35"/>
          <p:cNvSpPr>
            <a:spLocks noChangeShapeType="1"/>
          </p:cNvSpPr>
          <p:nvPr/>
        </p:nvSpPr>
        <p:spPr bwMode="auto">
          <a:xfrm flipH="1" flipV="1">
            <a:off x="4360863" y="3211733"/>
            <a:ext cx="1524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36" name="Line 36"/>
          <p:cNvSpPr>
            <a:spLocks noChangeShapeType="1"/>
          </p:cNvSpPr>
          <p:nvPr/>
        </p:nvSpPr>
        <p:spPr bwMode="auto">
          <a:xfrm>
            <a:off x="4359275" y="4898091"/>
            <a:ext cx="1588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37" name="Line 37"/>
          <p:cNvSpPr>
            <a:spLocks noChangeShapeType="1"/>
          </p:cNvSpPr>
          <p:nvPr/>
        </p:nvSpPr>
        <p:spPr bwMode="auto">
          <a:xfrm flipH="1">
            <a:off x="4206875" y="5050491"/>
            <a:ext cx="1524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38" name="Line 38"/>
          <p:cNvSpPr>
            <a:spLocks noChangeShapeType="1"/>
          </p:cNvSpPr>
          <p:nvPr/>
        </p:nvSpPr>
        <p:spPr bwMode="auto">
          <a:xfrm flipH="1" flipV="1">
            <a:off x="4359275" y="5050491"/>
            <a:ext cx="1524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39" name="Line 39"/>
          <p:cNvSpPr>
            <a:spLocks noChangeShapeType="1"/>
          </p:cNvSpPr>
          <p:nvPr/>
        </p:nvSpPr>
        <p:spPr bwMode="auto">
          <a:xfrm flipH="1">
            <a:off x="4664075" y="5583891"/>
            <a:ext cx="1524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40" name="Line 40"/>
          <p:cNvSpPr>
            <a:spLocks noChangeShapeType="1"/>
          </p:cNvSpPr>
          <p:nvPr/>
        </p:nvSpPr>
        <p:spPr bwMode="auto">
          <a:xfrm flipH="1" flipV="1">
            <a:off x="4816475" y="5583891"/>
            <a:ext cx="1524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41" name="Line 41"/>
          <p:cNvSpPr>
            <a:spLocks noChangeShapeType="1"/>
          </p:cNvSpPr>
          <p:nvPr/>
        </p:nvSpPr>
        <p:spPr bwMode="auto">
          <a:xfrm flipH="1" flipV="1">
            <a:off x="5121275" y="5736291"/>
            <a:ext cx="1524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42" name="Text Box 42"/>
          <p:cNvSpPr txBox="1">
            <a:spLocks noChangeArrowheads="1"/>
          </p:cNvSpPr>
          <p:nvPr/>
        </p:nvSpPr>
        <p:spPr bwMode="auto">
          <a:xfrm>
            <a:off x="2686724" y="1871962"/>
            <a:ext cx="1672551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1pPr>
            <a:lvl2pPr marL="742950" indent="-285750"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2pPr>
            <a:lvl3pPr marL="1143000" indent="-228600"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3pPr>
            <a:lvl4pPr marL="1600200" indent="-228600"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4pPr>
            <a:lvl5pPr marL="2057400" indent="-228600"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9pPr>
          </a:lstStyle>
          <a:p>
            <a:r>
              <a:rPr lang="en-GB" b="0" dirty="0" smtClean="0">
                <a:solidFill>
                  <a:schemeClr val="tx1"/>
                </a:solidFill>
                <a:latin typeface="Arial" charset="0"/>
              </a:rPr>
              <a:t>Conjecture</a:t>
            </a:r>
            <a:endParaRPr lang="en-GB" b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3" name="Text Box 43"/>
          <p:cNvSpPr txBox="1">
            <a:spLocks noChangeArrowheads="1"/>
          </p:cNvSpPr>
          <p:nvPr/>
        </p:nvSpPr>
        <p:spPr bwMode="auto">
          <a:xfrm>
            <a:off x="4627298" y="1871963"/>
            <a:ext cx="1140354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1pPr>
            <a:lvl2pPr marL="742950" indent="-285750"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2pPr>
            <a:lvl3pPr marL="1143000" indent="-228600"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3pPr>
            <a:lvl4pPr marL="1600200" indent="-228600"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4pPr>
            <a:lvl5pPr marL="2057400" indent="-228600"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9pPr>
          </a:lstStyle>
          <a:p>
            <a:r>
              <a:rPr lang="en-GB" b="0" dirty="0">
                <a:solidFill>
                  <a:schemeClr val="tx1"/>
                </a:solidFill>
                <a:latin typeface="Arial" charset="0"/>
              </a:rPr>
              <a:t>Theory</a:t>
            </a:r>
          </a:p>
        </p:txBody>
      </p:sp>
      <p:sp>
        <p:nvSpPr>
          <p:cNvPr id="47" name="Oval 47"/>
          <p:cNvSpPr>
            <a:spLocks noChangeArrowheads="1"/>
          </p:cNvSpPr>
          <p:nvPr/>
        </p:nvSpPr>
        <p:spPr bwMode="auto">
          <a:xfrm>
            <a:off x="3020556" y="3781636"/>
            <a:ext cx="2829838" cy="8382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endParaRPr lang="en-GB" b="0">
              <a:latin typeface="Arial" charset="0"/>
            </a:endParaRPr>
          </a:p>
        </p:txBody>
      </p:sp>
      <p:sp>
        <p:nvSpPr>
          <p:cNvPr id="48" name="Line 48"/>
          <p:cNvSpPr>
            <a:spLocks noChangeShapeType="1"/>
          </p:cNvSpPr>
          <p:nvPr/>
        </p:nvSpPr>
        <p:spPr bwMode="auto">
          <a:xfrm flipH="1" flipV="1">
            <a:off x="4664075" y="4278966"/>
            <a:ext cx="1588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49" name="Line 49"/>
          <p:cNvSpPr>
            <a:spLocks noChangeShapeType="1"/>
          </p:cNvSpPr>
          <p:nvPr/>
        </p:nvSpPr>
        <p:spPr bwMode="auto">
          <a:xfrm flipH="1">
            <a:off x="4054475" y="4126566"/>
            <a:ext cx="3048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50" name="Line 50"/>
          <p:cNvSpPr>
            <a:spLocks noChangeShapeType="1"/>
          </p:cNvSpPr>
          <p:nvPr/>
        </p:nvSpPr>
        <p:spPr bwMode="auto">
          <a:xfrm flipH="1" flipV="1">
            <a:off x="4664075" y="4278966"/>
            <a:ext cx="1588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51" name="Line 51"/>
          <p:cNvSpPr>
            <a:spLocks noChangeShapeType="1"/>
          </p:cNvSpPr>
          <p:nvPr/>
        </p:nvSpPr>
        <p:spPr bwMode="auto">
          <a:xfrm flipH="1">
            <a:off x="4359275" y="4202766"/>
            <a:ext cx="1524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52" name="Line 52"/>
          <p:cNvSpPr>
            <a:spLocks noChangeShapeType="1"/>
          </p:cNvSpPr>
          <p:nvPr/>
        </p:nvSpPr>
        <p:spPr bwMode="auto">
          <a:xfrm flipH="1" flipV="1">
            <a:off x="4511675" y="4202766"/>
            <a:ext cx="1524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53" name="Line 53"/>
          <p:cNvSpPr>
            <a:spLocks noChangeShapeType="1"/>
          </p:cNvSpPr>
          <p:nvPr/>
        </p:nvSpPr>
        <p:spPr bwMode="auto">
          <a:xfrm>
            <a:off x="4359275" y="3974166"/>
            <a:ext cx="1588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54" name="Line 54"/>
          <p:cNvSpPr>
            <a:spLocks noChangeShapeType="1"/>
          </p:cNvSpPr>
          <p:nvPr/>
        </p:nvSpPr>
        <p:spPr bwMode="auto">
          <a:xfrm flipH="1">
            <a:off x="4206875" y="4126566"/>
            <a:ext cx="1524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55" name="Line 55"/>
          <p:cNvSpPr>
            <a:spLocks noChangeShapeType="1"/>
          </p:cNvSpPr>
          <p:nvPr/>
        </p:nvSpPr>
        <p:spPr bwMode="auto">
          <a:xfrm flipH="1" flipV="1">
            <a:off x="4359275" y="4126566"/>
            <a:ext cx="1524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56" name="Line 56"/>
          <p:cNvSpPr>
            <a:spLocks noChangeShapeType="1"/>
          </p:cNvSpPr>
          <p:nvPr/>
        </p:nvSpPr>
        <p:spPr bwMode="auto">
          <a:xfrm flipH="1" flipV="1">
            <a:off x="4359275" y="4278966"/>
            <a:ext cx="1524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57" name="Line 57"/>
          <p:cNvSpPr>
            <a:spLocks noChangeShapeType="1"/>
          </p:cNvSpPr>
          <p:nvPr/>
        </p:nvSpPr>
        <p:spPr bwMode="auto">
          <a:xfrm flipH="1" flipV="1">
            <a:off x="4054475" y="4278966"/>
            <a:ext cx="1524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58" name="Line 58"/>
          <p:cNvSpPr>
            <a:spLocks noChangeShapeType="1"/>
          </p:cNvSpPr>
          <p:nvPr/>
        </p:nvSpPr>
        <p:spPr bwMode="auto">
          <a:xfrm flipH="1">
            <a:off x="3902075" y="4278966"/>
            <a:ext cx="1524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59" name="Line 59"/>
          <p:cNvSpPr>
            <a:spLocks noChangeShapeType="1"/>
          </p:cNvSpPr>
          <p:nvPr/>
        </p:nvSpPr>
        <p:spPr bwMode="auto">
          <a:xfrm flipH="1">
            <a:off x="4359275" y="4355166"/>
            <a:ext cx="1524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60" name="Line 60"/>
          <p:cNvSpPr>
            <a:spLocks noChangeShapeType="1"/>
          </p:cNvSpPr>
          <p:nvPr/>
        </p:nvSpPr>
        <p:spPr bwMode="auto">
          <a:xfrm flipH="1" flipV="1">
            <a:off x="4664075" y="4278966"/>
            <a:ext cx="1524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61" name="Line 61"/>
          <p:cNvSpPr>
            <a:spLocks noChangeShapeType="1"/>
          </p:cNvSpPr>
          <p:nvPr/>
        </p:nvSpPr>
        <p:spPr bwMode="auto">
          <a:xfrm flipH="1" flipV="1">
            <a:off x="4511675" y="4355166"/>
            <a:ext cx="1524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69" name="AutoShape 9"/>
          <p:cNvSpPr>
            <a:spLocks noChangeArrowheads="1"/>
          </p:cNvSpPr>
          <p:nvPr/>
        </p:nvSpPr>
        <p:spPr bwMode="auto">
          <a:xfrm>
            <a:off x="7139848" y="2598807"/>
            <a:ext cx="1079500" cy="990600"/>
          </a:xfrm>
          <a:prstGeom prst="foldedCorner">
            <a:avLst>
              <a:gd name="adj" fmla="val 12500"/>
            </a:avLst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 sz="2000" b="0">
              <a:latin typeface="Arial" charset="0"/>
            </a:endParaRPr>
          </a:p>
        </p:txBody>
      </p:sp>
      <p:sp>
        <p:nvSpPr>
          <p:cNvPr id="70" name="AutoShape 10"/>
          <p:cNvSpPr>
            <a:spLocks noChangeArrowheads="1"/>
          </p:cNvSpPr>
          <p:nvPr/>
        </p:nvSpPr>
        <p:spPr bwMode="auto">
          <a:xfrm>
            <a:off x="6997644" y="2743270"/>
            <a:ext cx="1081088" cy="990600"/>
          </a:xfrm>
          <a:prstGeom prst="foldedCorner">
            <a:avLst>
              <a:gd name="adj" fmla="val 12500"/>
            </a:avLst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 sz="2000" b="0">
              <a:latin typeface="Arial" charset="0"/>
            </a:endParaRPr>
          </a:p>
        </p:txBody>
      </p:sp>
      <p:sp>
        <p:nvSpPr>
          <p:cNvPr id="71" name="AutoShape 12"/>
          <p:cNvSpPr>
            <a:spLocks noChangeArrowheads="1"/>
          </p:cNvSpPr>
          <p:nvPr/>
        </p:nvSpPr>
        <p:spPr bwMode="auto">
          <a:xfrm>
            <a:off x="6848678" y="2887732"/>
            <a:ext cx="1081087" cy="990600"/>
          </a:xfrm>
          <a:prstGeom prst="foldedCorner">
            <a:avLst>
              <a:gd name="adj" fmla="val 12500"/>
            </a:avLst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r>
              <a:rPr lang="en-GB" sz="2000" b="0">
                <a:latin typeface="Arial" charset="0"/>
              </a:rPr>
              <a:t>Method</a:t>
            </a:r>
          </a:p>
        </p:txBody>
      </p:sp>
      <p:sp>
        <p:nvSpPr>
          <p:cNvPr id="3" name="Right Arrow 2"/>
          <p:cNvSpPr/>
          <p:nvPr/>
        </p:nvSpPr>
        <p:spPr>
          <a:xfrm rot="3624563">
            <a:off x="3434790" y="2509364"/>
            <a:ext cx="583348" cy="316387"/>
          </a:xfrm>
          <a:prstGeom prst="rightArrow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Right Arrow 71"/>
          <p:cNvSpPr/>
          <p:nvPr/>
        </p:nvSpPr>
        <p:spPr>
          <a:xfrm rot="6999445">
            <a:off x="4801599" y="2496267"/>
            <a:ext cx="574120" cy="348564"/>
          </a:xfrm>
          <a:prstGeom prst="rightArrow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AutoShape 26"/>
          <p:cNvSpPr>
            <a:spLocks noChangeArrowheads="1"/>
          </p:cNvSpPr>
          <p:nvPr/>
        </p:nvSpPr>
        <p:spPr bwMode="auto">
          <a:xfrm>
            <a:off x="7228748" y="1190648"/>
            <a:ext cx="990600" cy="990600"/>
          </a:xfrm>
          <a:prstGeom prst="foldedCorner">
            <a:avLst>
              <a:gd name="adj" fmla="val 12500"/>
            </a:avLst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 sz="2000" b="0">
              <a:latin typeface="Arial" charset="0"/>
            </a:endParaRPr>
          </a:p>
        </p:txBody>
      </p:sp>
      <p:sp>
        <p:nvSpPr>
          <p:cNvPr id="74" name="AutoShape 27"/>
          <p:cNvSpPr>
            <a:spLocks noChangeArrowheads="1"/>
          </p:cNvSpPr>
          <p:nvPr/>
        </p:nvSpPr>
        <p:spPr bwMode="auto">
          <a:xfrm>
            <a:off x="7032561" y="1324760"/>
            <a:ext cx="990600" cy="990600"/>
          </a:xfrm>
          <a:prstGeom prst="foldedCorner">
            <a:avLst>
              <a:gd name="adj" fmla="val 12500"/>
            </a:avLst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 sz="2000" b="0">
              <a:latin typeface="Arial" charset="0"/>
            </a:endParaRPr>
          </a:p>
        </p:txBody>
      </p:sp>
      <p:sp>
        <p:nvSpPr>
          <p:cNvPr id="75" name="AutoShape 28"/>
          <p:cNvSpPr>
            <a:spLocks noChangeArrowheads="1"/>
          </p:cNvSpPr>
          <p:nvPr/>
        </p:nvSpPr>
        <p:spPr bwMode="auto">
          <a:xfrm>
            <a:off x="6867342" y="1469223"/>
            <a:ext cx="990600" cy="990600"/>
          </a:xfrm>
          <a:prstGeom prst="foldedCorner">
            <a:avLst>
              <a:gd name="adj" fmla="val 12500"/>
            </a:avLst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r>
              <a:rPr lang="en-GB" sz="2000" b="0">
                <a:latin typeface="Arial" charset="0"/>
              </a:rPr>
              <a:t>Critic</a:t>
            </a:r>
          </a:p>
        </p:txBody>
      </p:sp>
      <p:sp>
        <p:nvSpPr>
          <p:cNvPr id="76" name="Right Arrow 75"/>
          <p:cNvSpPr/>
          <p:nvPr/>
        </p:nvSpPr>
        <p:spPr>
          <a:xfrm rot="10800000">
            <a:off x="5405822" y="2884698"/>
            <a:ext cx="1094726" cy="316696"/>
          </a:xfrm>
          <a:prstGeom prst="rightArrow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Text Box 63"/>
          <p:cNvSpPr txBox="1">
            <a:spLocks noChangeArrowheads="1"/>
          </p:cNvSpPr>
          <p:nvPr/>
        </p:nvSpPr>
        <p:spPr bwMode="auto">
          <a:xfrm>
            <a:off x="206375" y="6178908"/>
            <a:ext cx="8763000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1pPr>
            <a:lvl2pPr marL="742950" indent="-285750"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2pPr>
            <a:lvl3pPr marL="1143000" indent="-228600"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3pPr>
            <a:lvl4pPr marL="1600200" indent="-228600"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4pPr>
            <a:lvl5pPr marL="2057400" indent="-228600"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9pPr>
          </a:lstStyle>
          <a:p>
            <a:r>
              <a:rPr lang="en-GB" b="0" dirty="0" smtClean="0">
                <a:solidFill>
                  <a:schemeClr val="tx1"/>
                </a:solidFill>
                <a:latin typeface="Arial" charset="0"/>
              </a:rPr>
              <a:t>Critics </a:t>
            </a:r>
            <a:r>
              <a:rPr lang="en-GB" b="0" dirty="0" smtClean="0">
                <a:solidFill>
                  <a:schemeClr val="tx1"/>
                </a:solidFill>
                <a:latin typeface="Arial" charset="0"/>
              </a:rPr>
              <a:t>provide</a:t>
            </a:r>
            <a:r>
              <a:rPr lang="en-GB" b="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dirty="0" smtClean="0">
                <a:solidFill>
                  <a:schemeClr val="tx1"/>
                </a:solidFill>
                <a:latin typeface="Arial" charset="0"/>
              </a:rPr>
              <a:t>flexibility </a:t>
            </a:r>
            <a:r>
              <a:rPr lang="en-GB" b="0" dirty="0" smtClean="0">
                <a:solidFill>
                  <a:schemeClr val="tx1"/>
                </a:solidFill>
                <a:latin typeface="Arial" charset="0"/>
              </a:rPr>
              <a:t>during the search for proofs</a:t>
            </a:r>
            <a:endParaRPr lang="en-GB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4" name="Curved Right Arrow 43"/>
          <p:cNvSpPr/>
          <p:nvPr/>
        </p:nvSpPr>
        <p:spPr>
          <a:xfrm flipH="1">
            <a:off x="8271728" y="1514717"/>
            <a:ext cx="548742" cy="1811316"/>
          </a:xfrm>
          <a:prstGeom prst="curvedRightArrow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3" name="Bent Arrow 62"/>
          <p:cNvSpPr/>
          <p:nvPr/>
        </p:nvSpPr>
        <p:spPr>
          <a:xfrm rot="16200000" flipH="1">
            <a:off x="4552850" y="16823"/>
            <a:ext cx="721100" cy="3174300"/>
          </a:xfrm>
          <a:prstGeom prst="bentArrow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8" name="Bent Arrow 77"/>
          <p:cNvSpPr/>
          <p:nvPr/>
        </p:nvSpPr>
        <p:spPr>
          <a:xfrm rot="16200000" flipH="1">
            <a:off x="5546954" y="1039223"/>
            <a:ext cx="495304" cy="1411892"/>
          </a:xfrm>
          <a:prstGeom prst="bentArrow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9" name="Text Box 7"/>
          <p:cNvSpPr txBox="1">
            <a:spLocks noChangeArrowheads="1"/>
          </p:cNvSpPr>
          <p:nvPr/>
        </p:nvSpPr>
        <p:spPr bwMode="auto">
          <a:xfrm>
            <a:off x="6754009" y="4166070"/>
            <a:ext cx="1568356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none" lIns="90000" tIns="46800" rIns="90000" bIns="46800">
            <a:spAutoFit/>
          </a:bodyPr>
          <a:lstStyle>
            <a:lvl1pPr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1pPr>
            <a:lvl2pPr marL="742950" indent="-285750"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2pPr>
            <a:lvl3pPr marL="1143000" indent="-228600"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3pPr>
            <a:lvl4pPr marL="1600200" indent="-228600"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4pPr>
            <a:lvl5pPr marL="2057400" indent="-228600"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9pPr>
          </a:lstStyle>
          <a:p>
            <a:pPr algn="ctr"/>
            <a:r>
              <a:rPr lang="en-GB" b="0" dirty="0" smtClean="0">
                <a:solidFill>
                  <a:schemeClr val="tx1"/>
                </a:solidFill>
                <a:latin typeface="Arial" charset="0"/>
              </a:rPr>
              <a:t>Strategies</a:t>
            </a:r>
            <a:endParaRPr lang="en-GB" b="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9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3" grpId="0" animBg="1"/>
      <p:bldP spid="74" grpId="0" animBg="1"/>
      <p:bldP spid="75" grpId="0" animBg="1"/>
      <p:bldP spid="80" grpId="0"/>
      <p:bldP spid="44" grpId="0" animBg="1"/>
      <p:bldP spid="63" grpId="0" animBg="1"/>
      <p:bldP spid="7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loud Callout 15"/>
          <p:cNvSpPr/>
          <p:nvPr/>
        </p:nvSpPr>
        <p:spPr>
          <a:xfrm>
            <a:off x="3169337" y="1202052"/>
            <a:ext cx="2791536" cy="1656184"/>
          </a:xfrm>
          <a:prstGeom prst="cloudCallou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Productive Use of Failure</a:t>
            </a:r>
            <a:endParaRPr lang="en-GB" dirty="0"/>
          </a:p>
        </p:txBody>
      </p:sp>
      <p:sp>
        <p:nvSpPr>
          <p:cNvPr id="3" name="Cloud 2"/>
          <p:cNvSpPr/>
          <p:nvPr/>
        </p:nvSpPr>
        <p:spPr>
          <a:xfrm>
            <a:off x="251519" y="1196752"/>
            <a:ext cx="3672407" cy="1872208"/>
          </a:xfrm>
          <a:prstGeom prst="cloud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</a:t>
            </a:r>
            <a:endParaRPr lang="en-GB" dirty="0"/>
          </a:p>
        </p:txBody>
      </p:sp>
      <p:sp>
        <p:nvSpPr>
          <p:cNvPr id="4" name="Cloud 3"/>
          <p:cNvSpPr/>
          <p:nvPr/>
        </p:nvSpPr>
        <p:spPr>
          <a:xfrm>
            <a:off x="5153719" y="1176188"/>
            <a:ext cx="3854575" cy="1872208"/>
          </a:xfrm>
          <a:prstGeom prst="cloud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loud 4"/>
          <p:cNvSpPr/>
          <p:nvPr/>
        </p:nvSpPr>
        <p:spPr>
          <a:xfrm>
            <a:off x="161626" y="4797152"/>
            <a:ext cx="3744416" cy="1872208"/>
          </a:xfrm>
          <a:prstGeom prst="cloud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loud 5"/>
          <p:cNvSpPr/>
          <p:nvPr/>
        </p:nvSpPr>
        <p:spPr>
          <a:xfrm>
            <a:off x="4982372" y="4689437"/>
            <a:ext cx="4025921" cy="1872208"/>
          </a:xfrm>
          <a:prstGeom prst="cloud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3854134" y="3295673"/>
            <a:ext cx="1295435" cy="941988"/>
          </a:xfrm>
          <a:prstGeom prst="foldedCorner">
            <a:avLst>
              <a:gd name="adj" fmla="val 12500"/>
            </a:avLst>
          </a:prstGeom>
          <a:solidFill>
            <a:srgbClr val="FFFF66"/>
          </a:solidFill>
          <a:ln w="28575">
            <a:noFill/>
            <a:round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/>
        </p:spPr>
        <p:txBody>
          <a:bodyPr wrap="none" lIns="90000" tIns="46800" rIns="90000" bIns="46800" anchor="ctr"/>
          <a:lstStyle/>
          <a:p>
            <a:pPr algn="ctr"/>
            <a:r>
              <a:rPr lang="en-GB" sz="2000" dirty="0" smtClean="0">
                <a:solidFill>
                  <a:srgbClr val="FF0000"/>
                </a:solidFill>
                <a:latin typeface="Arial" charset="0"/>
              </a:rPr>
              <a:t>Ripple</a:t>
            </a:r>
          </a:p>
          <a:p>
            <a:pPr algn="ctr"/>
            <a:r>
              <a:rPr lang="en-GB" sz="2000" dirty="0" smtClean="0">
                <a:solidFill>
                  <a:srgbClr val="FF0000"/>
                </a:solidFill>
                <a:latin typeface="Arial" charset="0"/>
              </a:rPr>
              <a:t>m</a:t>
            </a:r>
            <a:r>
              <a:rPr lang="en-GB" sz="2000" b="0" dirty="0" smtClean="0">
                <a:solidFill>
                  <a:srgbClr val="FF0000"/>
                </a:solidFill>
                <a:latin typeface="Arial" charset="0"/>
              </a:rPr>
              <a:t>ethod</a:t>
            </a:r>
            <a:endParaRPr lang="en-GB" sz="2000" b="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1" name="Down Arrow 10"/>
          <p:cNvSpPr/>
          <p:nvPr/>
        </p:nvSpPr>
        <p:spPr>
          <a:xfrm rot="7604433">
            <a:off x="3432481" y="2752254"/>
            <a:ext cx="317712" cy="489003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Down Arrow 11"/>
          <p:cNvSpPr/>
          <p:nvPr/>
        </p:nvSpPr>
        <p:spPr>
          <a:xfrm rot="13490852">
            <a:off x="5279918" y="2738575"/>
            <a:ext cx="317712" cy="489003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Down Arrow 12"/>
          <p:cNvSpPr/>
          <p:nvPr/>
        </p:nvSpPr>
        <p:spPr>
          <a:xfrm rot="2561642">
            <a:off x="3412728" y="4280583"/>
            <a:ext cx="317712" cy="489003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Down Arrow 13"/>
          <p:cNvSpPr/>
          <p:nvPr/>
        </p:nvSpPr>
        <p:spPr>
          <a:xfrm rot="18944265">
            <a:off x="5278209" y="4255886"/>
            <a:ext cx="317712" cy="489003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607027" y="1635237"/>
            <a:ext cx="31438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i="1" dirty="0" smtClean="0">
                <a:solidFill>
                  <a:srgbClr val="00B050"/>
                </a:solidFill>
              </a:rPr>
              <a:t>Missing Properties</a:t>
            </a:r>
          </a:p>
          <a:p>
            <a:pPr algn="ctr"/>
            <a:r>
              <a:rPr lang="en-GB" sz="2800" i="1" dirty="0" smtClean="0">
                <a:solidFill>
                  <a:srgbClr val="00B050"/>
                </a:solidFill>
              </a:rPr>
              <a:t>(Lemmas)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71600" y="5471646"/>
            <a:ext cx="20024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i="1" dirty="0" smtClean="0">
                <a:solidFill>
                  <a:srgbClr val="00B050"/>
                </a:solidFill>
              </a:rPr>
              <a:t>Case Splits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0112" y="5363931"/>
            <a:ext cx="26645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i="1" dirty="0" smtClean="0">
                <a:solidFill>
                  <a:srgbClr val="00B050"/>
                </a:solidFill>
              </a:rPr>
              <a:t>Induction Rules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42425" y="1553091"/>
            <a:ext cx="25058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i="1" dirty="0" smtClean="0">
                <a:solidFill>
                  <a:srgbClr val="00B050"/>
                </a:solidFill>
              </a:rPr>
              <a:t>Conjecture</a:t>
            </a:r>
          </a:p>
          <a:p>
            <a:pPr algn="ctr"/>
            <a:r>
              <a:rPr lang="en-GB" sz="2800" i="1" dirty="0" smtClean="0">
                <a:solidFill>
                  <a:srgbClr val="00B050"/>
                </a:solidFill>
              </a:rPr>
              <a:t>Generalization</a:t>
            </a:r>
          </a:p>
        </p:txBody>
      </p:sp>
      <p:pic>
        <p:nvPicPr>
          <p:cNvPr id="14341" name="Picture 5" descr="C:\Users\air\AppData\Local\Microsoft\Windows\Temporary Internet Files\Content.IE5\QLSEJTW6\MC900437853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156" y="1527195"/>
            <a:ext cx="1005898" cy="100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32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3" grpId="0" animBg="1"/>
      <p:bldP spid="4" grpId="0" animBg="1"/>
      <p:bldP spid="5" grpId="0" animBg="1"/>
      <p:bldP spid="6" grpId="0" animBg="1"/>
      <p:bldP spid="11" grpId="0" animBg="1"/>
      <p:bldP spid="12" grpId="0" animBg="1"/>
      <p:bldP spid="13" grpId="0" animBg="1"/>
      <p:bldP spid="14" grpId="0" animBg="1"/>
      <p:bldP spid="8" grpId="0"/>
      <p:bldP spid="17" grpId="0"/>
      <p:bldP spid="18" grpId="0"/>
      <p:bldP spid="1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89892"/>
            <a:ext cx="663508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Making Software Stuff </a:t>
            </a:r>
            <a:r>
              <a:rPr lang="en-GB" i="1" dirty="0"/>
              <a:t> </a:t>
            </a:r>
            <a:r>
              <a:rPr lang="en-GB" i="1" dirty="0" smtClean="0"/>
              <a:t>         </a:t>
            </a:r>
            <a:endParaRPr lang="en-GB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 smtClean="0"/>
                  <a:t> Reversing a list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𝑟𝑒𝑣</m:t>
                        </m:r>
                        <m:d>
                          <m:dPr>
                            <m:ctrlPr>
                              <a:rPr lang="en-GB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…</m:t>
                            </m:r>
                          </m:e>
                        </m:d>
                      </m:e>
                    </m:d>
                    <m:r>
                      <a:rPr lang="en-GB" b="0" i="1" smtClean="0">
                        <a:latin typeface="Cambria Math"/>
                      </a:rPr>
                      <m:t>:</m:t>
                    </m:r>
                  </m:oMath>
                </a14:m>
                <a:endParaRPr lang="en-GB" dirty="0" smtClean="0"/>
              </a:p>
              <a:p>
                <a:pPr marL="0" indent="0">
                  <a:buNone/>
                </a:pPr>
                <a:endParaRPr lang="en-GB" sz="1600" dirty="0">
                  <a:solidFill>
                    <a:srgbClr val="002060"/>
                  </a:solidFill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GB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</m:t>
                          </m:r>
                          <m:eqArr>
                            <m:eqArrPr>
                              <m:ctrlPr>
                                <a:rPr lang="en-GB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GB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𝑟𝑒𝑣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𝑛𝑖𝑙</m:t>
                                  </m:r>
                                </m:e>
                              </m:d>
                              <m:r>
                                <a:rPr lang="en-GB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GB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𝑛𝑖𝑙</m:t>
                              </m:r>
                              <m:r>
                                <a:rPr lang="en-GB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n-GB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                       </m:t>
                              </m:r>
                            </m:e>
                            <m:e>
                              <m:r>
                                <a:rPr lang="en-GB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𝑟𝑒𝑣</m:t>
                              </m:r>
                              <m:d>
                                <m:dPr>
                                  <m:ctrlPr>
                                    <a:rPr lang="en-GB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𝑋</m:t>
                                  </m:r>
                                  <m:r>
                                    <a:rPr lang="en-GB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∷</m:t>
                                  </m:r>
                                  <m:r>
                                    <a:rPr lang="en-GB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𝑌</m:t>
                                  </m:r>
                                </m:e>
                              </m:d>
                              <m:r>
                                <a:rPr lang="en-GB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GB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𝑟𝑒𝑣</m:t>
                              </m:r>
                              <m:d>
                                <m:dPr>
                                  <m:ctrlPr>
                                    <a:rPr lang="en-GB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𝑌</m:t>
                                  </m:r>
                                </m:e>
                              </m:d>
                              <m:r>
                                <a:rPr lang="en-GB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 @ 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𝑋</m:t>
                                  </m:r>
                                  <m:r>
                                    <a:rPr lang="en-GB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∷</m:t>
                                  </m:r>
                                  <m:r>
                                    <a:rPr lang="en-GB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𝑛𝑖𝑙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GB" dirty="0" smtClean="0"/>
              </a:p>
              <a:p>
                <a:pPr marL="514350" indent="-457200"/>
                <a:endParaRPr lang="en-GB" dirty="0" smtClean="0"/>
              </a:p>
              <a:p>
                <a:pPr marL="514350" indent="-457200"/>
                <a:r>
                  <a:rPr lang="en-GB" dirty="0" smtClean="0"/>
                  <a:t>Reversing </a:t>
                </a:r>
                <a:r>
                  <a:rPr lang="en-GB" dirty="0"/>
                  <a:t>a list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𝑞𝑟𝑒𝑣</m:t>
                        </m:r>
                        <m:d>
                          <m:dPr>
                            <m:ctrlPr>
                              <a:rPr lang="en-GB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…</m:t>
                            </m:r>
                            <m:r>
                              <a:rPr lang="en-GB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,…</m:t>
                            </m:r>
                          </m:e>
                        </m:d>
                      </m:e>
                    </m:d>
                    <m:r>
                      <a:rPr lang="en-GB" i="1">
                        <a:latin typeface="Cambria Math"/>
                      </a:rPr>
                      <m:t>:</m:t>
                    </m:r>
                  </m:oMath>
                </a14:m>
                <a:endParaRPr lang="en-GB" dirty="0" smtClean="0"/>
              </a:p>
              <a:p>
                <a:pPr marL="57150" indent="0">
                  <a:buNone/>
                </a:pPr>
                <a:endParaRPr lang="en-GB" sz="1200" dirty="0" smtClean="0"/>
              </a:p>
              <a:p>
                <a:pPr marL="57150" lvl="1" indent="0">
                  <a:buNone/>
                </a:pPr>
                <a:r>
                  <a:rPr lang="en-GB" dirty="0" smtClean="0">
                    <a:solidFill>
                      <a:srgbClr val="002060"/>
                    </a:solidFill>
                  </a:rPr>
                  <a:t>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GB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i="1">
                            <a:solidFill>
                              <a:srgbClr val="002060"/>
                            </a:solidFill>
                            <a:latin typeface="Cambria Math"/>
                          </a:rPr>
                          <m:t> </m:t>
                        </m:r>
                        <m:eqArr>
                          <m:eqArrPr>
                            <m:ctrlPr>
                              <a:rPr lang="en-GB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GB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𝑞𝑟𝑒𝑣</m:t>
                            </m:r>
                            <m:d>
                              <m:dPr>
                                <m:ctrlPr>
                                  <a:rPr lang="en-GB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𝑛𝑖𝑙</m:t>
                                </m:r>
                                <m:r>
                                  <a:rPr lang="en-GB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, </m:t>
                                </m:r>
                                <m:r>
                                  <a:rPr lang="en-GB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𝑍</m:t>
                                </m:r>
                              </m:e>
                            </m:d>
                            <m:r>
                              <a:rPr lang="en-GB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GB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𝑍</m:t>
                            </m:r>
                            <m:r>
                              <a:rPr lang="en-GB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                     </m:t>
                            </m:r>
                          </m:e>
                          <m:e>
                            <m:r>
                              <a:rPr lang="en-GB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𝑞𝑟𝑒𝑣</m:t>
                            </m:r>
                            <m:d>
                              <m:dPr>
                                <m:ctrlPr>
                                  <a:rPr lang="en-GB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𝑋</m:t>
                                </m:r>
                                <m:r>
                                  <a:rPr lang="en-GB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∷</m:t>
                                </m:r>
                                <m:r>
                                  <a:rPr lang="en-GB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𝑌</m:t>
                                </m:r>
                                <m:r>
                                  <a:rPr lang="en-GB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GB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𝑍</m:t>
                                </m:r>
                              </m:e>
                            </m:d>
                            <m:r>
                              <a:rPr lang="en-GB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GB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𝑞𝑟𝑒𝑣</m:t>
                            </m:r>
                            <m:r>
                              <a:rPr lang="en-GB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GB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𝑌</m:t>
                            </m:r>
                            <m:r>
                              <a:rPr lang="en-GB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GB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𝑋</m:t>
                            </m:r>
                            <m:r>
                              <a:rPr lang="en-GB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∷</m:t>
                            </m:r>
                            <m:r>
                              <a:rPr lang="en-GB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𝑍</m:t>
                            </m:r>
                            <m:r>
                              <a:rPr lang="en-GB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endParaRPr lang="en-GB" dirty="0"/>
              </a:p>
              <a:p>
                <a:pPr marL="57150" indent="0">
                  <a:buNone/>
                </a:pPr>
                <a:endParaRPr lang="en-GB" dirty="0"/>
              </a:p>
              <a:p>
                <a:pPr marL="457200" lvl="1" indent="0">
                  <a:buNone/>
                </a:pPr>
                <a:endParaRPr lang="en-GB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2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372200" y="476670"/>
            <a:ext cx="22862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i="1" dirty="0"/>
              <a:t>-</a:t>
            </a:r>
            <a:r>
              <a:rPr lang="en-GB" sz="4400" i="1" dirty="0" smtClean="0"/>
              <a:t> Faster!</a:t>
            </a:r>
            <a:endParaRPr lang="en-GB" sz="4400" i="1" dirty="0"/>
          </a:p>
        </p:txBody>
      </p:sp>
    </p:spTree>
    <p:extLst>
      <p:ext uri="{BB962C8B-B14F-4D97-AF65-F5344CB8AC3E}">
        <p14:creationId xmlns:p14="http://schemas.microsoft.com/office/powerpoint/2010/main" val="294634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9"/>
          <p:cNvSpPr>
            <a:spLocks noChangeArrowheads="1"/>
          </p:cNvSpPr>
          <p:nvPr/>
        </p:nvSpPr>
        <p:spPr bwMode="auto">
          <a:xfrm>
            <a:off x="6916715" y="5538141"/>
            <a:ext cx="996515" cy="509349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 b="1">
              <a:solidFill>
                <a:schemeClr val="tx1"/>
              </a:solidFill>
            </a:endParaRPr>
          </a:p>
        </p:txBody>
      </p:sp>
      <p:sp>
        <p:nvSpPr>
          <p:cNvPr id="61" name="Rectangle 10"/>
          <p:cNvSpPr>
            <a:spLocks noChangeArrowheads="1"/>
          </p:cNvSpPr>
          <p:nvPr/>
        </p:nvSpPr>
        <p:spPr bwMode="auto">
          <a:xfrm>
            <a:off x="7586165" y="5595996"/>
            <a:ext cx="270920" cy="39363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 b="1">
              <a:solidFill>
                <a:schemeClr val="tx1"/>
              </a:solidFill>
            </a:endParaRPr>
          </a:p>
        </p:txBody>
      </p:sp>
      <p:sp>
        <p:nvSpPr>
          <p:cNvPr id="58" name="Rectangle 9"/>
          <p:cNvSpPr>
            <a:spLocks noChangeArrowheads="1"/>
          </p:cNvSpPr>
          <p:nvPr/>
        </p:nvSpPr>
        <p:spPr bwMode="auto">
          <a:xfrm>
            <a:off x="4036395" y="5538141"/>
            <a:ext cx="996515" cy="509349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 b="1">
              <a:solidFill>
                <a:schemeClr val="tx1"/>
              </a:solidFill>
            </a:endParaRPr>
          </a:p>
        </p:txBody>
      </p:sp>
      <p:sp>
        <p:nvSpPr>
          <p:cNvPr id="59" name="Rectangle 10"/>
          <p:cNvSpPr>
            <a:spLocks noChangeArrowheads="1"/>
          </p:cNvSpPr>
          <p:nvPr/>
        </p:nvSpPr>
        <p:spPr bwMode="auto">
          <a:xfrm>
            <a:off x="4705845" y="5595996"/>
            <a:ext cx="270920" cy="39363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 b="1">
              <a:solidFill>
                <a:schemeClr val="tx1"/>
              </a:solidFill>
            </a:endParaRPr>
          </a:p>
        </p:txBody>
      </p:sp>
      <p:sp>
        <p:nvSpPr>
          <p:cNvPr id="54" name="Rectangle 9"/>
          <p:cNvSpPr>
            <a:spLocks noChangeArrowheads="1"/>
          </p:cNvSpPr>
          <p:nvPr/>
        </p:nvSpPr>
        <p:spPr bwMode="auto">
          <a:xfrm>
            <a:off x="1097170" y="3900088"/>
            <a:ext cx="2909948" cy="566239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5" name="Rectangle 10"/>
          <p:cNvSpPr>
            <a:spLocks noChangeArrowheads="1"/>
          </p:cNvSpPr>
          <p:nvPr/>
        </p:nvSpPr>
        <p:spPr bwMode="auto">
          <a:xfrm>
            <a:off x="1200145" y="3971815"/>
            <a:ext cx="1049153" cy="42704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2" name="Rectangle 9"/>
          <p:cNvSpPr>
            <a:spLocks noChangeArrowheads="1"/>
          </p:cNvSpPr>
          <p:nvPr/>
        </p:nvSpPr>
        <p:spPr bwMode="auto">
          <a:xfrm>
            <a:off x="5375000" y="3937600"/>
            <a:ext cx="949048" cy="509349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 b="1">
              <a:solidFill>
                <a:schemeClr val="tx1"/>
              </a:solidFill>
            </a:endParaRPr>
          </a:p>
        </p:txBody>
      </p:sp>
      <p:sp>
        <p:nvSpPr>
          <p:cNvPr id="53" name="Rectangle 10"/>
          <p:cNvSpPr>
            <a:spLocks noChangeArrowheads="1"/>
          </p:cNvSpPr>
          <p:nvPr/>
        </p:nvSpPr>
        <p:spPr bwMode="auto">
          <a:xfrm>
            <a:off x="5996983" y="3995455"/>
            <a:ext cx="270920" cy="39363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 b="1">
              <a:solidFill>
                <a:schemeClr val="tx1"/>
              </a:solidFill>
            </a:endParaRPr>
          </a:p>
        </p:txBody>
      </p:sp>
      <p:sp>
        <p:nvSpPr>
          <p:cNvPr id="45" name="Rectangle 9"/>
          <p:cNvSpPr>
            <a:spLocks noChangeArrowheads="1"/>
          </p:cNvSpPr>
          <p:nvPr/>
        </p:nvSpPr>
        <p:spPr bwMode="auto">
          <a:xfrm>
            <a:off x="5371498" y="3202811"/>
            <a:ext cx="949048" cy="509349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 b="1">
              <a:solidFill>
                <a:schemeClr val="tx1"/>
              </a:solidFill>
            </a:endParaRPr>
          </a:p>
        </p:txBody>
      </p:sp>
      <p:sp>
        <p:nvSpPr>
          <p:cNvPr id="46" name="Rectangle 10"/>
          <p:cNvSpPr>
            <a:spLocks noChangeArrowheads="1"/>
          </p:cNvSpPr>
          <p:nvPr/>
        </p:nvSpPr>
        <p:spPr bwMode="auto">
          <a:xfrm>
            <a:off x="5993481" y="3260666"/>
            <a:ext cx="270920" cy="39363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 b="1">
              <a:solidFill>
                <a:schemeClr val="tx1"/>
              </a:solidFill>
            </a:endParaRPr>
          </a:p>
        </p:txBody>
      </p:sp>
      <p:sp>
        <p:nvSpPr>
          <p:cNvPr id="43" name="Rectangle 9"/>
          <p:cNvSpPr>
            <a:spLocks noChangeArrowheads="1"/>
          </p:cNvSpPr>
          <p:nvPr/>
        </p:nvSpPr>
        <p:spPr bwMode="auto">
          <a:xfrm>
            <a:off x="2851218" y="3207603"/>
            <a:ext cx="949048" cy="509349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4" name="Rectangle 10"/>
          <p:cNvSpPr>
            <a:spLocks noChangeArrowheads="1"/>
          </p:cNvSpPr>
          <p:nvPr/>
        </p:nvSpPr>
        <p:spPr bwMode="auto">
          <a:xfrm>
            <a:off x="3473201" y="3265458"/>
            <a:ext cx="270920" cy="39363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977540" y="2298750"/>
                <a:ext cx="72266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𝑟𝑒𝑣</m:t>
                      </m:r>
                      <m:d>
                        <m:dPr>
                          <m:ctrlPr>
                            <a:rPr lang="en-GB" sz="28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GB" sz="28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28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𝑞𝑟𝑒𝑣</m:t>
                      </m:r>
                      <m:d>
                        <m:dPr>
                          <m:ctrlPr>
                            <a:rPr lang="en-GB" sz="28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𝑛𝑖𝑙</m:t>
                          </m:r>
                        </m:e>
                      </m:d>
                    </m:oMath>
                  </m:oMathPara>
                </a14:m>
                <a:endParaRPr lang="en-GB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540" y="2298750"/>
                <a:ext cx="7226689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890581" y="1335815"/>
                <a:ext cx="54006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GB" sz="280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∀</m:t>
                    </m:r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𝑡</m:t>
                    </m:r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:</m:t>
                    </m:r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𝑙𝑖𝑠𝑡</m:t>
                    </m:r>
                    <m:d>
                      <m:dPr>
                        <m:ctrlP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8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τ</m:t>
                        </m:r>
                      </m:e>
                    </m:d>
                  </m:oMath>
                </a14:m>
                <a:r>
                  <a:rPr lang="en-GB" sz="4000" dirty="0" smtClean="0">
                    <a:solidFill>
                      <a:srgbClr val="002060"/>
                    </a:solidFill>
                  </a:rPr>
                  <a:t>.</a:t>
                </a:r>
                <a14:m>
                  <m:oMath xmlns:m="http://schemas.openxmlformats.org/officeDocument/2006/math">
                    <m:r>
                      <a:rPr lang="en-GB" sz="2800" b="0" i="0" smtClean="0">
                        <a:solidFill>
                          <a:srgbClr val="002060"/>
                        </a:solidFill>
                        <a:latin typeface="Cambria Math"/>
                      </a:rPr>
                      <m:t>  </m:t>
                    </m:r>
                    <m:r>
                      <a:rPr lang="en-GB" sz="2800" i="1" smtClean="0">
                        <a:solidFill>
                          <a:srgbClr val="002060"/>
                        </a:solidFill>
                        <a:latin typeface="Cambria Math"/>
                      </a:rPr>
                      <m:t>𝑟𝑒𝑣</m:t>
                    </m:r>
                    <m:d>
                      <m:dPr>
                        <m:ctrlPr>
                          <a:rPr lang="en-GB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GB" sz="2800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𝑞𝑟𝑒𝑣</m:t>
                    </m:r>
                    <m:d>
                      <m:dPr>
                        <m:ctrlP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𝑛𝑖𝑙</m:t>
                        </m:r>
                      </m:e>
                    </m:d>
                  </m:oMath>
                </a14:m>
                <a:endParaRPr lang="en-GB" sz="4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0581" y="1335815"/>
                <a:ext cx="5400600" cy="707886"/>
              </a:xfrm>
              <a:prstGeom prst="rect">
                <a:avLst/>
              </a:prstGeom>
              <a:blipFill rotWithShape="1">
                <a:blip r:embed="rId3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Conjecture Generalization Critic</a:t>
            </a:r>
            <a:endParaRPr lang="en-GB" dirty="0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19505" y="2027749"/>
            <a:ext cx="1366377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GB" sz="3200" b="0" dirty="0" smtClean="0"/>
              <a:t>Given</a:t>
            </a:r>
            <a:r>
              <a:rPr lang="en-GB" sz="3200" b="0" dirty="0"/>
              <a:t>: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219506" y="3095645"/>
            <a:ext cx="1161193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GB" sz="3200" b="0" dirty="0"/>
              <a:t>Goal: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195034" y="3188940"/>
                <a:ext cx="67917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𝑟𝑒𝑣</m:t>
                      </m:r>
                      <m:d>
                        <m:dPr>
                          <m:ctrlPr>
                            <a:rPr lang="en-GB" sz="28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h</m:t>
                          </m:r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∷</m:t>
                          </m:r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 </m:t>
                          </m:r>
                        </m:e>
                      </m:d>
                      <m:r>
                        <a:rPr lang="en-GB" sz="2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28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𝑞𝑟𝑒𝑣</m:t>
                      </m:r>
                      <m:d>
                        <m:dPr>
                          <m:ctrlPr>
                            <a:rPr lang="en-GB" sz="28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h</m:t>
                          </m:r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∷</m:t>
                          </m:r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 , </m:t>
                          </m:r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𝑛𝑖𝑙</m:t>
                          </m:r>
                        </m:e>
                      </m:d>
                    </m:oMath>
                  </m:oMathPara>
                </a14:m>
                <a:endParaRPr lang="en-GB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034" y="3188940"/>
                <a:ext cx="6791700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158610" y="3923729"/>
                <a:ext cx="621400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>
                        <a:solidFill>
                          <a:srgbClr val="002060"/>
                        </a:solidFill>
                        <a:latin typeface="Cambria Math"/>
                      </a:rPr>
                      <m:t>𝑟𝑒𝑣</m:t>
                    </m:r>
                    <m:d>
                      <m:dPr>
                        <m:ctrlPr>
                          <a:rPr lang="en-GB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GB" sz="2800" i="1">
                        <a:solidFill>
                          <a:srgbClr val="002060"/>
                        </a:solidFill>
                        <a:latin typeface="Cambria Math"/>
                      </a:rPr>
                      <m:t> @</m:t>
                    </m:r>
                    <m:d>
                      <m:dPr>
                        <m:ctrlPr>
                          <a:rPr lang="en-GB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h</m:t>
                        </m:r>
                        <m:r>
                          <a:rPr lang="en-GB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∷</m:t>
                        </m:r>
                        <m:r>
                          <a:rPr lang="en-GB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𝑛𝑖𝑙</m:t>
                        </m:r>
                      </m:e>
                    </m:d>
                  </m:oMath>
                </a14:m>
                <a:r>
                  <a:rPr lang="en-GB" sz="28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GB" sz="2800" i="1">
                        <a:solidFill>
                          <a:srgbClr val="002060"/>
                        </a:solidFill>
                        <a:latin typeface="Cambria Math"/>
                      </a:rPr>
                      <m:t>𝑞𝑟𝑒𝑣</m:t>
                    </m:r>
                    <m:d>
                      <m:dPr>
                        <m:ctrlPr>
                          <a:rPr lang="en-GB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GB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h</m:t>
                        </m:r>
                        <m:r>
                          <a:rPr lang="en-GB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∷</m:t>
                        </m:r>
                        <m:r>
                          <a:rPr lang="en-GB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GB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  , </m:t>
                        </m:r>
                        <m:r>
                          <a:rPr lang="en-GB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𝑛𝑖𝑙</m:t>
                        </m:r>
                      </m:e>
                    </m:d>
                  </m:oMath>
                </a14:m>
                <a:endParaRPr lang="en-GB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610" y="3923729"/>
                <a:ext cx="6214009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eft Brace 3"/>
          <p:cNvSpPr/>
          <p:nvPr/>
        </p:nvSpPr>
        <p:spPr>
          <a:xfrm rot="16200000">
            <a:off x="5532511" y="3431651"/>
            <a:ext cx="360041" cy="2429392"/>
          </a:xfrm>
          <a:prstGeom prst="leftBrac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ext Box 7"/>
          <p:cNvSpPr txBox="1">
            <a:spLocks noChangeArrowheads="1"/>
          </p:cNvSpPr>
          <p:nvPr/>
        </p:nvSpPr>
        <p:spPr bwMode="auto">
          <a:xfrm>
            <a:off x="5066333" y="4826368"/>
            <a:ext cx="1343935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GB" sz="2400" b="1" i="1" dirty="0">
                <a:solidFill>
                  <a:srgbClr val="FF0000"/>
                </a:solidFill>
              </a:rPr>
              <a:t>b</a:t>
            </a:r>
            <a:r>
              <a:rPr lang="en-GB" sz="2400" b="1" i="1" dirty="0" smtClean="0">
                <a:solidFill>
                  <a:srgbClr val="FF0000"/>
                </a:solidFill>
              </a:rPr>
              <a:t>locked</a:t>
            </a:r>
            <a:endParaRPr lang="en-GB" sz="2400" b="1" i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121364" y="5480717"/>
                <a:ext cx="5082865" cy="5661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GB" sz="24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eqArrPr>
                        <m:e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               </m:t>
                          </m:r>
                        </m:e>
                        <m:e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𝑞𝑟𝑒𝑣</m:t>
                          </m:r>
                          <m:d>
                            <m:dPr>
                              <m:ctrlPr>
                                <a:rPr lang="en-GB" sz="24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GB" sz="24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𝑋</m:t>
                              </m:r>
                              <m:r>
                                <a:rPr lang="en-GB" sz="24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∷ </m:t>
                              </m:r>
                              <m:r>
                                <a:rPr lang="en-GB" sz="24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𝑌</m:t>
                              </m:r>
                              <m:r>
                                <a:rPr lang="en-GB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  </m:t>
                              </m:r>
                              <m:r>
                                <a:rPr lang="en-GB" sz="24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GB" sz="24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𝑍</m:t>
                              </m:r>
                            </m:e>
                          </m:d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⇒</m:t>
                          </m:r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𝑞𝑟𝑒𝑣</m:t>
                          </m:r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𝑌</m:t>
                          </m:r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∷ </m:t>
                          </m:r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𝑍</m:t>
                          </m:r>
                          <m:r>
                            <a:rPr lang="en-GB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eqAr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364" y="5480717"/>
                <a:ext cx="5082865" cy="56611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 Box 7"/>
              <p:cNvSpPr txBox="1">
                <a:spLocks noChangeArrowheads="1"/>
              </p:cNvSpPr>
              <p:nvPr/>
            </p:nvSpPr>
            <p:spPr bwMode="auto">
              <a:xfrm>
                <a:off x="257593" y="5096612"/>
                <a:ext cx="8666581" cy="14487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en-GB" sz="2400" b="1" dirty="0" smtClean="0">
                    <a:solidFill>
                      <a:srgbClr val="FF0000"/>
                    </a:solidFill>
                  </a:rPr>
                  <a:t>Proof-failure Analysis:</a:t>
                </a:r>
              </a:p>
              <a:p>
                <a:endParaRPr lang="en-GB" sz="800" dirty="0" smtClean="0">
                  <a:solidFill>
                    <a:srgbClr val="FF0000"/>
                  </a:solidFill>
                </a:endParaRP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GB" sz="2400" i="1" dirty="0">
                    <a:solidFill>
                      <a:srgbClr val="00B050"/>
                    </a:solidFill>
                  </a:rPr>
                  <a:t>m</a:t>
                </a:r>
                <a:r>
                  <a:rPr lang="en-GB" sz="2400" i="1" dirty="0" smtClean="0">
                    <a:solidFill>
                      <a:srgbClr val="00B050"/>
                    </a:solidFill>
                  </a:rPr>
                  <a:t>atching rule, i.e.</a:t>
                </a:r>
                <a:r>
                  <a:rPr lang="en-GB" sz="2400" i="1" dirty="0" smtClean="0">
                    <a:solidFill>
                      <a:srgbClr val="FF0000"/>
                    </a:solidFill>
                  </a:rPr>
                  <a:t> </a:t>
                </a:r>
              </a:p>
              <a:p>
                <a:endParaRPr lang="en-GB" sz="800" i="1" dirty="0" smtClean="0">
                  <a:solidFill>
                    <a:srgbClr val="FF0000"/>
                  </a:solidFill>
                </a:endParaRP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GB" sz="2400" i="1" dirty="0" smtClean="0">
                    <a:solidFill>
                      <a:srgbClr val="FF0000"/>
                    </a:solidFill>
                  </a:rPr>
                  <a:t>missing universally quantified variable in conjecture, i.e. 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srgbClr val="002060"/>
                        </a:solidFill>
                        <a:latin typeface="Cambria Math"/>
                      </a:rPr>
                      <m:t>𝑛𝑖𝑙</m:t>
                    </m:r>
                  </m:oMath>
                </a14:m>
                <a:endParaRPr lang="en-GB" sz="2400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7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7593" y="5096612"/>
                <a:ext cx="8666581" cy="1448731"/>
              </a:xfrm>
              <a:prstGeom prst="rect">
                <a:avLst/>
              </a:prstGeom>
              <a:blipFill rotWithShape="1">
                <a:blip r:embed="rId7"/>
                <a:stretch>
                  <a:fillRect l="-1055" t="-2941" b="-882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97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58" grpId="0" animBg="1"/>
      <p:bldP spid="59" grpId="0" animBg="1"/>
      <p:bldP spid="54" grpId="0" animBg="1"/>
      <p:bldP spid="55" grpId="0" animBg="1"/>
      <p:bldP spid="52" grpId="0" animBg="1"/>
      <p:bldP spid="53" grpId="0" animBg="1"/>
      <p:bldP spid="45" grpId="0" animBg="1"/>
      <p:bldP spid="46" grpId="0" animBg="1"/>
      <p:bldP spid="43" grpId="0" animBg="1"/>
      <p:bldP spid="44" grpId="0" animBg="1"/>
      <p:bldP spid="35" grpId="0"/>
      <p:bldP spid="12" grpId="0"/>
      <p:bldP spid="13" grpId="0"/>
      <p:bldP spid="14" grpId="0"/>
      <p:bldP spid="51" grpId="0"/>
      <p:bldP spid="4" grpId="0" animBg="1"/>
      <p:bldP spid="56" grpId="0"/>
      <p:bldP spid="5" grpId="0"/>
      <p:bldP spid="5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3731972" y="5853203"/>
            <a:ext cx="949048" cy="509349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4353955" y="5911058"/>
            <a:ext cx="270920" cy="39363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6267370" y="5838220"/>
            <a:ext cx="949048" cy="509349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6889353" y="5896075"/>
            <a:ext cx="270920" cy="39363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-148422" y="5839332"/>
                <a:ext cx="80969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                         </m:t>
                      </m:r>
                      <m:r>
                        <a:rPr lang="en-GB" sz="2800" b="0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a:rPr lang="en-GB" sz="28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𝑟𝑒𝑣</m:t>
                      </m:r>
                      <m:d>
                        <m:dPr>
                          <m:ctrlPr>
                            <a:rPr lang="en-GB" sz="28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GB" sz="2800" i="1">
                          <a:solidFill>
                            <a:srgbClr val="002060"/>
                          </a:solidFill>
                          <a:latin typeface="Cambria Math"/>
                        </a:rPr>
                        <m:t>@</m:t>
                      </m:r>
                      <m:r>
                        <a:rPr lang="en-GB" sz="28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a:rPr lang="en-GB" sz="28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h</m:t>
                      </m:r>
                      <m:r>
                        <a:rPr lang="en-GB" sz="28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∷ </m:t>
                      </m:r>
                      <m:r>
                        <a:rPr lang="en-GB" sz="28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𝑙</m:t>
                      </m:r>
                      <m:r>
                        <a:rPr lang="en-GB" sz="28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 =</m:t>
                      </m:r>
                      <m:r>
                        <a:rPr lang="en-GB" sz="28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𝑞𝑟𝑒𝑣</m:t>
                      </m:r>
                      <m:d>
                        <m:dPr>
                          <m:ctrlP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h</m:t>
                          </m:r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∷ </m:t>
                          </m:r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𝑙</m:t>
                          </m:r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 </m:t>
                          </m:r>
                        </m:e>
                      </m:d>
                    </m:oMath>
                  </m:oMathPara>
                </a14:m>
                <a:endParaRPr lang="en-GB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8422" y="5839332"/>
                <a:ext cx="8096909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6080918" y="4114288"/>
            <a:ext cx="949048" cy="509349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6702901" y="4172143"/>
            <a:ext cx="270920" cy="39363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3139340" y="4105942"/>
            <a:ext cx="949048" cy="509349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3761323" y="4163797"/>
            <a:ext cx="270920" cy="39363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890581" y="1335815"/>
                <a:ext cx="54006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GB" sz="280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∀</m:t>
                    </m:r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𝑡</m:t>
                    </m:r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:</m:t>
                    </m:r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𝑙𝑖𝑠𝑡</m:t>
                    </m:r>
                    <m:d>
                      <m:dPr>
                        <m:ctrlP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8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τ</m:t>
                        </m:r>
                      </m:e>
                    </m:d>
                  </m:oMath>
                </a14:m>
                <a:r>
                  <a:rPr lang="en-GB" sz="4000" dirty="0" smtClean="0">
                    <a:solidFill>
                      <a:srgbClr val="002060"/>
                    </a:solidFill>
                  </a:rPr>
                  <a:t>.</a:t>
                </a:r>
                <a14:m>
                  <m:oMath xmlns:m="http://schemas.openxmlformats.org/officeDocument/2006/math">
                    <m:r>
                      <a:rPr lang="en-GB" sz="2800" b="0" i="0" smtClean="0">
                        <a:solidFill>
                          <a:srgbClr val="002060"/>
                        </a:solidFill>
                        <a:latin typeface="Cambria Math"/>
                      </a:rPr>
                      <m:t>  </m:t>
                    </m:r>
                    <m:r>
                      <a:rPr lang="en-GB" sz="2800" i="1" smtClean="0">
                        <a:solidFill>
                          <a:srgbClr val="002060"/>
                        </a:solidFill>
                        <a:latin typeface="Cambria Math"/>
                      </a:rPr>
                      <m:t>𝑟𝑒𝑣</m:t>
                    </m:r>
                    <m:d>
                      <m:dPr>
                        <m:ctrlPr>
                          <a:rPr lang="en-GB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GB" sz="2800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𝑞𝑟𝑒𝑣</m:t>
                    </m:r>
                    <m:d>
                      <m:dPr>
                        <m:ctrlP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𝑛𝑖𝑙</m:t>
                        </m:r>
                      </m:e>
                    </m:d>
                  </m:oMath>
                </a14:m>
                <a:endParaRPr lang="en-GB" sz="4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0581" y="1335815"/>
                <a:ext cx="5400600" cy="707886"/>
              </a:xfrm>
              <a:prstGeom prst="rect">
                <a:avLst/>
              </a:prstGeom>
              <a:blipFill rotWithShape="1">
                <a:blip r:embed="rId3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Conjecture Generalization Critic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77536" y="1465015"/>
                <a:ext cx="7226689" cy="578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∀</m:t>
                    </m:r>
                    <m:r>
                      <a:rPr lang="en-GB" sz="280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𝑡</m:t>
                    </m:r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𝑙</m:t>
                    </m:r>
                    <m:r>
                      <a:rPr lang="en-GB" sz="2800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:</m:t>
                    </m:r>
                    <m:r>
                      <a:rPr lang="en-GB" sz="2800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𝑙𝑖𝑠𝑡</m:t>
                    </m:r>
                    <m:d>
                      <m:dPr>
                        <m:ctrlPr>
                          <a:rPr lang="en-GB" sz="28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8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τ</m:t>
                        </m:r>
                      </m:e>
                    </m:d>
                    <m:r>
                      <m:rPr>
                        <m:nor/>
                      </m:rPr>
                      <a:rPr lang="en-GB" sz="2800" dirty="0">
                        <a:solidFill>
                          <a:srgbClr val="002060"/>
                        </a:solidFill>
                      </a:rPr>
                      <m:t>.</m:t>
                    </m:r>
                    <m:r>
                      <a:rPr lang="en-GB" sz="28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  </m:t>
                    </m:r>
                    <m:r>
                      <a:rPr lang="en-GB" sz="2800" b="1" i="1" smtClean="0">
                        <a:solidFill>
                          <a:srgbClr val="00B050"/>
                        </a:solidFill>
                        <a:latin typeface="Cambria Math"/>
                      </a:rPr>
                      <m:t>𝑭</m:t>
                    </m:r>
                    <m:d>
                      <m:dPr>
                        <m:ctrlPr>
                          <a:rPr lang="en-GB" sz="28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𝑟𝑒𝑣</m:t>
                        </m:r>
                        <m:d>
                          <m:dPr>
                            <m:ctrlPr>
                              <a:rPr lang="en-GB" sz="28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GB" sz="28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𝑙</m:t>
                        </m:r>
                      </m:e>
                    </m:d>
                    <m:r>
                      <a:rPr lang="en-GB" sz="2800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𝑞𝑟𝑒𝑣</m:t>
                    </m:r>
                    <m:d>
                      <m:dPr>
                        <m:ctrlP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en-GB" sz="28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𝑮</m:t>
                        </m:r>
                        <m:d>
                          <m:dPr>
                            <m:ctrlPr>
                              <a:rPr lang="en-GB" sz="28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𝑙</m:t>
                            </m:r>
                          </m:e>
                        </m:d>
                      </m:e>
                    </m:d>
                  </m:oMath>
                </a14:m>
                <a:r>
                  <a:rPr lang="en-GB" sz="2800" dirty="0" smtClean="0">
                    <a:solidFill>
                      <a:srgbClr val="002060"/>
                    </a:solidFill>
                  </a:rPr>
                  <a:t> </a:t>
                </a:r>
                <a:endParaRPr lang="en-GB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536" y="1465015"/>
                <a:ext cx="7226689" cy="57868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39552" y="3180695"/>
                <a:ext cx="7226689" cy="578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∀</m:t>
                      </m:r>
                      <m:r>
                        <a:rPr lang="en-GB" sz="280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𝑙</m:t>
                      </m:r>
                      <m:r>
                        <a:rPr lang="en-GB" sz="28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′</m:t>
                      </m:r>
                      <m:r>
                        <a:rPr lang="en-GB" sz="280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:</m:t>
                      </m:r>
                      <m:r>
                        <a:rPr lang="en-GB" sz="280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𝑙𝑖𝑠𝑡</m:t>
                      </m:r>
                      <m:d>
                        <m:dPr>
                          <m:ctrlPr>
                            <a:rPr lang="en-GB" sz="28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28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τ</m:t>
                          </m:r>
                        </m:e>
                      </m:d>
                      <m:r>
                        <m:rPr>
                          <m:nor/>
                        </m:rPr>
                        <a:rPr lang="en-GB" sz="2800" dirty="0">
                          <a:solidFill>
                            <a:srgbClr val="002060"/>
                          </a:solidFill>
                        </a:rPr>
                        <m:t>.</m:t>
                      </m:r>
                      <m:r>
                        <a:rPr lang="en-GB" sz="2800" b="0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  </m:t>
                      </m:r>
                      <m:r>
                        <a:rPr lang="en-GB" sz="2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𝑭</m:t>
                      </m:r>
                      <m:d>
                        <m:dPr>
                          <m:ctrlPr>
                            <a:rPr lang="en-GB" sz="2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𝑟𝑒𝑣</m:t>
                          </m:r>
                          <m:d>
                            <m:dPr>
                              <m:ctrlPr>
                                <a:rPr lang="en-GB" sz="28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GB" sz="28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𝑙</m:t>
                          </m:r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′</m:t>
                          </m:r>
                        </m:e>
                      </m:d>
                      <m:r>
                        <a:rPr lang="en-GB" sz="2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28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𝑞𝑟𝑒𝑣</m:t>
                      </m:r>
                      <m:d>
                        <m:dPr>
                          <m:ctrlPr>
                            <a:rPr lang="en-GB" sz="28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a:rPr lang="en-GB" sz="2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𝑮</m:t>
                          </m:r>
                          <m:d>
                            <m:dPr>
                              <m:ctrlPr>
                                <a:rPr lang="en-GB" sz="280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GB" sz="28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′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GB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180695"/>
                <a:ext cx="7226689" cy="57868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115616" y="1501753"/>
                <a:ext cx="58668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∀</m:t>
                      </m:r>
                      <m:r>
                        <a:rPr lang="en-GB" sz="280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GB" sz="280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GB" sz="280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𝑙</m:t>
                      </m:r>
                      <m:r>
                        <a:rPr lang="en-GB" sz="280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:</m:t>
                      </m:r>
                      <m:r>
                        <a:rPr lang="en-GB" sz="280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𝑙𝑖𝑠𝑡</m:t>
                      </m:r>
                      <m:d>
                        <m:dPr>
                          <m:ctrlPr>
                            <a:rPr lang="en-GB" sz="28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28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τ</m:t>
                          </m:r>
                        </m:e>
                      </m:d>
                      <m:r>
                        <m:rPr>
                          <m:nor/>
                        </m:rPr>
                        <a:rPr lang="en-GB" sz="2800" dirty="0">
                          <a:solidFill>
                            <a:srgbClr val="002060"/>
                          </a:solidFill>
                        </a:rPr>
                        <m:t>.</m:t>
                      </m:r>
                      <m:r>
                        <a:rPr lang="en-GB" sz="2800" b="0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  </m:t>
                      </m:r>
                      <m:r>
                        <a:rPr lang="en-GB" sz="28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𝑟𝑒𝑣</m:t>
                      </m:r>
                      <m:d>
                        <m:dPr>
                          <m:ctrlPr>
                            <a:rPr lang="en-GB" sz="28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GB" sz="2800" i="1">
                          <a:solidFill>
                            <a:srgbClr val="002060"/>
                          </a:solidFill>
                          <a:latin typeface="Cambria Math"/>
                        </a:rPr>
                        <m:t>@</m:t>
                      </m:r>
                      <m:r>
                        <a:rPr lang="en-GB" sz="28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𝑙</m:t>
                      </m:r>
                      <m:r>
                        <a:rPr lang="en-GB" sz="28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28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𝑞𝑟𝑒𝑣</m:t>
                      </m:r>
                      <m:d>
                        <m:dPr>
                          <m:ctrlP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𝑙</m:t>
                          </m:r>
                        </m:e>
                      </m:d>
                    </m:oMath>
                  </m:oMathPara>
                </a14:m>
                <a:endParaRPr lang="en-GB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1501753"/>
                <a:ext cx="5866891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90" name="Picture 2" descr="C:\Users\macsadmin.WIN7DSG\AppData\Local\Microsoft\Windows\Temporary Internet Files\Content.IE5\K9RIK57X\MC900281045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770" y="1220914"/>
            <a:ext cx="1226910" cy="160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19506" y="2691484"/>
            <a:ext cx="1366377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GB" sz="3200" b="0" dirty="0" smtClean="0"/>
              <a:t>Given</a:t>
            </a:r>
            <a:r>
              <a:rPr lang="en-GB" sz="3200" b="0" dirty="0"/>
              <a:t>: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219507" y="3759380"/>
            <a:ext cx="1161193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GB" sz="3200" b="0" dirty="0"/>
              <a:t>Goal: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588350" y="4047771"/>
                <a:ext cx="6791700" cy="578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 </m:t>
                      </m:r>
                      <m:r>
                        <a:rPr lang="en-GB" sz="2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𝑭</m:t>
                      </m:r>
                      <m:d>
                        <m:dPr>
                          <m:ctrlPr>
                            <a:rPr lang="en-GB" sz="2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𝑟𝑒𝑣</m:t>
                          </m:r>
                          <m:d>
                            <m:dPr>
                              <m:ctrlPr>
                                <a:rPr lang="en-GB" sz="28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GB" sz="28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h</m:t>
                              </m:r>
                              <m:r>
                                <a:rPr lang="en-GB" sz="28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∷</m:t>
                              </m:r>
                              <m:r>
                                <a:rPr lang="en-GB" sz="28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GB" sz="28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  </m:t>
                              </m:r>
                            </m:e>
                          </m:d>
                          <m:r>
                            <a:rPr lang="en-GB" sz="2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𝑙</m:t>
                          </m:r>
                        </m:e>
                      </m:d>
                      <m:r>
                        <a:rPr lang="en-GB" sz="2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28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𝑞𝑟𝑒𝑣</m:t>
                      </m:r>
                      <m:d>
                        <m:dPr>
                          <m:ctrlPr>
                            <a:rPr lang="en-GB" sz="28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h</m:t>
                          </m:r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∷</m:t>
                          </m:r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 , </m:t>
                          </m:r>
                          <m:r>
                            <a:rPr lang="en-GB" sz="2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𝑮</m:t>
                          </m:r>
                          <m:d>
                            <m:dPr>
                              <m:ctrlPr>
                                <a:rPr lang="en-GB" sz="280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𝑙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GB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8350" y="4047771"/>
                <a:ext cx="6791700" cy="57868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40379" y="2043701"/>
                <a:ext cx="178266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 pitchFamily="18" charset="0"/>
                        </a:rPr>
                        <m:t>𝑭</m:t>
                      </m:r>
                      <m:d>
                        <m:dPr>
                          <m:ctrlPr>
                            <a:rPr lang="en-GB" sz="2800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en-GB" sz="2800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 pitchFamily="18" charset="0"/>
                            </a:rPr>
                            <m:t>𝒙</m:t>
                          </m:r>
                          <m:r>
                            <a:rPr lang="en-GB" sz="2800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 pitchFamily="18" charset="0"/>
                            </a:rPr>
                            <m:t>,</m:t>
                          </m:r>
                          <m:r>
                            <a:rPr lang="en-GB" sz="2800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 pitchFamily="18" charset="0"/>
                            </a:rPr>
                            <m:t>𝒚</m:t>
                          </m:r>
                        </m:e>
                      </m:d>
                      <m:r>
                        <a:rPr lang="en-GB" sz="28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 pitchFamily="18" charset="0"/>
                        </a:rPr>
                        <m:t>= </m:t>
                      </m:r>
                    </m:oMath>
                  </m:oMathPara>
                </a14:m>
                <a:endParaRPr lang="en-GB" sz="2800" dirty="0">
                  <a:solidFill>
                    <a:srgbClr val="00B050"/>
                  </a:solidFill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379" y="2043701"/>
                <a:ext cx="1782667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627784" y="2062659"/>
                <a:ext cx="43633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?</m:t>
                      </m:r>
                    </m:oMath>
                  </m:oMathPara>
                </a14:m>
                <a:endParaRPr lang="en-GB" sz="2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2062659"/>
                <a:ext cx="436338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390239" y="2024973"/>
                <a:ext cx="43633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?</m:t>
                      </m:r>
                    </m:oMath>
                  </m:oMathPara>
                </a14:m>
                <a:endParaRPr lang="en-GB" sz="2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0239" y="2024973"/>
                <a:ext cx="436338" cy="52322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088388" y="2043701"/>
                <a:ext cx="13930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𝑮</m:t>
                      </m:r>
                      <m:d>
                        <m:dPr>
                          <m:ctrlPr>
                            <a:rPr lang="en-GB" sz="2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GB" sz="28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8388" y="2043701"/>
                <a:ext cx="1393010" cy="52322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552603" y="2019900"/>
                <a:ext cx="102303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𝒙</m:t>
                      </m:r>
                      <m:r>
                        <a:rPr lang="en-GB" sz="2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@</m:t>
                      </m:r>
                      <m:r>
                        <a:rPr lang="en-GB" sz="2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en-GB" sz="2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2603" y="2019900"/>
                <a:ext cx="1023037" cy="52322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390239" y="2024973"/>
                <a:ext cx="4908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GB" sz="2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0239" y="2024973"/>
                <a:ext cx="490840" cy="52322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89341" y="3208427"/>
                <a:ext cx="72266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∀</m:t>
                      </m:r>
                      <m:sSup>
                        <m:sSupPr>
                          <m:ctrlPr>
                            <a:rPr lang="en-GB" sz="28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𝑙</m:t>
                          </m:r>
                        </m:e>
                        <m:sup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n-GB" sz="280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:</m:t>
                      </m:r>
                      <m:r>
                        <a:rPr lang="en-GB" sz="280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𝑙𝑖𝑠𝑡</m:t>
                      </m:r>
                      <m:d>
                        <m:dPr>
                          <m:ctrlPr>
                            <a:rPr lang="en-GB" sz="28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28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τ</m:t>
                          </m:r>
                        </m:e>
                      </m:d>
                      <m:r>
                        <m:rPr>
                          <m:nor/>
                        </m:rPr>
                        <a:rPr lang="en-GB" sz="2800" dirty="0">
                          <a:solidFill>
                            <a:srgbClr val="002060"/>
                          </a:solidFill>
                        </a:rPr>
                        <m:t>.</m:t>
                      </m:r>
                      <m:r>
                        <a:rPr lang="en-GB" sz="2800" b="0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  </m:t>
                      </m:r>
                      <m:r>
                        <a:rPr lang="en-GB" sz="2800" i="1">
                          <a:solidFill>
                            <a:srgbClr val="002060"/>
                          </a:solidFill>
                          <a:latin typeface="Cambria Math"/>
                        </a:rPr>
                        <m:t>𝑟𝑒𝑣</m:t>
                      </m:r>
                      <m:d>
                        <m:dPr>
                          <m:ctrlPr>
                            <a:rPr lang="en-GB" sz="28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GB" sz="2800" i="1">
                          <a:solidFill>
                            <a:srgbClr val="002060"/>
                          </a:solidFill>
                          <a:latin typeface="Cambria Math"/>
                        </a:rPr>
                        <m:t>@</m:t>
                      </m:r>
                      <m:r>
                        <a:rPr lang="en-GB" sz="28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a:rPr lang="en-GB" sz="28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𝑙</m:t>
                      </m:r>
                      <m:r>
                        <a:rPr lang="en-GB" sz="28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′=</m:t>
                      </m:r>
                      <m:r>
                        <a:rPr lang="en-GB" sz="28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𝑞𝑟𝑒𝑣</m:t>
                      </m:r>
                      <m:d>
                        <m:dPr>
                          <m:ctrlPr>
                            <a:rPr lang="en-GB" sz="28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𝑙</m:t>
                          </m:r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′</m:t>
                          </m:r>
                        </m:e>
                      </m:d>
                    </m:oMath>
                  </m:oMathPara>
                </a14:m>
                <a:endParaRPr lang="en-GB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341" y="3208427"/>
                <a:ext cx="7226689" cy="52322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9"/>
          <p:cNvSpPr>
            <a:spLocks noChangeArrowheads="1"/>
          </p:cNvSpPr>
          <p:nvPr/>
        </p:nvSpPr>
        <p:spPr bwMode="auto">
          <a:xfrm>
            <a:off x="6045858" y="4124682"/>
            <a:ext cx="949048" cy="509349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6667841" y="4182537"/>
            <a:ext cx="270920" cy="39363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8" name="Rectangle 9"/>
          <p:cNvSpPr>
            <a:spLocks noChangeArrowheads="1"/>
          </p:cNvSpPr>
          <p:nvPr/>
        </p:nvSpPr>
        <p:spPr bwMode="auto">
          <a:xfrm>
            <a:off x="3104280" y="4116336"/>
            <a:ext cx="949048" cy="509349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9" name="Rectangle 10"/>
          <p:cNvSpPr>
            <a:spLocks noChangeArrowheads="1"/>
          </p:cNvSpPr>
          <p:nvPr/>
        </p:nvSpPr>
        <p:spPr bwMode="auto">
          <a:xfrm>
            <a:off x="3726263" y="4174191"/>
            <a:ext cx="270920" cy="39363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361579" y="4092071"/>
                <a:ext cx="67917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    </m:t>
                      </m:r>
                      <m:r>
                        <a:rPr lang="en-GB" sz="28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𝑟𝑒𝑣</m:t>
                      </m:r>
                      <m:d>
                        <m:dPr>
                          <m:ctrlPr>
                            <a:rPr lang="en-GB" sz="28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h</m:t>
                          </m:r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∷</m:t>
                          </m:r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 </m:t>
                          </m:r>
                        </m:e>
                      </m:d>
                      <m:r>
                        <a:rPr lang="en-GB" sz="2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@</m:t>
                      </m:r>
                      <m:r>
                        <a:rPr lang="en-GB" sz="2800" i="1">
                          <a:solidFill>
                            <a:srgbClr val="002060"/>
                          </a:solidFill>
                          <a:latin typeface="Cambria Math"/>
                        </a:rPr>
                        <m:t>𝑙</m:t>
                      </m:r>
                      <m:r>
                        <a:rPr lang="en-GB" sz="2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28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𝑞𝑟𝑒𝑣</m:t>
                      </m:r>
                      <m:d>
                        <m:dPr>
                          <m:ctrlPr>
                            <a:rPr lang="en-GB" sz="28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h</m:t>
                          </m:r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∷</m:t>
                          </m:r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 , </m:t>
                          </m:r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𝑙</m:t>
                          </m:r>
                        </m:e>
                      </m:d>
                    </m:oMath>
                  </m:oMathPara>
                </a14:m>
                <a:endParaRPr lang="en-GB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1579" y="4092071"/>
                <a:ext cx="6791700" cy="52322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259632" y="3218308"/>
                <a:ext cx="72266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𝑟𝑒𝑣</m:t>
                      </m:r>
                      <m:d>
                        <m:dPr>
                          <m:ctrlPr>
                            <a:rPr lang="en-GB" sz="28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GB" sz="2800" i="1">
                          <a:solidFill>
                            <a:srgbClr val="002060"/>
                          </a:solidFill>
                          <a:latin typeface="Cambria Math"/>
                        </a:rPr>
                        <m:t>@</m:t>
                      </m:r>
                      <m:r>
                        <a:rPr lang="en-GB" sz="28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a:rPr lang="en-GB" sz="28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h</m:t>
                      </m:r>
                      <m:r>
                        <a:rPr lang="en-GB" sz="28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∷</m:t>
                      </m:r>
                      <m:r>
                        <a:rPr lang="en-GB" sz="28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𝑙</m:t>
                      </m:r>
                      <m:r>
                        <a:rPr lang="en-GB" sz="28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28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𝑞𝑟𝑒𝑣</m:t>
                      </m:r>
                      <m:d>
                        <m:dPr>
                          <m:ctrlPr>
                            <a:rPr lang="en-GB" sz="28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h</m:t>
                          </m:r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∷</m:t>
                          </m:r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𝑙</m:t>
                          </m:r>
                        </m:e>
                      </m:d>
                    </m:oMath>
                  </m:oMathPara>
                </a14:m>
                <a:endParaRPr lang="en-GB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3218308"/>
                <a:ext cx="7226689" cy="523220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Down Arrow 32"/>
          <p:cNvSpPr/>
          <p:nvPr/>
        </p:nvSpPr>
        <p:spPr>
          <a:xfrm>
            <a:off x="4206496" y="4755249"/>
            <a:ext cx="550933" cy="978007"/>
          </a:xfrm>
          <a:prstGeom prst="down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/>
          <p:cNvSpPr txBox="1"/>
          <p:nvPr/>
        </p:nvSpPr>
        <p:spPr>
          <a:xfrm>
            <a:off x="4713932" y="4909859"/>
            <a:ext cx="2138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/>
              <a:t>p</a:t>
            </a:r>
            <a:r>
              <a:rPr lang="en-GB" sz="2400" i="1" dirty="0" smtClean="0"/>
              <a:t>roof planning</a:t>
            </a:r>
            <a:endParaRPr lang="en-GB" sz="2400" i="1" dirty="0"/>
          </a:p>
        </p:txBody>
      </p:sp>
    </p:spTree>
    <p:extLst>
      <p:ext uri="{BB962C8B-B14F-4D97-AF65-F5344CB8AC3E}">
        <p14:creationId xmlns:p14="http://schemas.microsoft.com/office/powerpoint/2010/main" val="215608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5" grpId="0" animBg="1"/>
      <p:bldP spid="25" grpId="1" animBg="1"/>
      <p:bldP spid="26" grpId="0" animBg="1"/>
      <p:bldP spid="26" grpId="1" animBg="1"/>
      <p:bldP spid="20" grpId="0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0" grpId="0"/>
      <p:bldP spid="6" grpId="0"/>
      <p:bldP spid="6" grpId="1"/>
      <p:bldP spid="8" grpId="0"/>
      <p:bldP spid="8" grpId="1"/>
      <p:bldP spid="9" grpId="0"/>
      <p:bldP spid="12" grpId="0"/>
      <p:bldP spid="13" grpId="0"/>
      <p:bldP spid="14" grpId="0"/>
      <p:bldP spid="14" grpId="1"/>
      <p:bldP spid="11" grpId="0"/>
      <p:bldP spid="27" grpId="0"/>
      <p:bldP spid="27" grpId="1"/>
      <p:bldP spid="27" grpId="2"/>
      <p:bldP spid="30" grpId="0"/>
      <p:bldP spid="30" grpId="1"/>
      <p:bldP spid="30" grpId="2"/>
      <p:bldP spid="29" grpId="0"/>
      <p:bldP spid="32" grpId="0"/>
      <p:bldP spid="34" grpId="0"/>
      <p:bldP spid="35" grpId="0"/>
      <p:bldP spid="35" grpId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/>
      <p:bldP spid="41" grpId="0"/>
      <p:bldP spid="33" grpId="0" animBg="1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Making Software Stuff</a:t>
            </a:r>
            <a:r>
              <a:rPr lang="en-GB" dirty="0"/>
              <a:t> </a:t>
            </a:r>
            <a:r>
              <a:rPr lang="en-GB" i="1" dirty="0" smtClean="0"/>
              <a:t>- Data</a:t>
            </a:r>
            <a:endParaRPr lang="en-GB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Numbers: </a:t>
                </a:r>
              </a:p>
              <a:p>
                <a:pPr marL="0" indent="0">
                  <a:buNone/>
                </a:pPr>
                <a:r>
                  <a:rPr lang="en-GB" dirty="0" smtClean="0"/>
                  <a:t>	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0, 1, 2, 3, 4, 5, 6, 7, 8, 9, 10, …</m:t>
                    </m:r>
                  </m:oMath>
                </a14:m>
                <a:endParaRPr lang="en-GB" sz="2800" dirty="0" smtClean="0">
                  <a:solidFill>
                    <a:srgbClr val="002060"/>
                  </a:solidFill>
                </a:endParaRPr>
              </a:p>
              <a:p>
                <a:endParaRPr lang="en-GB" dirty="0"/>
              </a:p>
              <a:p>
                <a:r>
                  <a:rPr lang="en-GB" dirty="0" smtClean="0"/>
                  <a:t>Lists:</a:t>
                </a:r>
              </a:p>
              <a:p>
                <a:pPr marL="457200" lvl="1" indent="0">
                  <a:buNone/>
                </a:pPr>
                <a:r>
                  <a:rPr lang="en-GB" dirty="0" smtClean="0"/>
                  <a:t>	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0, 1, 2, 3, 4, 5, 6, 7, 8, 9</m:t>
                        </m:r>
                      </m:e>
                    </m:d>
                  </m:oMath>
                </a14:m>
                <a:endParaRPr lang="en-GB" dirty="0" smtClean="0">
                  <a:solidFill>
                    <a:srgbClr val="002060"/>
                  </a:solidFill>
                </a:endParaRPr>
              </a:p>
              <a:p>
                <a:pPr marL="457200" lvl="1" indent="0">
                  <a:buNone/>
                </a:pPr>
                <a:r>
                  <a:rPr lang="en-GB" dirty="0">
                    <a:solidFill>
                      <a:srgbClr val="002060"/>
                    </a:solidFill>
                  </a:rPr>
                  <a:t> </a:t>
                </a:r>
                <a:r>
                  <a:rPr lang="en-GB" dirty="0" smtClean="0">
                    <a:solidFill>
                      <a:srgbClr val="002060"/>
                    </a:solidFill>
                  </a:rPr>
                  <a:t>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0, 2, 4, 6, 8</m:t>
                        </m:r>
                      </m:e>
                    </m:d>
                  </m:oMath>
                </a14:m>
                <a:endParaRPr lang="en-GB" dirty="0" smtClean="0">
                  <a:solidFill>
                    <a:srgbClr val="002060"/>
                  </a:solidFill>
                </a:endParaRPr>
              </a:p>
              <a:p>
                <a:pPr marL="457200" lvl="1" indent="0">
                  <a:buNone/>
                </a:pPr>
                <a:r>
                  <a:rPr lang="en-GB" dirty="0">
                    <a:solidFill>
                      <a:srgbClr val="002060"/>
                    </a:solidFill>
                  </a:rPr>
                  <a:t>	</a:t>
                </a:r>
                <a:r>
                  <a:rPr lang="en-GB" dirty="0" smtClean="0">
                    <a:solidFill>
                      <a:srgbClr val="002060"/>
                    </a:solidFill>
                  </a:rPr>
                  <a:t>…</a:t>
                </a:r>
              </a:p>
              <a:p>
                <a:pPr marL="857250" lvl="2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008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8823">
            <a:off x="6519737" y="830023"/>
            <a:ext cx="2857500" cy="2857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115616" y="1501753"/>
                <a:ext cx="58668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∀</m:t>
                      </m:r>
                      <m:r>
                        <a:rPr lang="en-GB" sz="280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GB" sz="280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GB" sz="280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𝑙</m:t>
                      </m:r>
                      <m:r>
                        <a:rPr lang="en-GB" sz="280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:</m:t>
                      </m:r>
                      <m:r>
                        <a:rPr lang="en-GB" sz="280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𝑙𝑖𝑠𝑡</m:t>
                      </m:r>
                      <m:d>
                        <m:dPr>
                          <m:ctrlPr>
                            <a:rPr lang="en-GB" sz="28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28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τ</m:t>
                          </m:r>
                        </m:e>
                      </m:d>
                      <m:r>
                        <m:rPr>
                          <m:nor/>
                        </m:rPr>
                        <a:rPr lang="en-GB" sz="2800" dirty="0">
                          <a:solidFill>
                            <a:srgbClr val="002060"/>
                          </a:solidFill>
                        </a:rPr>
                        <m:t>.</m:t>
                      </m:r>
                      <m:r>
                        <a:rPr lang="en-GB" sz="2800" b="0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  </m:t>
                      </m:r>
                      <m:r>
                        <a:rPr lang="en-GB" sz="28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𝑟𝑒𝑣</m:t>
                      </m:r>
                      <m:d>
                        <m:dPr>
                          <m:ctrlPr>
                            <a:rPr lang="en-GB" sz="28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GB" sz="2800" i="1">
                          <a:solidFill>
                            <a:srgbClr val="002060"/>
                          </a:solidFill>
                          <a:latin typeface="Cambria Math"/>
                        </a:rPr>
                        <m:t>@</m:t>
                      </m:r>
                      <m:r>
                        <a:rPr lang="en-GB" sz="28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𝑙</m:t>
                      </m:r>
                      <m:r>
                        <a:rPr lang="en-GB" sz="28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28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𝑞𝑟𝑒𝑣</m:t>
                      </m:r>
                      <m:d>
                        <m:dPr>
                          <m:ctrlP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𝑙</m:t>
                          </m:r>
                        </m:e>
                      </m:d>
                    </m:oMath>
                  </m:oMathPara>
                </a14:m>
                <a:endParaRPr lang="en-GB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1501753"/>
                <a:ext cx="5866891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390239" y="2024973"/>
                <a:ext cx="4908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GB" sz="2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0239" y="2024973"/>
                <a:ext cx="490840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552603" y="2019900"/>
                <a:ext cx="102303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𝒙</m:t>
                      </m:r>
                      <m:r>
                        <a:rPr lang="en-GB" sz="2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@</m:t>
                      </m:r>
                      <m:r>
                        <a:rPr lang="en-GB" sz="2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en-GB" sz="2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2603" y="2019900"/>
                <a:ext cx="1023037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-148422" y="5839332"/>
                <a:ext cx="80969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                         </m:t>
                      </m:r>
                      <m:r>
                        <a:rPr lang="en-GB" sz="2800" b="0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a:rPr lang="en-GB" sz="28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𝑟𝑒𝑣</m:t>
                      </m:r>
                      <m:d>
                        <m:dPr>
                          <m:ctrlPr>
                            <a:rPr lang="en-GB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GB" sz="2800" i="1">
                          <a:solidFill>
                            <a:srgbClr val="FF0000"/>
                          </a:solidFill>
                          <a:latin typeface="Cambria Math"/>
                        </a:rPr>
                        <m:t>@</m:t>
                      </m:r>
                      <m:r>
                        <a:rPr lang="en-GB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GB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h</m:t>
                      </m:r>
                      <m:r>
                        <a:rPr lang="en-GB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∷ </m:t>
                      </m:r>
                      <m:r>
                        <a:rPr lang="en-GB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𝑙</m:t>
                      </m:r>
                      <m:r>
                        <a:rPr lang="en-GB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=</m:t>
                      </m:r>
                      <m:r>
                        <a:rPr lang="en-GB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𝑞𝑟𝑒𝑣</m:t>
                      </m:r>
                      <m:d>
                        <m:dPr>
                          <m:ctrlPr>
                            <a:rPr lang="en-GB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GB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GB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h</m:t>
                          </m:r>
                          <m:r>
                            <a:rPr lang="en-GB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∷ </m:t>
                          </m:r>
                          <m:r>
                            <a:rPr lang="en-GB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𝑙</m:t>
                          </m:r>
                          <m:r>
                            <a:rPr lang="en-GB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 </m:t>
                          </m:r>
                        </m:e>
                      </m:d>
                    </m:oMath>
                  </m:oMathPara>
                </a14:m>
                <a:endParaRPr lang="en-GB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8422" y="5839332"/>
                <a:ext cx="8096909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Conjecture Generalization Critic</a:t>
            </a:r>
            <a:endParaRPr lang="en-GB" dirty="0"/>
          </a:p>
        </p:txBody>
      </p:sp>
      <p:pic>
        <p:nvPicPr>
          <p:cNvPr id="12290" name="Picture 2" descr="C:\Users\macsadmin.WIN7DSG\AppData\Local\Microsoft\Windows\Temporary Internet Files\Content.IE5\K9RIK57X\MC900281045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770" y="1220914"/>
            <a:ext cx="1226910" cy="160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19506" y="2691484"/>
            <a:ext cx="1366377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GB" sz="3200" b="0" dirty="0" smtClean="0"/>
              <a:t>Given</a:t>
            </a:r>
            <a:r>
              <a:rPr lang="en-GB" sz="3200" b="0" dirty="0"/>
              <a:t>: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219507" y="3759380"/>
            <a:ext cx="1161193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GB" sz="3200" b="0" dirty="0"/>
              <a:t>Goal: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40379" y="2043701"/>
                <a:ext cx="178266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 pitchFamily="18" charset="0"/>
                        </a:rPr>
                        <m:t>𝑭</m:t>
                      </m:r>
                      <m:d>
                        <m:dPr>
                          <m:ctrlPr>
                            <a:rPr lang="en-GB" sz="2800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en-GB" sz="2800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 pitchFamily="18" charset="0"/>
                            </a:rPr>
                            <m:t>𝒙</m:t>
                          </m:r>
                          <m:r>
                            <a:rPr lang="en-GB" sz="2800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 pitchFamily="18" charset="0"/>
                            </a:rPr>
                            <m:t>,</m:t>
                          </m:r>
                          <m:r>
                            <a:rPr lang="en-GB" sz="2800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 pitchFamily="18" charset="0"/>
                            </a:rPr>
                            <m:t>𝒚</m:t>
                          </m:r>
                        </m:e>
                      </m:d>
                      <m:r>
                        <a:rPr lang="en-GB" sz="28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 pitchFamily="18" charset="0"/>
                        </a:rPr>
                        <m:t>= </m:t>
                      </m:r>
                    </m:oMath>
                  </m:oMathPara>
                </a14:m>
                <a:endParaRPr lang="en-GB" sz="2800" dirty="0">
                  <a:solidFill>
                    <a:srgbClr val="00B050"/>
                  </a:solidFill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379" y="2043701"/>
                <a:ext cx="1782667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088388" y="2043701"/>
                <a:ext cx="13930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𝑮</m:t>
                      </m:r>
                      <m:d>
                        <m:dPr>
                          <m:ctrlPr>
                            <a:rPr lang="en-GB" sz="2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GB" sz="28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8388" y="2043701"/>
                <a:ext cx="1393010" cy="52322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259632" y="3218308"/>
                <a:ext cx="72266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𝑟𝑒𝑣</m:t>
                      </m:r>
                      <m:d>
                        <m:dPr>
                          <m:ctrlPr>
                            <a:rPr lang="en-GB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GB" sz="2800" i="1">
                          <a:solidFill>
                            <a:srgbClr val="FF0000"/>
                          </a:solidFill>
                          <a:latin typeface="Cambria Math"/>
                        </a:rPr>
                        <m:t>@</m:t>
                      </m:r>
                      <m:r>
                        <a:rPr lang="en-GB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GB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h</m:t>
                      </m:r>
                      <m:r>
                        <a:rPr lang="en-GB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∷</m:t>
                      </m:r>
                      <m:r>
                        <a:rPr lang="en-GB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𝑙</m:t>
                      </m:r>
                      <m:r>
                        <a:rPr lang="en-GB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𝑞𝑟𝑒𝑣</m:t>
                      </m:r>
                      <m:d>
                        <m:dPr>
                          <m:ctrlPr>
                            <a:rPr lang="en-GB" sz="28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GB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a:rPr lang="en-GB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h</m:t>
                          </m:r>
                          <m:r>
                            <a:rPr lang="en-GB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∷</m:t>
                          </m:r>
                          <m:r>
                            <a:rPr lang="en-GB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𝑙</m:t>
                          </m:r>
                        </m:e>
                      </m:d>
                    </m:oMath>
                  </m:oMathPara>
                </a14:m>
                <a:endParaRPr lang="en-GB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3218308"/>
                <a:ext cx="7226689" cy="52322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Down Arrow 32"/>
          <p:cNvSpPr/>
          <p:nvPr/>
        </p:nvSpPr>
        <p:spPr>
          <a:xfrm>
            <a:off x="4206496" y="4755249"/>
            <a:ext cx="550933" cy="978007"/>
          </a:xfrm>
          <a:prstGeom prst="down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/>
          <p:cNvSpPr txBox="1"/>
          <p:nvPr/>
        </p:nvSpPr>
        <p:spPr>
          <a:xfrm>
            <a:off x="4713932" y="4909859"/>
            <a:ext cx="2138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/>
              <a:t>p</a:t>
            </a:r>
            <a:r>
              <a:rPr lang="en-GB" sz="2400" i="1" dirty="0" smtClean="0"/>
              <a:t>roof planning</a:t>
            </a:r>
            <a:endParaRPr lang="en-GB" sz="24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259632" y="3236160"/>
                <a:ext cx="72266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𝑟𝑒𝑣</m:t>
                      </m:r>
                      <m:d>
                        <m:dPr>
                          <m:ctrlPr>
                            <a:rPr lang="en-GB" sz="28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GB" sz="2800" i="1">
                          <a:solidFill>
                            <a:srgbClr val="002060"/>
                          </a:solidFill>
                          <a:latin typeface="Cambria Math"/>
                        </a:rPr>
                        <m:t>@</m:t>
                      </m:r>
                      <m:r>
                        <a:rPr lang="en-GB" sz="28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a:rPr lang="en-GB" sz="28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h</m:t>
                      </m:r>
                      <m:r>
                        <a:rPr lang="en-GB" sz="28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∷</m:t>
                      </m:r>
                      <m:r>
                        <a:rPr lang="en-GB" sz="28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𝑙</m:t>
                      </m:r>
                      <m:r>
                        <a:rPr lang="en-GB" sz="28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28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𝑞𝑟𝑒𝑣</m:t>
                      </m:r>
                      <m:d>
                        <m:dPr>
                          <m:ctrlPr>
                            <a:rPr lang="en-GB" sz="28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h</m:t>
                          </m:r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∷</m:t>
                          </m:r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𝑙</m:t>
                          </m:r>
                        </m:e>
                      </m:d>
                    </m:oMath>
                  </m:oMathPara>
                </a14:m>
                <a:endParaRPr lang="en-GB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3236160"/>
                <a:ext cx="7226689" cy="52322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927201" y="5845123"/>
                <a:ext cx="72266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𝒕𝒓𝒖𝒆</m:t>
                      </m:r>
                    </m:oMath>
                  </m:oMathPara>
                </a14:m>
                <a:endParaRPr lang="en-GB" sz="28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201" y="5845123"/>
                <a:ext cx="7226689" cy="52322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1361579" y="4092071"/>
                <a:ext cx="67917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    </m:t>
                      </m:r>
                      <m:r>
                        <a:rPr lang="en-GB" sz="28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𝑟𝑒𝑣</m:t>
                      </m:r>
                      <m:d>
                        <m:dPr>
                          <m:ctrlPr>
                            <a:rPr lang="en-GB" sz="28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h</m:t>
                          </m:r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∷</m:t>
                          </m:r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 </m:t>
                          </m:r>
                        </m:e>
                      </m:d>
                      <m:r>
                        <a:rPr lang="en-GB" sz="2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@</m:t>
                      </m:r>
                      <m:r>
                        <a:rPr lang="en-GB" sz="2800" i="1">
                          <a:solidFill>
                            <a:srgbClr val="002060"/>
                          </a:solidFill>
                          <a:latin typeface="Cambria Math"/>
                        </a:rPr>
                        <m:t>𝑙</m:t>
                      </m:r>
                      <m:r>
                        <a:rPr lang="en-GB" sz="2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28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𝑞𝑟𝑒𝑣</m:t>
                      </m:r>
                      <m:d>
                        <m:dPr>
                          <m:ctrlPr>
                            <a:rPr lang="en-GB" sz="28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h</m:t>
                          </m:r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∷</m:t>
                          </m:r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 , </m:t>
                          </m:r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𝑙</m:t>
                          </m:r>
                        </m:e>
                      </m:d>
                    </m:oMath>
                  </m:oMathPara>
                </a14:m>
                <a:endParaRPr lang="en-GB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1579" y="4092071"/>
                <a:ext cx="6791700" cy="52322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66586" y="6309320"/>
            <a:ext cx="2776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http://www.rippling.org/</a:t>
            </a:r>
          </a:p>
        </p:txBody>
      </p:sp>
    </p:spTree>
    <p:extLst>
      <p:ext uri="{BB962C8B-B14F-4D97-AF65-F5344CB8AC3E}">
        <p14:creationId xmlns:p14="http://schemas.microsoft.com/office/powerpoint/2010/main" val="361105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2" grpId="0"/>
      <p:bldP spid="20" grpId="0"/>
      <p:bldP spid="11" grpId="0"/>
      <p:bldP spid="29" grpId="0"/>
      <p:bldP spid="41" grpId="0"/>
      <p:bldP spid="53" grpId="0"/>
      <p:bldP spid="54" grpId="0"/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Related PhD Projects</a:t>
            </a:r>
            <a:endParaRPr lang="en-GB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51520" y="1804442"/>
            <a:ext cx="8695337" cy="24048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smtClean="0"/>
              <a:t>Proof planning for imperative program development </a:t>
            </a:r>
            <a:r>
              <a:rPr lang="en-GB" sz="2400" dirty="0" smtClean="0"/>
              <a:t>(Jamie Stark)</a:t>
            </a:r>
            <a:endParaRPr lang="en-GB" sz="2800" dirty="0" smtClean="0"/>
          </a:p>
          <a:p>
            <a:pPr lvl="1"/>
            <a:r>
              <a:rPr lang="en-GB" sz="2400" i="1" dirty="0" smtClean="0"/>
              <a:t>Reuse of proof plans</a:t>
            </a:r>
          </a:p>
          <a:p>
            <a:pPr lvl="1"/>
            <a:r>
              <a:rPr lang="en-GB" sz="2400" i="1" dirty="0" smtClean="0"/>
              <a:t>Loop invariant discovery </a:t>
            </a:r>
          </a:p>
          <a:p>
            <a:pPr lvl="1"/>
            <a:r>
              <a:rPr lang="en-GB" sz="2400" i="1" dirty="0" smtClean="0"/>
              <a:t>Program synthesis, i.e.</a:t>
            </a:r>
          </a:p>
          <a:p>
            <a:pPr lvl="1"/>
            <a:endParaRPr lang="en-GB" sz="2400" i="1" dirty="0"/>
          </a:p>
          <a:p>
            <a:pPr lvl="1"/>
            <a:endParaRPr lang="en-GB" sz="2400" i="1" dirty="0" smtClean="0"/>
          </a:p>
          <a:p>
            <a:pPr lvl="1"/>
            <a:endParaRPr lang="en-GB" sz="2400" i="1" dirty="0"/>
          </a:p>
          <a:p>
            <a:pPr marL="457200" lvl="1" indent="0">
              <a:buNone/>
            </a:pPr>
            <a:r>
              <a:rPr lang="en-GB" sz="2400" i="1" dirty="0"/>
              <a:t> </a:t>
            </a:r>
            <a:r>
              <a:rPr lang="en-GB" sz="2400" i="1" dirty="0" smtClean="0"/>
              <a:t>  </a:t>
            </a:r>
            <a:endParaRPr lang="en-GB" sz="24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564904"/>
            <a:ext cx="2880320" cy="218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930126" y="4023691"/>
            <a:ext cx="49832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>
                <a:solidFill>
                  <a:srgbClr val="002060"/>
                </a:solidFill>
              </a:rPr>
              <a:t>“... develop a program and its proof </a:t>
            </a:r>
            <a:endParaRPr lang="en-GB" sz="2000" i="1" dirty="0" smtClean="0">
              <a:solidFill>
                <a:srgbClr val="002060"/>
              </a:solidFill>
            </a:endParaRPr>
          </a:p>
          <a:p>
            <a:r>
              <a:rPr lang="en-GB" sz="2000" i="1" dirty="0" smtClean="0">
                <a:solidFill>
                  <a:srgbClr val="002060"/>
                </a:solidFill>
              </a:rPr>
              <a:t>hand-in-hand</a:t>
            </a:r>
            <a:r>
              <a:rPr lang="en-GB" sz="2000" i="1" dirty="0">
                <a:solidFill>
                  <a:srgbClr val="002060"/>
                </a:solidFill>
              </a:rPr>
              <a:t>, </a:t>
            </a:r>
            <a:r>
              <a:rPr lang="en-GB" sz="2000" i="1" dirty="0" smtClean="0">
                <a:solidFill>
                  <a:srgbClr val="002060"/>
                </a:solidFill>
              </a:rPr>
              <a:t>with </a:t>
            </a:r>
            <a:r>
              <a:rPr lang="en-GB" sz="2000" i="1" dirty="0">
                <a:solidFill>
                  <a:srgbClr val="002060"/>
                </a:solidFill>
              </a:rPr>
              <a:t>the proof ideas </a:t>
            </a:r>
            <a:endParaRPr lang="en-GB" sz="2000" i="1" dirty="0" smtClean="0">
              <a:solidFill>
                <a:srgbClr val="002060"/>
              </a:solidFill>
            </a:endParaRPr>
          </a:p>
          <a:p>
            <a:r>
              <a:rPr lang="en-GB" sz="2000" i="1" dirty="0" smtClean="0">
                <a:solidFill>
                  <a:srgbClr val="002060"/>
                </a:solidFill>
              </a:rPr>
              <a:t>Leading the way!”</a:t>
            </a:r>
            <a:r>
              <a:rPr lang="en-GB" sz="2400" i="1" dirty="0" smtClean="0">
                <a:solidFill>
                  <a:srgbClr val="002060"/>
                </a:solidFill>
              </a:rPr>
              <a:t> </a:t>
            </a:r>
            <a:r>
              <a:rPr lang="en-GB" sz="2000" i="1" dirty="0" smtClean="0">
                <a:solidFill>
                  <a:srgbClr val="002060"/>
                </a:solidFill>
              </a:rPr>
              <a:t>(</a:t>
            </a:r>
            <a:r>
              <a:rPr lang="en-GB" sz="2000" i="1" dirty="0" err="1" smtClean="0">
                <a:solidFill>
                  <a:srgbClr val="002060"/>
                </a:solidFill>
              </a:rPr>
              <a:t>Gries</a:t>
            </a:r>
            <a:r>
              <a:rPr lang="en-GB" sz="2000" i="1" dirty="0">
                <a:solidFill>
                  <a:srgbClr val="002060"/>
                </a:solidFill>
              </a:rPr>
              <a:t>, 1981)</a:t>
            </a:r>
          </a:p>
          <a:p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402281" y="4871652"/>
            <a:ext cx="109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Bertha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21061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/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Related PhD Projects</a:t>
            </a:r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79512" y="1484784"/>
            <a:ext cx="8280920" cy="24048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smtClean="0"/>
              <a:t>Using Proof in Transformation Synthesis for Automatic Parallelisation - </a:t>
            </a:r>
            <a:r>
              <a:rPr lang="en-GB" sz="2400" dirty="0" smtClean="0"/>
              <a:t>EPSRC </a:t>
            </a:r>
            <a:r>
              <a:rPr lang="en-GB" sz="2400" dirty="0"/>
              <a:t>GR/L42889 (Andrew Cook) </a:t>
            </a:r>
            <a:endParaRPr lang="en-GB" sz="2400" dirty="0" smtClean="0"/>
          </a:p>
          <a:p>
            <a:pPr lvl="1"/>
            <a:r>
              <a:rPr lang="en-GB" sz="2400" i="1" dirty="0" smtClean="0"/>
              <a:t>Verification &amp; synthesis of performance enhancing eureka steps, e.g. transformations that facilitate the parallelization of software</a:t>
            </a:r>
          </a:p>
          <a:p>
            <a:pPr marL="457200" lvl="1" indent="0">
              <a:buNone/>
            </a:pPr>
            <a:endParaRPr lang="en-GB" sz="800" i="1" dirty="0" smtClean="0"/>
          </a:p>
          <a:p>
            <a:pPr marL="0" indent="0" algn="ctr">
              <a:buNone/>
            </a:pPr>
            <a:endParaRPr lang="en-GB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en-GB" dirty="0" smtClean="0">
              <a:solidFill>
                <a:srgbClr val="00206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79512" y="4077072"/>
            <a:ext cx="8892480" cy="24048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smtClean="0"/>
              <a:t>Reasoning About Correctness Properties of a Coordination Programming Language </a:t>
            </a:r>
            <a:r>
              <a:rPr lang="en-GB" sz="2400" dirty="0" smtClean="0"/>
              <a:t>(</a:t>
            </a:r>
            <a:r>
              <a:rPr lang="en-GB" sz="2400" dirty="0" err="1" smtClean="0"/>
              <a:t>Gudmund</a:t>
            </a:r>
            <a:r>
              <a:rPr lang="en-GB" sz="2400" dirty="0"/>
              <a:t> </a:t>
            </a:r>
            <a:r>
              <a:rPr lang="en-GB" sz="2400" dirty="0" err="1" smtClean="0"/>
              <a:t>Grov</a:t>
            </a:r>
            <a:r>
              <a:rPr lang="en-GB" sz="2400" dirty="0" smtClean="0"/>
              <a:t>)</a:t>
            </a:r>
          </a:p>
          <a:p>
            <a:pPr lvl="1"/>
            <a:r>
              <a:rPr lang="en-GB" sz="2400" i="1" dirty="0" smtClean="0"/>
              <a:t>HUME: a novel programming language</a:t>
            </a:r>
          </a:p>
          <a:p>
            <a:pPr lvl="1"/>
            <a:r>
              <a:rPr lang="en-GB" sz="2400" i="1" dirty="0" smtClean="0"/>
              <a:t>Verification and transformation of HUME programs to improve resource usage (space and time guarantees)</a:t>
            </a:r>
            <a:endParaRPr lang="en-GB" dirty="0"/>
          </a:p>
          <a:p>
            <a:pPr marL="0" indent="0" algn="ctr">
              <a:buNone/>
            </a:pPr>
            <a:endParaRPr lang="en-GB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16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2"/>
      <p:bldP spid="7" grpId="0" build="p" bldLvl="2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775" y="3991887"/>
            <a:ext cx="2319335" cy="29646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Alan Turing: 1912-1954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132857"/>
            <a:ext cx="2376264" cy="2972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15430"/>
            <a:ext cx="4397881" cy="2933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149265"/>
            <a:ext cx="3312368" cy="264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7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7.40741E-7 L 0.27552 -0.139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67" y="-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Birth of the ‘Modern Computer’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2" y="1311356"/>
            <a:ext cx="5256583" cy="2742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176440"/>
            <a:ext cx="2376264" cy="2972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67544" y="4204176"/>
            <a:ext cx="5459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02060"/>
                </a:solidFill>
              </a:rPr>
              <a:t>Manchester’s Small Scale Experimental Machine A.K.A. </a:t>
            </a:r>
            <a:r>
              <a:rPr lang="en-GB" b="1" i="1" dirty="0" smtClean="0">
                <a:solidFill>
                  <a:srgbClr val="002060"/>
                </a:solidFill>
              </a:rPr>
              <a:t>“The Baby” (</a:t>
            </a:r>
            <a:r>
              <a:rPr lang="en-GB" i="1" dirty="0" smtClean="0">
                <a:solidFill>
                  <a:srgbClr val="002060"/>
                </a:solidFill>
              </a:rPr>
              <a:t>1948)</a:t>
            </a:r>
            <a:endParaRPr lang="en-GB" i="1" dirty="0">
              <a:solidFill>
                <a:srgbClr val="002060"/>
              </a:solidFill>
            </a:endParaRPr>
          </a:p>
        </p:txBody>
      </p:sp>
      <p:pic>
        <p:nvPicPr>
          <p:cNvPr id="9" name="Picture 1028" descr="tfig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64" y="1268760"/>
            <a:ext cx="4550144" cy="2507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tfig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06039"/>
            <a:ext cx="4620264" cy="211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220072" y="4363600"/>
            <a:ext cx="3816424" cy="1415772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Turing, A. M. 1949. </a:t>
            </a:r>
            <a:endParaRPr lang="en-GB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Checking a Large Routine.” </a:t>
            </a:r>
            <a:endParaRPr lang="en-GB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GB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Report of </a:t>
            </a:r>
            <a:r>
              <a:rPr lang="en-GB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Conference on High Speed Automatic </a:t>
            </a:r>
            <a:r>
              <a:rPr lang="en-GB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Calculating Machines</a:t>
            </a:r>
            <a:r>
              <a:rPr lang="en-GB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Univ. Math. Lab., Cambridge, pp. 67-69.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09600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Software Verification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08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22" grpId="0" animBg="1"/>
      <p:bldP spid="1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And 63 Years Later …?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4525963"/>
          </a:xfrm>
        </p:spPr>
        <p:txBody>
          <a:bodyPr>
            <a:noAutofit/>
          </a:bodyPr>
          <a:lstStyle/>
          <a:p>
            <a:r>
              <a:rPr lang="en-GB" sz="2800" dirty="0" smtClean="0"/>
              <a:t>A wealth of new logics and automated reasoning techniques </a:t>
            </a:r>
            <a:endParaRPr lang="en-GB" sz="2800" dirty="0"/>
          </a:p>
          <a:p>
            <a:r>
              <a:rPr lang="en-GB" sz="2800" dirty="0" smtClean="0"/>
              <a:t>Computers are faster and memory is cheap</a:t>
            </a:r>
          </a:p>
          <a:p>
            <a:r>
              <a:rPr lang="en-GB" sz="2800" dirty="0"/>
              <a:t>V</a:t>
            </a:r>
            <a:r>
              <a:rPr lang="en-GB" sz="2800" dirty="0" smtClean="0"/>
              <a:t>erification </a:t>
            </a:r>
            <a:r>
              <a:rPr lang="en-GB" sz="2800" dirty="0"/>
              <a:t>tools are typically highly integrated and automatic  </a:t>
            </a:r>
          </a:p>
          <a:p>
            <a:r>
              <a:rPr lang="en-GB" sz="2800" dirty="0" smtClean="0"/>
              <a:t>Significant industrial scale success stories within niche markets, </a:t>
            </a:r>
            <a:r>
              <a:rPr lang="en-GB" sz="2800" i="1" dirty="0" smtClean="0"/>
              <a:t>e.g</a:t>
            </a:r>
            <a:r>
              <a:rPr lang="en-GB" sz="2800" i="1" dirty="0"/>
              <a:t>.</a:t>
            </a:r>
            <a:r>
              <a:rPr lang="en-GB" sz="2800" i="1" dirty="0" smtClean="0"/>
              <a:t> Microsoft, Praxis, D-</a:t>
            </a:r>
            <a:r>
              <a:rPr lang="en-GB" sz="2800" i="1" dirty="0" err="1" smtClean="0"/>
              <a:t>RisQ</a:t>
            </a:r>
            <a:r>
              <a:rPr lang="en-GB" sz="2800" i="1" dirty="0" smtClean="0"/>
              <a:t>, …</a:t>
            </a:r>
          </a:p>
          <a:p>
            <a:r>
              <a:rPr lang="en-GB" sz="2800" b="1" dirty="0" smtClean="0"/>
              <a:t>Now it matters!</a:t>
            </a:r>
          </a:p>
        </p:txBody>
      </p:sp>
    </p:spTree>
    <p:extLst>
      <p:ext uri="{BB962C8B-B14F-4D97-AF65-F5344CB8AC3E}">
        <p14:creationId xmlns:p14="http://schemas.microsoft.com/office/powerpoint/2010/main" val="132842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Now it Matters!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7504" y="1196752"/>
            <a:ext cx="9036496" cy="5661248"/>
          </a:xfrm>
        </p:spPr>
        <p:txBody>
          <a:bodyPr>
            <a:noAutofit/>
          </a:bodyPr>
          <a:lstStyle/>
          <a:p>
            <a:r>
              <a:rPr lang="en-GB" sz="2400" dirty="0" smtClean="0"/>
              <a:t>Software is woven into almost </a:t>
            </a:r>
            <a:r>
              <a:rPr lang="en-GB" sz="2400" dirty="0"/>
              <a:t>all aspects of our daily </a:t>
            </a:r>
            <a:r>
              <a:rPr lang="en-GB" sz="2400" dirty="0" smtClean="0"/>
              <a:t>lives</a:t>
            </a:r>
            <a:r>
              <a:rPr lang="en-GB" sz="2400" dirty="0" smtClean="0">
                <a:solidFill>
                  <a:srgbClr val="002060"/>
                </a:solidFill>
              </a:rPr>
              <a:t> </a:t>
            </a:r>
            <a:r>
              <a:rPr lang="en-GB" sz="2400" dirty="0">
                <a:solidFill>
                  <a:srgbClr val="002060"/>
                </a:solidFill>
              </a:rPr>
              <a:t>– </a:t>
            </a:r>
            <a:r>
              <a:rPr lang="en-GB" sz="2400" i="1" dirty="0" smtClean="0">
                <a:solidFill>
                  <a:srgbClr val="002060"/>
                </a:solidFill>
              </a:rPr>
              <a:t>from </a:t>
            </a:r>
            <a:r>
              <a:rPr lang="en-GB" sz="2400" i="1" dirty="0">
                <a:solidFill>
                  <a:srgbClr val="002060"/>
                </a:solidFill>
              </a:rPr>
              <a:t>communications, entertainment and consumer electronics, </a:t>
            </a:r>
            <a:r>
              <a:rPr lang="en-GB" sz="2400" i="1" dirty="0" smtClean="0">
                <a:solidFill>
                  <a:srgbClr val="002060"/>
                </a:solidFill>
              </a:rPr>
              <a:t>to </a:t>
            </a:r>
            <a:r>
              <a:rPr lang="en-GB" sz="2400" i="1" dirty="0">
                <a:solidFill>
                  <a:srgbClr val="002060"/>
                </a:solidFill>
              </a:rPr>
              <a:t>finance, defence and national </a:t>
            </a:r>
            <a:r>
              <a:rPr lang="en-GB" sz="2400" i="1" dirty="0" smtClean="0">
                <a:solidFill>
                  <a:srgbClr val="002060"/>
                </a:solidFill>
              </a:rPr>
              <a:t>infrastructure</a:t>
            </a:r>
          </a:p>
          <a:p>
            <a:r>
              <a:rPr lang="en-GB" sz="2400" dirty="0" smtClean="0"/>
              <a:t>A key differentiator in commercial products is embedded software</a:t>
            </a:r>
            <a:r>
              <a:rPr lang="en-GB" sz="2400" dirty="0"/>
              <a:t> </a:t>
            </a:r>
            <a:r>
              <a:rPr lang="en-GB" sz="2400" dirty="0" smtClean="0">
                <a:solidFill>
                  <a:srgbClr val="002060"/>
                </a:solidFill>
              </a:rPr>
              <a:t>– </a:t>
            </a:r>
            <a:r>
              <a:rPr lang="en-GB" sz="2400" i="1" dirty="0" smtClean="0">
                <a:solidFill>
                  <a:srgbClr val="002060"/>
                </a:solidFill>
              </a:rPr>
              <a:t>dependability is crucial to commercial success, where software correctness is a key ingredient    </a:t>
            </a:r>
          </a:p>
          <a:p>
            <a:r>
              <a:rPr lang="en-GB" sz="2400" dirty="0" smtClean="0"/>
              <a:t>Cyber Security carries significant risks for economic growth and society in general </a:t>
            </a:r>
            <a:r>
              <a:rPr lang="en-GB" sz="2400" dirty="0" smtClean="0">
                <a:solidFill>
                  <a:srgbClr val="002060"/>
                </a:solidFill>
              </a:rPr>
              <a:t>– </a:t>
            </a:r>
            <a:r>
              <a:rPr lang="en-GB" sz="2400" i="1" dirty="0">
                <a:solidFill>
                  <a:srgbClr val="002060"/>
                </a:solidFill>
              </a:rPr>
              <a:t>a</a:t>
            </a:r>
            <a:r>
              <a:rPr lang="en-GB" sz="2400" i="1" dirty="0" smtClean="0">
                <a:solidFill>
                  <a:srgbClr val="002060"/>
                </a:solidFill>
              </a:rPr>
              <a:t> priority area for UK Government </a:t>
            </a:r>
          </a:p>
          <a:p>
            <a:r>
              <a:rPr lang="en-GB" sz="2400" dirty="0"/>
              <a:t>Software testing is </a:t>
            </a:r>
            <a:r>
              <a:rPr lang="en-GB" sz="2400" i="1" dirty="0"/>
              <a:t>not </a:t>
            </a:r>
            <a:r>
              <a:rPr lang="en-GB" sz="2400" dirty="0" smtClean="0"/>
              <a:t>enough to guarantee safe and secure software systems </a:t>
            </a:r>
            <a:r>
              <a:rPr lang="en-GB" sz="2400" i="1" dirty="0" smtClean="0">
                <a:solidFill>
                  <a:srgbClr val="002060"/>
                </a:solidFill>
              </a:rPr>
              <a:t>– correctness-by-construction is called for, underpinned by a range of formal notations and automated reasoning technologies</a:t>
            </a:r>
          </a:p>
          <a:p>
            <a:r>
              <a:rPr lang="en-GB" sz="2400" dirty="0" smtClean="0"/>
              <a:t>International Verified </a:t>
            </a:r>
            <a:r>
              <a:rPr lang="en-GB" sz="2400" dirty="0"/>
              <a:t>Software </a:t>
            </a:r>
            <a:r>
              <a:rPr lang="en-GB" sz="2400" dirty="0" smtClean="0"/>
              <a:t>Initiative </a:t>
            </a:r>
            <a:r>
              <a:rPr lang="en-GB" sz="2400" dirty="0" smtClean="0">
                <a:solidFill>
                  <a:srgbClr val="002060"/>
                </a:solidFill>
              </a:rPr>
              <a:t>–</a:t>
            </a:r>
            <a:r>
              <a:rPr lang="en-GB" sz="2400" dirty="0" smtClean="0"/>
              <a:t> </a:t>
            </a:r>
            <a:r>
              <a:rPr lang="en-GB" sz="2400" i="1" dirty="0" smtClean="0">
                <a:solidFill>
                  <a:srgbClr val="002060"/>
                </a:solidFill>
              </a:rPr>
              <a:t>coming </a:t>
            </a:r>
            <a:r>
              <a:rPr lang="en-GB" sz="2400" i="1" dirty="0">
                <a:solidFill>
                  <a:srgbClr val="002060"/>
                </a:solidFill>
              </a:rPr>
              <a:t>together of academia and </a:t>
            </a:r>
            <a:r>
              <a:rPr lang="en-GB" sz="2400" i="1" dirty="0" smtClean="0">
                <a:solidFill>
                  <a:srgbClr val="002060"/>
                </a:solidFill>
              </a:rPr>
              <a:t>industry </a:t>
            </a:r>
          </a:p>
          <a:p>
            <a:endParaRPr lang="en-GB" sz="2400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2400" i="1" dirty="0" smtClean="0"/>
              <a:t>    </a:t>
            </a:r>
            <a:endParaRPr lang="en-GB" sz="2400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6632"/>
            <a:ext cx="4654553" cy="65838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3497">
            <a:off x="830093" y="2504131"/>
            <a:ext cx="2411760" cy="18088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5160">
            <a:off x="5493510" y="2236790"/>
            <a:ext cx="2304738" cy="16286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6179">
            <a:off x="5636957" y="3355921"/>
            <a:ext cx="2347615" cy="16589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18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charset="0"/>
              </a:rPr>
              <a:t>SPARK Programming Language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51520" y="1412776"/>
            <a:ext cx="8640960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800" dirty="0" smtClean="0">
                <a:latin typeface="Arial" charset="0"/>
              </a:rPr>
              <a:t>SPARK is an</a:t>
            </a:r>
            <a:r>
              <a:rPr lang="en-GB" sz="2800" b="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sz="2800" b="0" dirty="0">
                <a:solidFill>
                  <a:schemeClr val="tx1"/>
                </a:solidFill>
                <a:latin typeface="Arial" charset="0"/>
              </a:rPr>
              <a:t>Ada </a:t>
            </a:r>
            <a:r>
              <a:rPr lang="en-GB" sz="2800" b="0" dirty="0" smtClean="0">
                <a:solidFill>
                  <a:schemeClr val="tx1"/>
                </a:solidFill>
                <a:latin typeface="Arial" charset="0"/>
              </a:rPr>
              <a:t>subset that </a:t>
            </a:r>
            <a:r>
              <a:rPr lang="en-GB" sz="2800" b="0" dirty="0">
                <a:solidFill>
                  <a:schemeClr val="tx1"/>
                </a:solidFill>
                <a:latin typeface="Arial" charset="0"/>
              </a:rPr>
              <a:t>eliminates potential ambiguities and insecurities </a:t>
            </a:r>
            <a:r>
              <a:rPr lang="en-GB" sz="2800" b="0" i="1" dirty="0" smtClean="0">
                <a:solidFill>
                  <a:schemeClr val="tx1"/>
                </a:solidFill>
                <a:latin typeface="Arial" charset="0"/>
              </a:rPr>
              <a:t>(</a:t>
            </a:r>
            <a:r>
              <a:rPr lang="en-GB" sz="2800" b="0" i="1" dirty="0" err="1" smtClean="0">
                <a:solidFill>
                  <a:schemeClr val="tx1"/>
                </a:solidFill>
                <a:latin typeface="Arial" charset="0"/>
              </a:rPr>
              <a:t>Altran</a:t>
            </a:r>
            <a:r>
              <a:rPr lang="en-GB" sz="2800" b="0" i="1" dirty="0" smtClean="0">
                <a:solidFill>
                  <a:schemeClr val="tx1"/>
                </a:solidFill>
                <a:latin typeface="Arial" charset="0"/>
              </a:rPr>
              <a:t> Praxis)</a:t>
            </a:r>
            <a:r>
              <a:rPr lang="en-GB" sz="2800" b="0" dirty="0" smtClean="0">
                <a:solidFill>
                  <a:schemeClr val="tx1"/>
                </a:solidFill>
                <a:latin typeface="Arial" charset="0"/>
              </a:rPr>
              <a:t> </a:t>
            </a:r>
            <a:endParaRPr lang="en-GB" sz="2800" b="0" dirty="0">
              <a:solidFill>
                <a:schemeClr val="tx1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800" b="0" dirty="0">
                <a:solidFill>
                  <a:schemeClr val="tx1"/>
                </a:solidFill>
                <a:latin typeface="Arial" charset="0"/>
              </a:rPr>
              <a:t>Expressive enough for industrial applications, but restrictive enough to support rigorous </a:t>
            </a:r>
            <a:r>
              <a:rPr lang="en-GB" sz="2800" b="0" dirty="0" smtClean="0">
                <a:solidFill>
                  <a:schemeClr val="tx1"/>
                </a:solidFill>
                <a:latin typeface="Arial" charset="0"/>
              </a:rPr>
              <a:t>analysis</a:t>
            </a:r>
            <a:r>
              <a:rPr lang="en-GB" sz="2800" dirty="0" smtClean="0">
                <a:latin typeface="Arial" charset="0"/>
              </a:rPr>
              <a:t>, </a:t>
            </a:r>
            <a:r>
              <a:rPr lang="en-GB" sz="2800" i="1" dirty="0" smtClean="0">
                <a:latin typeface="Arial" charset="0"/>
              </a:rPr>
              <a:t>i.e. correctness-by-construction</a:t>
            </a:r>
            <a:endParaRPr lang="en-GB" sz="2800" b="0" i="1" dirty="0" smtClean="0">
              <a:solidFill>
                <a:schemeClr val="tx1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800" dirty="0" smtClean="0">
                <a:latin typeface="Arial" charset="0"/>
              </a:rPr>
              <a:t>Applications: </a:t>
            </a:r>
            <a:r>
              <a:rPr lang="en-GB" sz="2800" i="1" dirty="0" smtClean="0">
                <a:latin typeface="Arial" charset="0"/>
              </a:rPr>
              <a:t>e.g. </a:t>
            </a:r>
            <a:r>
              <a:rPr lang="en-GB" sz="2800" i="1" dirty="0">
                <a:latin typeface="Arial" charset="0"/>
              </a:rPr>
              <a:t>air traffic control (</a:t>
            </a:r>
            <a:r>
              <a:rPr lang="en-GB" sz="2800" i="1" dirty="0" err="1">
                <a:latin typeface="Arial" charset="0"/>
              </a:rPr>
              <a:t>iFACTS</a:t>
            </a:r>
            <a:r>
              <a:rPr lang="en-GB" sz="2800" i="1" dirty="0">
                <a:latin typeface="Arial" charset="0"/>
              </a:rPr>
              <a:t>), </a:t>
            </a:r>
            <a:r>
              <a:rPr lang="en-GB" sz="2800" i="1" dirty="0" smtClean="0">
                <a:latin typeface="Arial" charset="0"/>
              </a:rPr>
              <a:t>avionics </a:t>
            </a:r>
            <a:r>
              <a:rPr lang="en-GB" sz="2800" i="1" dirty="0">
                <a:latin typeface="Arial" charset="0"/>
              </a:rPr>
              <a:t>(Eurofighter </a:t>
            </a:r>
            <a:r>
              <a:rPr lang="en-GB" sz="2800" i="1" dirty="0" smtClean="0">
                <a:latin typeface="Arial" charset="0"/>
              </a:rPr>
              <a:t>Typhoon), security (</a:t>
            </a:r>
            <a:r>
              <a:rPr lang="en-GB" sz="2800" i="1" dirty="0" err="1" smtClean="0">
                <a:latin typeface="Arial" charset="0"/>
              </a:rPr>
              <a:t>Mondex</a:t>
            </a:r>
            <a:r>
              <a:rPr lang="en-GB" sz="2800" i="1" dirty="0" smtClean="0">
                <a:latin typeface="Arial" charset="0"/>
              </a:rPr>
              <a:t>), </a:t>
            </a:r>
            <a:r>
              <a:rPr lang="en-GB" sz="2400" i="1" dirty="0" smtClean="0">
                <a:latin typeface="Arial" charset="0"/>
              </a:rPr>
              <a:t>…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800" dirty="0">
                <a:latin typeface="Arial" charset="0"/>
              </a:rPr>
              <a:t>Focus on exception freedom proof, </a:t>
            </a:r>
            <a:r>
              <a:rPr lang="en-GB" sz="2800" i="1" dirty="0">
                <a:latin typeface="Arial" charset="0"/>
              </a:rPr>
              <a:t>e.g. proving code is free from </a:t>
            </a:r>
            <a:r>
              <a:rPr lang="en-GB" sz="2800" i="1" dirty="0" smtClean="0">
                <a:latin typeface="Arial" charset="0"/>
              </a:rPr>
              <a:t>arithmetic overflows, buffer </a:t>
            </a:r>
            <a:r>
              <a:rPr lang="en-GB" sz="2800" i="1" dirty="0">
                <a:latin typeface="Arial" charset="0"/>
              </a:rPr>
              <a:t>overflows, </a:t>
            </a:r>
            <a:r>
              <a:rPr lang="en-GB" sz="2800" i="1" dirty="0" smtClean="0">
                <a:latin typeface="Arial" charset="0"/>
              </a:rPr>
              <a:t>division </a:t>
            </a:r>
            <a:r>
              <a:rPr lang="en-GB" sz="2800" i="1" dirty="0">
                <a:latin typeface="Arial" charset="0"/>
              </a:rPr>
              <a:t>by </a:t>
            </a:r>
            <a:r>
              <a:rPr lang="en-GB" sz="2800" i="1" dirty="0" smtClean="0">
                <a:latin typeface="Arial" charset="0"/>
              </a:rPr>
              <a:t>zero, ….</a:t>
            </a:r>
            <a:endParaRPr lang="en-GB" sz="2800" i="1" dirty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GB" sz="2800" i="1" dirty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GB" sz="2800" b="0" dirty="0">
              <a:solidFill>
                <a:schemeClr val="tx1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GB" sz="2800" b="0" i="1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28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539552" y="1557338"/>
            <a:ext cx="8064896" cy="5040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latin typeface="Arial" charset="0"/>
              </a:rPr>
              <a:t>Consider converting 64-bits of data into 16-bits:</a:t>
            </a:r>
          </a:p>
          <a:p>
            <a:pPr>
              <a:spcBef>
                <a:spcPct val="20000"/>
              </a:spcBef>
            </a:pPr>
            <a:endParaRPr lang="en-US" sz="2800" b="0" dirty="0">
              <a:solidFill>
                <a:schemeClr val="tx1"/>
              </a:solidFill>
              <a:latin typeface="Arial" charset="0"/>
            </a:endParaRPr>
          </a:p>
          <a:p>
            <a:pPr>
              <a:spcBef>
                <a:spcPct val="20000"/>
              </a:spcBef>
            </a:pPr>
            <a:r>
              <a:rPr lang="en-US" sz="2800" b="0" dirty="0" smtClean="0">
                <a:solidFill>
                  <a:schemeClr val="tx1"/>
                </a:solidFill>
                <a:latin typeface="Arial" charset="0"/>
              </a:rPr>
              <a:t> </a:t>
            </a:r>
            <a:endParaRPr lang="en-US" sz="2800" b="0" dirty="0">
              <a:solidFill>
                <a:schemeClr val="tx1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GB" sz="2800" b="0" dirty="0" smtClean="0">
                <a:solidFill>
                  <a:schemeClr val="tx1"/>
                </a:solidFill>
                <a:latin typeface="Arial" charset="0"/>
              </a:rPr>
              <a:t> </a:t>
            </a:r>
            <a:endParaRPr lang="en-US" sz="2800" b="0" dirty="0">
              <a:solidFill>
                <a:schemeClr val="tx1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GB" sz="2800" b="0" dirty="0">
              <a:solidFill>
                <a:schemeClr val="tx1"/>
              </a:solidFill>
              <a:latin typeface="Arial" charset="0"/>
            </a:endParaRPr>
          </a:p>
          <a:p>
            <a:pPr>
              <a:spcBef>
                <a:spcPct val="20000"/>
              </a:spcBef>
            </a:pPr>
            <a:endParaRPr lang="en-GB" sz="2800" b="0" i="1" dirty="0">
              <a:solidFill>
                <a:schemeClr val="tx1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GB" sz="2800" b="0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19473" y="3725630"/>
            <a:ext cx="1383990" cy="504056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534400" cy="1144588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Arithmetic Overflow </a:t>
            </a:r>
            <a:r>
              <a:rPr lang="en-GB" dirty="0" smtClean="0"/>
              <a:t> </a:t>
            </a:r>
            <a:endParaRPr lang="en-GB" dirty="0" smtClean="0"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11411" y="2896211"/>
            <a:ext cx="5616624" cy="504056"/>
          </a:xfrm>
          <a:prstGeom prst="rect">
            <a:avLst/>
          </a:prstGeom>
          <a:solidFill>
            <a:srgbClr val="FFFF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5923879" y="3725630"/>
            <a:ext cx="1404156" cy="504056"/>
          </a:xfrm>
          <a:prstGeom prst="rect">
            <a:avLst/>
          </a:prstGeom>
          <a:solidFill>
            <a:srgbClr val="FFFF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727171" y="3725630"/>
            <a:ext cx="4192302" cy="504056"/>
          </a:xfrm>
          <a:prstGeom prst="rect">
            <a:avLst/>
          </a:prstGeom>
          <a:solidFill>
            <a:srgbClr val="FFFF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115567" y="2132856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  <a:latin typeface="Arial" charset="0"/>
              </a:rPr>
              <a:t>Overflow Error</a:t>
            </a:r>
            <a:endParaRPr lang="en-US" sz="2800" b="1" i="1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50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-0.00104 0.1215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59259E-6 L -0.00469 0.5555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2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2" grpId="1" animBg="1"/>
      <p:bldP spid="9" grpId="0" animBg="1"/>
      <p:bldP spid="10" grpId="0" animBg="1"/>
      <p:bldP spid="10" grpId="1" animBg="1"/>
      <p:bldP spid="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131840" y="1408443"/>
            <a:ext cx="5904532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0" dirty="0" smtClean="0">
                <a:solidFill>
                  <a:schemeClr val="tx1"/>
                </a:solidFill>
                <a:latin typeface="Arial" charset="0"/>
              </a:rPr>
              <a:t>Developed </a:t>
            </a:r>
            <a:r>
              <a:rPr lang="en-US" sz="2400" dirty="0">
                <a:latin typeface="Arial" charset="0"/>
              </a:rPr>
              <a:t>by </a:t>
            </a:r>
            <a:r>
              <a:rPr lang="en-US" sz="2400" dirty="0" smtClean="0">
                <a:latin typeface="Arial" charset="0"/>
              </a:rPr>
              <a:t>European Space Agency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latin typeface="Arial" charset="0"/>
              </a:rPr>
              <a:t>Unmanned rocket with a cargo of scientific satellites ($500 million)  </a:t>
            </a:r>
            <a:endParaRPr lang="en-US" sz="2400" dirty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0" dirty="0" smtClean="0">
                <a:solidFill>
                  <a:schemeClr val="tx1"/>
                </a:solidFill>
                <a:latin typeface="Arial" charset="0"/>
              </a:rPr>
              <a:t>In 1996, just 39 seconds into its maiden fligh</a:t>
            </a:r>
            <a:r>
              <a:rPr lang="en-US" sz="2400" dirty="0" smtClean="0">
                <a:latin typeface="Arial" charset="0"/>
              </a:rPr>
              <a:t>t an overflow error occurred resulting the </a:t>
            </a:r>
            <a:r>
              <a:rPr lang="en-US" sz="2400" dirty="0" err="1" smtClean="0">
                <a:latin typeface="Arial" charset="0"/>
              </a:rPr>
              <a:t>Ariane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5 control software </a:t>
            </a:r>
            <a:r>
              <a:rPr lang="en-US" sz="2400" dirty="0" smtClean="0">
                <a:latin typeface="Arial" charset="0"/>
              </a:rPr>
              <a:t>initiating </a:t>
            </a:r>
            <a:r>
              <a:rPr lang="en-US" sz="2400" dirty="0">
                <a:latin typeface="Arial" charset="0"/>
              </a:rPr>
              <a:t>a s</a:t>
            </a:r>
            <a:r>
              <a:rPr lang="en-US" sz="2400" i="1" dirty="0">
                <a:latin typeface="Arial" charset="0"/>
              </a:rPr>
              <a:t>elf-destruction operation</a:t>
            </a:r>
            <a:r>
              <a:rPr lang="en-US" sz="2400" i="1" dirty="0" smtClean="0">
                <a:latin typeface="Arial" charset="0"/>
              </a:rPr>
              <a:t>!</a:t>
            </a:r>
          </a:p>
          <a:p>
            <a:pPr>
              <a:spcBef>
                <a:spcPct val="20000"/>
              </a:spcBef>
            </a:pPr>
            <a:endParaRPr lang="en-GB" sz="2800" b="0" i="1" dirty="0">
              <a:solidFill>
                <a:schemeClr val="tx1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GB" sz="2800" b="0" i="1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9460" name="Picture 4" descr="ariane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08443"/>
            <a:ext cx="2591520" cy="4730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04800" y="381000"/>
            <a:ext cx="8534400" cy="1144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>
                <a:latin typeface="Arial" charset="0"/>
              </a:rPr>
              <a:t>The Cost of Failure</a:t>
            </a:r>
            <a:r>
              <a:rPr lang="en-GB" smtClean="0"/>
              <a:t> </a:t>
            </a:r>
            <a:endParaRPr lang="en-GB" dirty="0" smtClean="0"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9228" y="6187065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charset="0"/>
              </a:rPr>
              <a:t>Ariane</a:t>
            </a:r>
            <a:r>
              <a:rPr lang="en-US" sz="2400" dirty="0">
                <a:latin typeface="Arial" charset="0"/>
              </a:rPr>
              <a:t> 5</a:t>
            </a:r>
            <a:endParaRPr lang="en-GB" sz="2400" dirty="0"/>
          </a:p>
        </p:txBody>
      </p:sp>
      <p:pic>
        <p:nvPicPr>
          <p:cNvPr id="9" name="Picture 4" descr="Ariane-Explosion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08443"/>
            <a:ext cx="2591519" cy="47307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6387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Making Software Stuff</a:t>
            </a:r>
            <a:r>
              <a:rPr lang="en-GB" dirty="0"/>
              <a:t> </a:t>
            </a:r>
            <a:r>
              <a:rPr lang="en-GB" i="1" dirty="0" smtClean="0"/>
              <a:t>- Data</a:t>
            </a:r>
            <a:endParaRPr lang="en-GB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844824"/>
                <a:ext cx="8568952" cy="4525963"/>
              </a:xfrm>
            </p:spPr>
            <p:txBody>
              <a:bodyPr>
                <a:normAutofit/>
              </a:bodyPr>
              <a:lstStyle/>
              <a:p>
                <a:r>
                  <a:rPr lang="en-GB" dirty="0" smtClean="0"/>
                  <a:t>Empty list is represented by the constant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002060"/>
                        </a:solidFill>
                        <a:latin typeface="Cambria Math"/>
                      </a:rPr>
                      <m:t>𝑛𝑖𝑙</m:t>
                    </m:r>
                  </m:oMath>
                </a14:m>
                <a:endParaRPr lang="en-GB" dirty="0" smtClean="0">
                  <a:solidFill>
                    <a:srgbClr val="002060"/>
                  </a:solidFill>
                </a:endParaRPr>
              </a:p>
              <a:p>
                <a:r>
                  <a:rPr lang="en-GB" dirty="0" smtClean="0"/>
                  <a:t>Non-empty list is constructed using the operator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002060"/>
                        </a:solidFill>
                        <a:latin typeface="Cambria Math"/>
                      </a:rPr>
                      <m:t>∷</m:t>
                    </m:r>
                  </m:oMath>
                </a14:m>
                <a:r>
                  <a:rPr lang="en-GB" b="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GB" sz="2800" b="0" i="1" dirty="0" smtClean="0"/>
                  <a:t>(pronounced “cons”)</a:t>
                </a:r>
              </a:p>
              <a:p>
                <a:r>
                  <a:rPr lang="en-GB" dirty="0" smtClean="0"/>
                  <a:t>Example, the list even numbers</a:t>
                </a:r>
              </a:p>
              <a:p>
                <a:pPr marL="457200" lvl="1" indent="0">
                  <a:buNone/>
                </a:pPr>
                <a:r>
                  <a:rPr lang="en-GB" dirty="0" smtClean="0">
                    <a:solidFill>
                      <a:srgbClr val="002060"/>
                    </a:solidFill>
                    <a:sym typeface="Wingdings" pitchFamily="2" charset="2"/>
                  </a:rPr>
                  <a:t>	[ </a:t>
                </a:r>
                <a:r>
                  <a:rPr lang="en-GB" dirty="0">
                    <a:solidFill>
                      <a:srgbClr val="002060"/>
                    </a:solidFill>
                    <a:sym typeface="Wingdings" pitchFamily="2" charset="2"/>
                  </a:rPr>
                  <a:t>0, 2, 4, 6, 8 </a:t>
                </a:r>
                <a:r>
                  <a:rPr lang="en-GB" dirty="0" smtClean="0">
                    <a:solidFill>
                      <a:srgbClr val="002060"/>
                    </a:solidFill>
                    <a:sym typeface="Wingdings" pitchFamily="2" charset="2"/>
                  </a:rPr>
                  <a:t>]</a:t>
                </a:r>
                <a:endParaRPr lang="en-GB" dirty="0" smtClean="0">
                  <a:sym typeface="Wingdings" pitchFamily="2" charset="2"/>
                </a:endParaRPr>
              </a:p>
              <a:p>
                <a:pPr marL="57150" indent="0">
                  <a:buNone/>
                </a:pPr>
                <a:r>
                  <a:rPr lang="en-GB" dirty="0">
                    <a:sym typeface="Wingdings" pitchFamily="2" charset="2"/>
                  </a:rPr>
                  <a:t> </a:t>
                </a:r>
                <a:r>
                  <a:rPr lang="en-GB" dirty="0" smtClean="0">
                    <a:sym typeface="Wingdings" pitchFamily="2" charset="2"/>
                  </a:rPr>
                  <a:t>  is represented by</a:t>
                </a:r>
                <a:endParaRPr lang="en-GB" i="1" dirty="0" smtClean="0"/>
              </a:p>
              <a:p>
                <a:pPr marL="914400" lvl="2" indent="0">
                  <a:buNone/>
                </a:pPr>
                <a:r>
                  <a:rPr lang="en-GB" sz="2800" dirty="0" smtClean="0">
                    <a:solidFill>
                      <a:srgbClr val="002060"/>
                    </a:solidFill>
                  </a:rPr>
                  <a:t>0 :</a:t>
                </a:r>
                <a:r>
                  <a:rPr lang="en-GB" sz="2800" dirty="0" smtClean="0">
                    <a:solidFill>
                      <a:srgbClr val="002060"/>
                    </a:solidFill>
                    <a:sym typeface="Wingdings" pitchFamily="2" charset="2"/>
                  </a:rPr>
                  <a:t>: (2 :: (4 :: (6 :: (8 ::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rgbClr val="002060"/>
                        </a:solidFill>
                        <a:latin typeface="Cambria Math"/>
                      </a:rPr>
                      <m:t>𝑛𝑖𝑙</m:t>
                    </m:r>
                  </m:oMath>
                </a14:m>
                <a:r>
                  <a:rPr lang="en-GB" sz="2800" dirty="0" smtClean="0">
                    <a:solidFill>
                      <a:srgbClr val="002060"/>
                    </a:solidFill>
                    <a:sym typeface="Wingdings" pitchFamily="2" charset="2"/>
                  </a:rPr>
                  <a:t>))))</a:t>
                </a:r>
              </a:p>
              <a:p>
                <a:pPr marL="514350" lvl="1" indent="0">
                  <a:buNone/>
                </a:pPr>
                <a:r>
                  <a:rPr lang="en-GB" dirty="0">
                    <a:sym typeface="Wingdings" pitchFamily="2" charset="2"/>
                  </a:rPr>
                  <a:t>	</a:t>
                </a: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844824"/>
                <a:ext cx="8568952" cy="4525963"/>
              </a:xfrm>
              <a:blipFill rotWithShape="1">
                <a:blip r:embed="rId2"/>
                <a:stretch>
                  <a:fillRect l="-1565" t="-17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180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87" name="Line 44"/>
          <p:cNvSpPr>
            <a:spLocks noChangeShapeType="1"/>
          </p:cNvSpPr>
          <p:nvPr/>
        </p:nvSpPr>
        <p:spPr bwMode="auto">
          <a:xfrm flipH="1">
            <a:off x="762000" y="3810000"/>
            <a:ext cx="3581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19458" name="Line 33"/>
          <p:cNvSpPr>
            <a:spLocks noChangeShapeType="1"/>
          </p:cNvSpPr>
          <p:nvPr/>
        </p:nvSpPr>
        <p:spPr bwMode="auto">
          <a:xfrm>
            <a:off x="5029200" y="2362200"/>
            <a:ext cx="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19459" name="Line 17"/>
          <p:cNvSpPr>
            <a:spLocks noChangeShapeType="1"/>
          </p:cNvSpPr>
          <p:nvPr/>
        </p:nvSpPr>
        <p:spPr bwMode="auto">
          <a:xfrm flipV="1">
            <a:off x="5562600" y="3657600"/>
            <a:ext cx="11699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19460" name="Cloud"/>
          <p:cNvSpPr>
            <a:spLocks noChangeAspect="1" noEditPoints="1" noChangeArrowheads="1"/>
          </p:cNvSpPr>
          <p:nvPr/>
        </p:nvSpPr>
        <p:spPr bwMode="auto">
          <a:xfrm>
            <a:off x="4267200" y="3276600"/>
            <a:ext cx="1447800" cy="762000"/>
          </a:xfrm>
          <a:custGeom>
            <a:avLst/>
            <a:gdLst>
              <a:gd name="T0" fmla="*/ 4491 w 21600"/>
              <a:gd name="T1" fmla="*/ 381000 h 21600"/>
              <a:gd name="T2" fmla="*/ 723900 w 21600"/>
              <a:gd name="T3" fmla="*/ 761189 h 21600"/>
              <a:gd name="T4" fmla="*/ 1446593 w 21600"/>
              <a:gd name="T5" fmla="*/ 381000 h 21600"/>
              <a:gd name="T6" fmla="*/ 723900 w 21600"/>
              <a:gd name="T7" fmla="*/ 43568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49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dirty="0" smtClean="0">
                <a:latin typeface="Arial" charset="0"/>
              </a:rPr>
              <a:t>Verifying SPARK Code</a:t>
            </a:r>
            <a:endParaRPr lang="en-GB" dirty="0" smtClean="0"/>
          </a:p>
        </p:txBody>
      </p:sp>
      <p:sp>
        <p:nvSpPr>
          <p:cNvPr id="19462" name="AutoShape 4"/>
          <p:cNvSpPr>
            <a:spLocks noChangeArrowheads="1"/>
          </p:cNvSpPr>
          <p:nvPr/>
        </p:nvSpPr>
        <p:spPr bwMode="auto">
          <a:xfrm>
            <a:off x="2195513" y="1484313"/>
            <a:ext cx="1366837" cy="91440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en-GB" sz="2000" b="0">
                <a:latin typeface="Arial" charset="0"/>
              </a:rPr>
              <a:t>SPARK </a:t>
            </a:r>
          </a:p>
          <a:p>
            <a:pPr algn="ctr"/>
            <a:r>
              <a:rPr lang="en-GB" sz="2000" b="0">
                <a:latin typeface="Arial" charset="0"/>
              </a:rPr>
              <a:t>Examiner</a:t>
            </a:r>
          </a:p>
        </p:txBody>
      </p:sp>
      <p:sp>
        <p:nvSpPr>
          <p:cNvPr id="19463" name="AutoShape 5"/>
          <p:cNvSpPr>
            <a:spLocks noChangeArrowheads="1"/>
          </p:cNvSpPr>
          <p:nvPr/>
        </p:nvSpPr>
        <p:spPr bwMode="auto">
          <a:xfrm>
            <a:off x="4356100" y="1484313"/>
            <a:ext cx="1366838" cy="91440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en-GB" sz="2000" b="0">
                <a:latin typeface="Arial" charset="0"/>
              </a:rPr>
              <a:t>SPADE </a:t>
            </a:r>
          </a:p>
          <a:p>
            <a:pPr algn="ctr"/>
            <a:r>
              <a:rPr lang="en-GB" sz="2000" b="0">
                <a:latin typeface="Arial" charset="0"/>
              </a:rPr>
              <a:t>Simplifier</a:t>
            </a:r>
          </a:p>
        </p:txBody>
      </p:sp>
      <p:sp>
        <p:nvSpPr>
          <p:cNvPr id="19464" name="AutoShape 7"/>
          <p:cNvSpPr>
            <a:spLocks noChangeArrowheads="1"/>
          </p:cNvSpPr>
          <p:nvPr/>
        </p:nvSpPr>
        <p:spPr bwMode="auto">
          <a:xfrm>
            <a:off x="6732588" y="3213100"/>
            <a:ext cx="1727200" cy="91440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en-GB" sz="2000" b="0">
                <a:latin typeface="Arial" charset="0"/>
              </a:rPr>
              <a:t>SPADE</a:t>
            </a:r>
          </a:p>
          <a:p>
            <a:pPr algn="ctr"/>
            <a:r>
              <a:rPr lang="en-GB" sz="2000" b="0">
                <a:latin typeface="Arial" charset="0"/>
              </a:rPr>
              <a:t>Proof Checker</a:t>
            </a:r>
            <a:endParaRPr lang="en-GB" sz="2000">
              <a:latin typeface="Arial" charset="0"/>
            </a:endParaRPr>
          </a:p>
        </p:txBody>
      </p:sp>
      <p:sp>
        <p:nvSpPr>
          <p:cNvPr id="19465" name="Line 10"/>
          <p:cNvSpPr>
            <a:spLocks noChangeShapeType="1"/>
          </p:cNvSpPr>
          <p:nvPr/>
        </p:nvSpPr>
        <p:spPr bwMode="auto">
          <a:xfrm>
            <a:off x="3563938" y="1916113"/>
            <a:ext cx="7921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19466" name="Line 11"/>
          <p:cNvSpPr>
            <a:spLocks noChangeShapeType="1"/>
          </p:cNvSpPr>
          <p:nvPr/>
        </p:nvSpPr>
        <p:spPr bwMode="auto">
          <a:xfrm>
            <a:off x="5724525" y="1916113"/>
            <a:ext cx="1152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19467" name="Line 12"/>
          <p:cNvSpPr>
            <a:spLocks noChangeShapeType="1"/>
          </p:cNvSpPr>
          <p:nvPr/>
        </p:nvSpPr>
        <p:spPr bwMode="auto">
          <a:xfrm>
            <a:off x="1187450" y="3644900"/>
            <a:ext cx="1081088" cy="7143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19469" name="Line 15"/>
          <p:cNvSpPr>
            <a:spLocks noChangeShapeType="1"/>
          </p:cNvSpPr>
          <p:nvPr/>
        </p:nvSpPr>
        <p:spPr bwMode="auto">
          <a:xfrm>
            <a:off x="5715000" y="2895600"/>
            <a:ext cx="7302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19470" name="Line 16"/>
          <p:cNvSpPr>
            <a:spLocks noChangeShapeType="1"/>
          </p:cNvSpPr>
          <p:nvPr/>
        </p:nvSpPr>
        <p:spPr bwMode="auto">
          <a:xfrm>
            <a:off x="5943600" y="2743200"/>
            <a:ext cx="7302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19471" name="Line 18"/>
          <p:cNvSpPr>
            <a:spLocks noChangeShapeType="1"/>
          </p:cNvSpPr>
          <p:nvPr/>
        </p:nvSpPr>
        <p:spPr bwMode="auto">
          <a:xfrm flipV="1">
            <a:off x="7380288" y="2420938"/>
            <a:ext cx="0" cy="792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19472" name="Line 19"/>
          <p:cNvSpPr>
            <a:spLocks noChangeShapeType="1"/>
          </p:cNvSpPr>
          <p:nvPr/>
        </p:nvSpPr>
        <p:spPr bwMode="auto">
          <a:xfrm flipH="1" flipV="1">
            <a:off x="2843213" y="3644900"/>
            <a:ext cx="1368425" cy="7143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19473" name="Line 20"/>
          <p:cNvSpPr>
            <a:spLocks noChangeShapeType="1"/>
          </p:cNvSpPr>
          <p:nvPr/>
        </p:nvSpPr>
        <p:spPr bwMode="auto">
          <a:xfrm>
            <a:off x="1619250" y="3644900"/>
            <a:ext cx="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19474" name="Line 23"/>
          <p:cNvSpPr>
            <a:spLocks noChangeShapeType="1"/>
          </p:cNvSpPr>
          <p:nvPr/>
        </p:nvSpPr>
        <p:spPr bwMode="auto">
          <a:xfrm>
            <a:off x="1403350" y="1916113"/>
            <a:ext cx="7921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19475" name="Text Box 24"/>
          <p:cNvSpPr txBox="1">
            <a:spLocks noChangeArrowheads="1"/>
          </p:cNvSpPr>
          <p:nvPr/>
        </p:nvSpPr>
        <p:spPr bwMode="auto">
          <a:xfrm>
            <a:off x="3635375" y="1484313"/>
            <a:ext cx="667468" cy="40229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1pPr>
            <a:lvl2pPr marL="742950" indent="-285750"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2pPr>
            <a:lvl3pPr marL="1143000" indent="-228600"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3pPr>
            <a:lvl4pPr marL="1600200" indent="-228600"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4pPr>
            <a:lvl5pPr marL="2057400" indent="-228600"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9pPr>
          </a:lstStyle>
          <a:p>
            <a:r>
              <a:rPr lang="en-GB" sz="2000" b="0">
                <a:solidFill>
                  <a:schemeClr val="tx1"/>
                </a:solidFill>
                <a:latin typeface="Arial" charset="0"/>
              </a:rPr>
              <a:t>VCs</a:t>
            </a:r>
          </a:p>
        </p:txBody>
      </p:sp>
      <p:sp>
        <p:nvSpPr>
          <p:cNvPr id="19476" name="Text Box 25"/>
          <p:cNvSpPr txBox="1">
            <a:spLocks noChangeArrowheads="1"/>
          </p:cNvSpPr>
          <p:nvPr/>
        </p:nvSpPr>
        <p:spPr bwMode="auto">
          <a:xfrm>
            <a:off x="5867400" y="3141663"/>
            <a:ext cx="851813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1pPr>
            <a:lvl2pPr marL="742950" indent="-285750"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2pPr>
            <a:lvl3pPr marL="1143000" indent="-228600"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3pPr>
            <a:lvl4pPr marL="1600200" indent="-228600"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4pPr>
            <a:lvl5pPr marL="2057400" indent="-228600"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9pPr>
          </a:lstStyle>
          <a:p>
            <a:pPr algn="ctr"/>
            <a:r>
              <a:rPr lang="en-GB" sz="2000" b="0">
                <a:solidFill>
                  <a:schemeClr val="tx1"/>
                </a:solidFill>
                <a:latin typeface="Arial" charset="0"/>
              </a:rPr>
              <a:t>Cmds</a:t>
            </a:r>
            <a:endParaRPr lang="en-GB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9477" name="Text Box 26"/>
          <p:cNvSpPr txBox="1">
            <a:spLocks noChangeArrowheads="1"/>
          </p:cNvSpPr>
          <p:nvPr/>
        </p:nvSpPr>
        <p:spPr bwMode="auto">
          <a:xfrm>
            <a:off x="3635375" y="2492375"/>
            <a:ext cx="1368425" cy="71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1pPr>
            <a:lvl2pPr marL="742950" indent="-285750"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2pPr>
            <a:lvl3pPr marL="1143000" indent="-228600"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3pPr>
            <a:lvl4pPr marL="1600200" indent="-228600"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4pPr>
            <a:lvl5pPr marL="2057400" indent="-228600"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9pPr>
          </a:lstStyle>
          <a:p>
            <a:pPr algn="ctr"/>
            <a:r>
              <a:rPr lang="en-GB" sz="2000" b="0" dirty="0" err="1">
                <a:solidFill>
                  <a:srgbClr val="FF0000"/>
                </a:solidFill>
                <a:latin typeface="Arial" charset="0"/>
              </a:rPr>
              <a:t>UnprovenVCs</a:t>
            </a:r>
            <a:endParaRPr lang="en-GB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19478" name="Picture 28" descr="M158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429000"/>
            <a:ext cx="4572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79" name="Text Box 31"/>
          <p:cNvSpPr txBox="1">
            <a:spLocks noChangeArrowheads="1"/>
          </p:cNvSpPr>
          <p:nvPr/>
        </p:nvSpPr>
        <p:spPr bwMode="auto">
          <a:xfrm>
            <a:off x="8001000" y="1600200"/>
            <a:ext cx="485775" cy="71006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1pPr>
            <a:lvl2pPr marL="742950" indent="-285750"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2pPr>
            <a:lvl3pPr marL="1143000" indent="-228600"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3pPr>
            <a:lvl4pPr marL="1600200" indent="-228600"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4pPr>
            <a:lvl5pPr marL="2057400" indent="-228600"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9pPr>
          </a:lstStyle>
          <a:p>
            <a:r>
              <a:rPr lang="en-GB" sz="4000" dirty="0">
                <a:solidFill>
                  <a:srgbClr val="00B050"/>
                </a:solidFill>
                <a:sym typeface="Wingdings 2" pitchFamily="18" charset="2"/>
              </a:rPr>
              <a:t></a:t>
            </a:r>
            <a:endParaRPr lang="en-GB" sz="4000" dirty="0">
              <a:solidFill>
                <a:srgbClr val="00B050"/>
              </a:solidFill>
            </a:endParaRPr>
          </a:p>
        </p:txBody>
      </p:sp>
      <p:sp>
        <p:nvSpPr>
          <p:cNvPr id="19485" name="Line 42"/>
          <p:cNvSpPr>
            <a:spLocks noChangeShapeType="1"/>
          </p:cNvSpPr>
          <p:nvPr/>
        </p:nvSpPr>
        <p:spPr bwMode="auto">
          <a:xfrm flipH="1">
            <a:off x="1143000" y="3505200"/>
            <a:ext cx="3200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19486" name="Line 43"/>
          <p:cNvSpPr>
            <a:spLocks noChangeShapeType="1"/>
          </p:cNvSpPr>
          <p:nvPr/>
        </p:nvSpPr>
        <p:spPr bwMode="auto">
          <a:xfrm flipV="1">
            <a:off x="1143000" y="2438400"/>
            <a:ext cx="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19488" name="Line 45"/>
          <p:cNvSpPr>
            <a:spLocks noChangeShapeType="1"/>
          </p:cNvSpPr>
          <p:nvPr/>
        </p:nvSpPr>
        <p:spPr bwMode="auto">
          <a:xfrm flipV="1">
            <a:off x="762000" y="2438400"/>
            <a:ext cx="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19489" name="AutoShape 48"/>
          <p:cNvSpPr>
            <a:spLocks noChangeArrowheads="1"/>
          </p:cNvSpPr>
          <p:nvPr/>
        </p:nvSpPr>
        <p:spPr bwMode="auto">
          <a:xfrm>
            <a:off x="457200" y="1447800"/>
            <a:ext cx="990600" cy="990600"/>
          </a:xfrm>
          <a:prstGeom prst="foldedCorner">
            <a:avLst>
              <a:gd name="adj" fmla="val 12500"/>
            </a:avLst>
          </a:prstGeom>
          <a:solidFill>
            <a:srgbClr val="FFFF66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en-GB" sz="2000" b="0">
                <a:latin typeface="Arial" charset="0"/>
              </a:rPr>
              <a:t>SPARK</a:t>
            </a:r>
          </a:p>
          <a:p>
            <a:pPr algn="ctr"/>
            <a:r>
              <a:rPr lang="en-GB" sz="2000" b="0">
                <a:latin typeface="Arial" charset="0"/>
              </a:rPr>
              <a:t>code</a:t>
            </a:r>
          </a:p>
        </p:txBody>
      </p:sp>
      <p:sp>
        <p:nvSpPr>
          <p:cNvPr id="19490" name="AutoShape 49"/>
          <p:cNvSpPr>
            <a:spLocks noChangeArrowheads="1"/>
          </p:cNvSpPr>
          <p:nvPr/>
        </p:nvSpPr>
        <p:spPr bwMode="auto">
          <a:xfrm>
            <a:off x="6858000" y="1447800"/>
            <a:ext cx="990600" cy="990600"/>
          </a:xfrm>
          <a:prstGeom prst="foldedCorner">
            <a:avLst>
              <a:gd name="adj" fmla="val 12500"/>
            </a:avLst>
          </a:prstGeom>
          <a:solidFill>
            <a:srgbClr val="FFFF66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en-GB" sz="2000" b="0">
                <a:latin typeface="Arial" charset="0"/>
              </a:rPr>
              <a:t>Proofs</a:t>
            </a:r>
          </a:p>
        </p:txBody>
      </p:sp>
      <p:sp>
        <p:nvSpPr>
          <p:cNvPr id="32" name="Text Box 59"/>
          <p:cNvSpPr txBox="1">
            <a:spLocks noChangeArrowheads="1"/>
          </p:cNvSpPr>
          <p:nvPr/>
        </p:nvSpPr>
        <p:spPr bwMode="auto">
          <a:xfrm>
            <a:off x="762000" y="3886200"/>
            <a:ext cx="1536296" cy="40229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1pPr>
            <a:lvl2pPr marL="742950" indent="-285750"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2pPr>
            <a:lvl3pPr marL="1143000" indent="-228600"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3pPr>
            <a:lvl4pPr marL="1600200" indent="-228600"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4pPr>
            <a:lvl5pPr marL="2057400" indent="-228600"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9pPr>
          </a:lstStyle>
          <a:p>
            <a:r>
              <a:rPr lang="en-GB" sz="2000" b="0" dirty="0" smtClean="0">
                <a:solidFill>
                  <a:schemeClr val="tx1"/>
                </a:solidFill>
                <a:latin typeface="Arial" charset="0"/>
              </a:rPr>
              <a:t>Annotations</a:t>
            </a:r>
            <a:endParaRPr lang="en-GB" sz="2000" b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371052" y="4581524"/>
            <a:ext cx="8501343" cy="1793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1pPr>
            <a:lvl2pPr marL="742950" indent="-285750"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2pPr>
            <a:lvl3pPr marL="1143000" indent="-228600"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3pPr>
            <a:lvl4pPr marL="1600200" indent="-228600"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4pPr>
            <a:lvl5pPr marL="2057400" indent="-228600"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9pPr>
          </a:lstStyle>
          <a:p>
            <a:pPr marL="342900" indent="-342900">
              <a:lnSpc>
                <a:spcPct val="115000"/>
              </a:lnSpc>
              <a:buFont typeface="Arial" pitchFamily="34" charset="0"/>
              <a:buChar char="•"/>
            </a:pPr>
            <a:r>
              <a:rPr lang="en-GB" b="0" dirty="0" smtClean="0">
                <a:solidFill>
                  <a:schemeClr val="tx1"/>
                </a:solidFill>
              </a:rPr>
              <a:t>VCs = Verification Conditions (conjectures)</a:t>
            </a:r>
          </a:p>
          <a:p>
            <a:pPr marL="342900" indent="-342900">
              <a:lnSpc>
                <a:spcPct val="115000"/>
              </a:lnSpc>
              <a:buFont typeface="Arial" pitchFamily="34" charset="0"/>
              <a:buChar char="•"/>
            </a:pPr>
            <a:r>
              <a:rPr lang="en-GB" b="0" dirty="0" smtClean="0">
                <a:solidFill>
                  <a:schemeClr val="tx1"/>
                </a:solidFill>
              </a:rPr>
              <a:t>Our focus was on the problems the SPARK tools failed on:</a:t>
            </a:r>
          </a:p>
          <a:p>
            <a:pPr marL="1085850" lvl="1" indent="-342900">
              <a:lnSpc>
                <a:spcPct val="115000"/>
              </a:lnSpc>
              <a:buFont typeface="Arial" pitchFamily="34" charset="0"/>
              <a:buChar char="•"/>
            </a:pPr>
            <a:r>
              <a:rPr lang="en-GB" b="0" i="1" dirty="0" smtClean="0">
                <a:solidFill>
                  <a:schemeClr val="tx1"/>
                </a:solidFill>
              </a:rPr>
              <a:t>Verifying loops (iteration) </a:t>
            </a:r>
          </a:p>
          <a:p>
            <a:pPr marL="1085850" lvl="1" indent="-342900">
              <a:lnSpc>
                <a:spcPct val="115000"/>
              </a:lnSpc>
              <a:buFont typeface="Arial" pitchFamily="34" charset="0"/>
              <a:buChar char="•"/>
            </a:pPr>
            <a:r>
              <a:rPr lang="en-GB" b="0" i="1" dirty="0" smtClean="0">
                <a:solidFill>
                  <a:schemeClr val="tx1"/>
                </a:solidFill>
              </a:rPr>
              <a:t>Loop invariant discovery – productive use of failure </a:t>
            </a:r>
            <a:endParaRPr lang="en-GB" b="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94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2" name="Text Box 41"/>
          <p:cNvSpPr txBox="1">
            <a:spLocks noChangeArrowheads="1"/>
          </p:cNvSpPr>
          <p:nvPr/>
        </p:nvSpPr>
        <p:spPr bwMode="auto">
          <a:xfrm>
            <a:off x="5867400" y="3141663"/>
            <a:ext cx="851813" cy="40229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1pPr>
            <a:lvl2pPr marL="742950" indent="-285750"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2pPr>
            <a:lvl3pPr marL="1143000" indent="-228600"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3pPr>
            <a:lvl4pPr marL="1600200" indent="-228600"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4pPr>
            <a:lvl5pPr marL="2057400" indent="-228600"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9pPr>
          </a:lstStyle>
          <a:p>
            <a:r>
              <a:rPr lang="en-GB" sz="2000" b="0" dirty="0" err="1">
                <a:solidFill>
                  <a:schemeClr val="tx1"/>
                </a:solidFill>
                <a:latin typeface="Arial" charset="0"/>
              </a:rPr>
              <a:t>Cmds</a:t>
            </a:r>
            <a:endParaRPr lang="en-GB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0482" name="Line 57"/>
          <p:cNvSpPr>
            <a:spLocks noChangeShapeType="1"/>
          </p:cNvSpPr>
          <p:nvPr/>
        </p:nvSpPr>
        <p:spPr bwMode="auto">
          <a:xfrm flipV="1">
            <a:off x="5562600" y="3657600"/>
            <a:ext cx="11699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20483" name="Line 54"/>
          <p:cNvSpPr>
            <a:spLocks noChangeShapeType="1"/>
          </p:cNvSpPr>
          <p:nvPr/>
        </p:nvSpPr>
        <p:spPr bwMode="auto">
          <a:xfrm>
            <a:off x="5029200" y="2362200"/>
            <a:ext cx="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endParaRPr lang="en-GB">
              <a:solidFill>
                <a:srgbClr val="FF0000"/>
              </a:solidFill>
            </a:endParaRPr>
          </a:p>
        </p:txBody>
      </p:sp>
      <p:sp>
        <p:nvSpPr>
          <p:cNvPr id="20485" name="AutoShape 4"/>
          <p:cNvSpPr>
            <a:spLocks noChangeArrowheads="1"/>
          </p:cNvSpPr>
          <p:nvPr/>
        </p:nvSpPr>
        <p:spPr bwMode="auto">
          <a:xfrm>
            <a:off x="2195513" y="1484313"/>
            <a:ext cx="1366837" cy="91440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en-GB" sz="2000" b="0">
                <a:latin typeface="Arial" charset="0"/>
              </a:rPr>
              <a:t>SPARK </a:t>
            </a:r>
          </a:p>
          <a:p>
            <a:pPr algn="ctr"/>
            <a:r>
              <a:rPr lang="en-GB" sz="2000" b="0">
                <a:latin typeface="Arial" charset="0"/>
              </a:rPr>
              <a:t>Examiner</a:t>
            </a:r>
          </a:p>
        </p:txBody>
      </p:sp>
      <p:sp>
        <p:nvSpPr>
          <p:cNvPr id="20486" name="AutoShape 5"/>
          <p:cNvSpPr>
            <a:spLocks noChangeArrowheads="1"/>
          </p:cNvSpPr>
          <p:nvPr/>
        </p:nvSpPr>
        <p:spPr bwMode="auto">
          <a:xfrm>
            <a:off x="4356100" y="1484313"/>
            <a:ext cx="1366838" cy="91440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en-GB" sz="2000" b="0">
                <a:latin typeface="Arial" charset="0"/>
              </a:rPr>
              <a:t>SPADE </a:t>
            </a:r>
          </a:p>
          <a:p>
            <a:pPr algn="ctr"/>
            <a:r>
              <a:rPr lang="en-GB" sz="2000" b="0">
                <a:latin typeface="Arial" charset="0"/>
              </a:rPr>
              <a:t>Simplifier</a:t>
            </a:r>
          </a:p>
        </p:txBody>
      </p:sp>
      <p:sp>
        <p:nvSpPr>
          <p:cNvPr id="20487" name="AutoShape 7"/>
          <p:cNvSpPr>
            <a:spLocks noChangeArrowheads="1"/>
          </p:cNvSpPr>
          <p:nvPr/>
        </p:nvSpPr>
        <p:spPr bwMode="auto">
          <a:xfrm>
            <a:off x="6732588" y="3213100"/>
            <a:ext cx="1727200" cy="91440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en-GB" sz="2000" b="0">
                <a:latin typeface="Arial" charset="0"/>
              </a:rPr>
              <a:t>SPADE</a:t>
            </a:r>
          </a:p>
          <a:p>
            <a:pPr algn="ctr"/>
            <a:r>
              <a:rPr lang="en-GB" sz="2000" b="0">
                <a:latin typeface="Arial" charset="0"/>
              </a:rPr>
              <a:t>Proof Checker</a:t>
            </a:r>
            <a:endParaRPr lang="en-GB" sz="2000">
              <a:latin typeface="Arial" charset="0"/>
            </a:endParaRPr>
          </a:p>
        </p:txBody>
      </p:sp>
      <p:sp>
        <p:nvSpPr>
          <p:cNvPr id="20488" name="Text Box 9"/>
          <p:cNvSpPr txBox="1">
            <a:spLocks noChangeArrowheads="1"/>
          </p:cNvSpPr>
          <p:nvPr/>
        </p:nvSpPr>
        <p:spPr bwMode="auto">
          <a:xfrm>
            <a:off x="371052" y="4581524"/>
            <a:ext cx="7510687" cy="1793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1pPr>
            <a:lvl2pPr marL="742950" indent="-285750"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2pPr>
            <a:lvl3pPr marL="1143000" indent="-228600"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3pPr>
            <a:lvl4pPr marL="1600200" indent="-228600"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4pPr>
            <a:lvl5pPr marL="2057400" indent="-228600"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9pPr>
          </a:lstStyle>
          <a:p>
            <a:pPr>
              <a:lnSpc>
                <a:spcPct val="115000"/>
              </a:lnSpc>
              <a:buFontTx/>
              <a:buChar char="•"/>
            </a:pPr>
            <a:r>
              <a:rPr lang="en-GB" b="0" dirty="0">
                <a:solidFill>
                  <a:schemeClr val="tx1"/>
                </a:solidFill>
              </a:rPr>
              <a:t> Bill J. Ellis (</a:t>
            </a:r>
            <a:r>
              <a:rPr lang="en-GB" b="0" dirty="0" smtClean="0">
                <a:solidFill>
                  <a:schemeClr val="tx1"/>
                </a:solidFill>
              </a:rPr>
              <a:t>RA + PhD)</a:t>
            </a:r>
            <a:endParaRPr lang="en-GB" b="0" dirty="0">
              <a:solidFill>
                <a:schemeClr val="tx1"/>
              </a:solidFill>
            </a:endParaRPr>
          </a:p>
          <a:p>
            <a:pPr>
              <a:lnSpc>
                <a:spcPct val="115000"/>
              </a:lnSpc>
              <a:buFontTx/>
              <a:buChar char="•"/>
            </a:pPr>
            <a:r>
              <a:rPr lang="en-GB" b="0" dirty="0">
                <a:solidFill>
                  <a:schemeClr val="tx1"/>
                </a:solidFill>
              </a:rPr>
              <a:t> EPSRC Critical Systems programme </a:t>
            </a:r>
            <a:r>
              <a:rPr lang="en-GB" b="0" dirty="0" smtClean="0">
                <a:solidFill>
                  <a:schemeClr val="tx1"/>
                </a:solidFill>
              </a:rPr>
              <a:t>(GR/R24081</a:t>
            </a:r>
            <a:r>
              <a:rPr lang="en-GB" b="0" dirty="0">
                <a:solidFill>
                  <a:schemeClr val="tx1"/>
                </a:solidFill>
              </a:rPr>
              <a:t>)</a:t>
            </a:r>
          </a:p>
          <a:p>
            <a:pPr>
              <a:lnSpc>
                <a:spcPct val="115000"/>
              </a:lnSpc>
              <a:buFontTx/>
              <a:buChar char="•"/>
            </a:pPr>
            <a:r>
              <a:rPr lang="en-GB" b="0" dirty="0">
                <a:solidFill>
                  <a:schemeClr val="tx1"/>
                </a:solidFill>
              </a:rPr>
              <a:t> EPSRC RAIS Scheme </a:t>
            </a:r>
            <a:r>
              <a:rPr lang="en-GB" b="0" dirty="0" smtClean="0">
                <a:solidFill>
                  <a:schemeClr val="tx1"/>
                </a:solidFill>
              </a:rPr>
              <a:t>(GR/T11289</a:t>
            </a:r>
            <a:r>
              <a:rPr lang="en-GB" b="0" dirty="0">
                <a:solidFill>
                  <a:schemeClr val="tx1"/>
                </a:solidFill>
              </a:rPr>
              <a:t>)</a:t>
            </a:r>
            <a:endParaRPr lang="en-GB" b="0" dirty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115000"/>
              </a:lnSpc>
              <a:buFontTx/>
              <a:buChar char="•"/>
            </a:pPr>
            <a:r>
              <a:rPr lang="en-GB" b="0" dirty="0">
                <a:solidFill>
                  <a:schemeClr val="tx1"/>
                </a:solidFill>
                <a:latin typeface="Arial" charset="0"/>
              </a:rPr>
              <a:t> http://</a:t>
            </a:r>
            <a:r>
              <a:rPr lang="en-GB" b="0" dirty="0">
                <a:solidFill>
                  <a:schemeClr val="tx1"/>
                </a:solidFill>
              </a:rPr>
              <a:t>www.macs.hw.ac.uk/nuspade</a:t>
            </a:r>
          </a:p>
        </p:txBody>
      </p:sp>
      <p:sp>
        <p:nvSpPr>
          <p:cNvPr id="20489" name="Line 10"/>
          <p:cNvSpPr>
            <a:spLocks noChangeShapeType="1"/>
          </p:cNvSpPr>
          <p:nvPr/>
        </p:nvSpPr>
        <p:spPr bwMode="auto">
          <a:xfrm>
            <a:off x="3563938" y="1916113"/>
            <a:ext cx="7921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20490" name="Line 12"/>
          <p:cNvSpPr>
            <a:spLocks noChangeShapeType="1"/>
          </p:cNvSpPr>
          <p:nvPr/>
        </p:nvSpPr>
        <p:spPr bwMode="auto">
          <a:xfrm>
            <a:off x="5724525" y="1916113"/>
            <a:ext cx="1152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20495" name="Line 30"/>
          <p:cNvSpPr>
            <a:spLocks noChangeShapeType="1"/>
          </p:cNvSpPr>
          <p:nvPr/>
        </p:nvSpPr>
        <p:spPr bwMode="auto">
          <a:xfrm flipV="1">
            <a:off x="7380288" y="2420938"/>
            <a:ext cx="0" cy="792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20497" name="Line 33"/>
          <p:cNvSpPr>
            <a:spLocks noChangeShapeType="1"/>
          </p:cNvSpPr>
          <p:nvPr/>
        </p:nvSpPr>
        <p:spPr bwMode="auto">
          <a:xfrm>
            <a:off x="1619250" y="3644900"/>
            <a:ext cx="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20498" name="Line 37"/>
          <p:cNvSpPr>
            <a:spLocks noChangeShapeType="1"/>
          </p:cNvSpPr>
          <p:nvPr/>
        </p:nvSpPr>
        <p:spPr bwMode="auto">
          <a:xfrm flipH="1">
            <a:off x="1143000" y="3505200"/>
            <a:ext cx="31559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20499" name="Line 38"/>
          <p:cNvSpPr>
            <a:spLocks noChangeShapeType="1"/>
          </p:cNvSpPr>
          <p:nvPr/>
        </p:nvSpPr>
        <p:spPr bwMode="auto">
          <a:xfrm flipV="1">
            <a:off x="1143000" y="2286000"/>
            <a:ext cx="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20500" name="Line 39"/>
          <p:cNvSpPr>
            <a:spLocks noChangeShapeType="1"/>
          </p:cNvSpPr>
          <p:nvPr/>
        </p:nvSpPr>
        <p:spPr bwMode="auto">
          <a:xfrm>
            <a:off x="1403350" y="1916113"/>
            <a:ext cx="7921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20501" name="Text Box 40"/>
          <p:cNvSpPr txBox="1">
            <a:spLocks noChangeArrowheads="1"/>
          </p:cNvSpPr>
          <p:nvPr/>
        </p:nvSpPr>
        <p:spPr bwMode="auto">
          <a:xfrm>
            <a:off x="3635375" y="1484313"/>
            <a:ext cx="667468" cy="40229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1pPr>
            <a:lvl2pPr marL="742950" indent="-285750"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2pPr>
            <a:lvl3pPr marL="1143000" indent="-228600"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3pPr>
            <a:lvl4pPr marL="1600200" indent="-228600"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4pPr>
            <a:lvl5pPr marL="2057400" indent="-228600"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9pPr>
          </a:lstStyle>
          <a:p>
            <a:r>
              <a:rPr lang="en-GB" sz="2000" b="0" dirty="0">
                <a:solidFill>
                  <a:schemeClr val="tx1"/>
                </a:solidFill>
                <a:latin typeface="Arial" charset="0"/>
              </a:rPr>
              <a:t>VCs</a:t>
            </a:r>
          </a:p>
        </p:txBody>
      </p:sp>
      <p:sp>
        <p:nvSpPr>
          <p:cNvPr id="20504" name="Text Box 45"/>
          <p:cNvSpPr txBox="1">
            <a:spLocks noChangeArrowheads="1"/>
          </p:cNvSpPr>
          <p:nvPr/>
        </p:nvSpPr>
        <p:spPr bwMode="auto">
          <a:xfrm>
            <a:off x="8001000" y="1600200"/>
            <a:ext cx="485775" cy="71006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1pPr>
            <a:lvl2pPr marL="742950" indent="-285750"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2pPr>
            <a:lvl3pPr marL="1143000" indent="-228600"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3pPr>
            <a:lvl4pPr marL="1600200" indent="-228600"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4pPr>
            <a:lvl5pPr marL="2057400" indent="-228600"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9pPr>
          </a:lstStyle>
          <a:p>
            <a:r>
              <a:rPr lang="en-GB" sz="4000" dirty="0">
                <a:solidFill>
                  <a:srgbClr val="00B050"/>
                </a:solidFill>
                <a:sym typeface="Wingdings 2" pitchFamily="18" charset="2"/>
              </a:rPr>
              <a:t></a:t>
            </a:r>
            <a:endParaRPr lang="en-GB" sz="4000" dirty="0">
              <a:solidFill>
                <a:srgbClr val="00B050"/>
              </a:solidFill>
            </a:endParaRPr>
          </a:p>
        </p:txBody>
      </p:sp>
      <p:sp>
        <p:nvSpPr>
          <p:cNvPr id="20505" name="Text Box 59"/>
          <p:cNvSpPr txBox="1">
            <a:spLocks noChangeArrowheads="1"/>
          </p:cNvSpPr>
          <p:nvPr/>
        </p:nvSpPr>
        <p:spPr bwMode="auto">
          <a:xfrm>
            <a:off x="762000" y="3886200"/>
            <a:ext cx="1536296" cy="40229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1pPr>
            <a:lvl2pPr marL="742950" indent="-285750"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2pPr>
            <a:lvl3pPr marL="1143000" indent="-228600"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3pPr>
            <a:lvl4pPr marL="1600200" indent="-228600"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4pPr>
            <a:lvl5pPr marL="2057400" indent="-228600"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9pPr>
          </a:lstStyle>
          <a:p>
            <a:r>
              <a:rPr lang="en-GB" sz="2000" b="0" dirty="0" smtClean="0">
                <a:solidFill>
                  <a:schemeClr val="tx1"/>
                </a:solidFill>
                <a:latin typeface="Arial" charset="0"/>
              </a:rPr>
              <a:t>Annotations</a:t>
            </a:r>
            <a:endParaRPr lang="en-GB" sz="2000" b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0507" name="AutoShape 6"/>
          <p:cNvSpPr>
            <a:spLocks noChangeArrowheads="1"/>
          </p:cNvSpPr>
          <p:nvPr/>
        </p:nvSpPr>
        <p:spPr bwMode="auto">
          <a:xfrm>
            <a:off x="4267200" y="3200400"/>
            <a:ext cx="1571625" cy="91440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en-GB" sz="2000" b="0">
                <a:latin typeface="Arial" charset="0"/>
              </a:rPr>
              <a:t>SPADEase</a:t>
            </a:r>
          </a:p>
        </p:txBody>
      </p:sp>
      <p:sp>
        <p:nvSpPr>
          <p:cNvPr id="20508" name="Line 61"/>
          <p:cNvSpPr>
            <a:spLocks noChangeShapeType="1"/>
          </p:cNvSpPr>
          <p:nvPr/>
        </p:nvSpPr>
        <p:spPr bwMode="auto">
          <a:xfrm flipH="1">
            <a:off x="762000" y="3810000"/>
            <a:ext cx="3505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20509" name="Line 62"/>
          <p:cNvSpPr>
            <a:spLocks noChangeShapeType="1"/>
          </p:cNvSpPr>
          <p:nvPr/>
        </p:nvSpPr>
        <p:spPr bwMode="auto">
          <a:xfrm flipV="1">
            <a:off x="762000" y="2438400"/>
            <a:ext cx="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20510" name="AutoShape 63"/>
          <p:cNvSpPr>
            <a:spLocks noChangeArrowheads="1"/>
          </p:cNvSpPr>
          <p:nvPr/>
        </p:nvSpPr>
        <p:spPr bwMode="auto">
          <a:xfrm>
            <a:off x="457200" y="1447800"/>
            <a:ext cx="990600" cy="990600"/>
          </a:xfrm>
          <a:prstGeom prst="foldedCorner">
            <a:avLst>
              <a:gd name="adj" fmla="val 12500"/>
            </a:avLst>
          </a:prstGeom>
          <a:solidFill>
            <a:srgbClr val="FFFF66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en-GB" sz="2000" b="0" dirty="0">
                <a:latin typeface="Arial" charset="0"/>
              </a:rPr>
              <a:t>SPARK</a:t>
            </a:r>
          </a:p>
          <a:p>
            <a:pPr algn="ctr"/>
            <a:r>
              <a:rPr lang="en-GB" sz="2000" b="0" dirty="0">
                <a:latin typeface="Arial" charset="0"/>
              </a:rPr>
              <a:t>code</a:t>
            </a:r>
          </a:p>
        </p:txBody>
      </p:sp>
      <p:sp>
        <p:nvSpPr>
          <p:cNvPr id="20511" name="AutoShape 64"/>
          <p:cNvSpPr>
            <a:spLocks noChangeArrowheads="1"/>
          </p:cNvSpPr>
          <p:nvPr/>
        </p:nvSpPr>
        <p:spPr bwMode="auto">
          <a:xfrm>
            <a:off x="6858000" y="1447800"/>
            <a:ext cx="990600" cy="990600"/>
          </a:xfrm>
          <a:prstGeom prst="foldedCorner">
            <a:avLst>
              <a:gd name="adj" fmla="val 12500"/>
            </a:avLst>
          </a:prstGeom>
          <a:solidFill>
            <a:srgbClr val="FFFF66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en-GB" sz="2000" b="0">
                <a:latin typeface="Arial" charset="0"/>
              </a:rPr>
              <a:t>Proofs</a:t>
            </a: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3635375" y="2492375"/>
            <a:ext cx="1368425" cy="71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1pPr>
            <a:lvl2pPr marL="742950" indent="-285750"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2pPr>
            <a:lvl3pPr marL="1143000" indent="-228600"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3pPr>
            <a:lvl4pPr marL="1600200" indent="-228600"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4pPr>
            <a:lvl5pPr marL="2057400" indent="-228600"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9pPr>
          </a:lstStyle>
          <a:p>
            <a:pPr algn="ctr"/>
            <a:r>
              <a:rPr lang="en-GB" sz="2000" b="0" dirty="0" err="1">
                <a:solidFill>
                  <a:srgbClr val="FF0000"/>
                </a:solidFill>
                <a:latin typeface="Arial" charset="0"/>
              </a:rPr>
              <a:t>UnprovenVCs</a:t>
            </a:r>
            <a:endParaRPr lang="en-GB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dirty="0" smtClean="0">
                <a:latin typeface="Arial" charset="0"/>
              </a:rPr>
              <a:t>Proof Planning for SPARK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65037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AutoShape 3"/>
          <p:cNvSpPr>
            <a:spLocks noChangeArrowheads="1"/>
          </p:cNvSpPr>
          <p:nvPr/>
        </p:nvSpPr>
        <p:spPr bwMode="auto">
          <a:xfrm>
            <a:off x="3352800" y="2286000"/>
            <a:ext cx="5410200" cy="281940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30724" name="Line 4"/>
          <p:cNvSpPr>
            <a:spLocks noChangeShapeType="1"/>
          </p:cNvSpPr>
          <p:nvPr/>
        </p:nvSpPr>
        <p:spPr bwMode="auto">
          <a:xfrm>
            <a:off x="7467600" y="2209800"/>
            <a:ext cx="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 anchor="ctr"/>
          <a:lstStyle/>
          <a:p>
            <a:pPr algn="ctr"/>
            <a:r>
              <a:rPr lang="en-GB" sz="4400" b="0" dirty="0" err="1">
                <a:latin typeface="Arial" charset="0"/>
              </a:rPr>
              <a:t>SPADEase</a:t>
            </a:r>
            <a:endParaRPr lang="en-GB" sz="4400" b="0" dirty="0">
              <a:latin typeface="Arial" charset="0"/>
            </a:endParaRP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5867400" y="1143000"/>
            <a:ext cx="1727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1pPr>
            <a:lvl2pPr marL="742950" indent="-285750"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2pPr>
            <a:lvl3pPr marL="1143000" indent="-228600"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3pPr>
            <a:lvl4pPr marL="1600200" indent="-228600"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4pPr>
            <a:lvl5pPr marL="2057400" indent="-228600"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9pPr>
          </a:lstStyle>
          <a:p>
            <a:pPr algn="ctr"/>
            <a:r>
              <a:rPr lang="en-GB" sz="2800" b="0">
                <a:solidFill>
                  <a:srgbClr val="FF0000"/>
                </a:solidFill>
                <a:latin typeface="Arial" charset="0"/>
              </a:rPr>
              <a:t>Unproven</a:t>
            </a:r>
          </a:p>
          <a:p>
            <a:pPr algn="ctr"/>
            <a:r>
              <a:rPr lang="en-GB" sz="2800" b="0">
                <a:solidFill>
                  <a:srgbClr val="FF0000"/>
                </a:solidFill>
                <a:latin typeface="Arial" charset="0"/>
              </a:rPr>
              <a:t>VCs</a:t>
            </a:r>
          </a:p>
        </p:txBody>
      </p:sp>
      <p:sp>
        <p:nvSpPr>
          <p:cNvPr id="30727" name="Line 7"/>
          <p:cNvSpPr>
            <a:spLocks noChangeShapeType="1"/>
          </p:cNvSpPr>
          <p:nvPr/>
        </p:nvSpPr>
        <p:spPr bwMode="auto">
          <a:xfrm>
            <a:off x="8458200" y="40386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30728" name="Line 9"/>
          <p:cNvSpPr>
            <a:spLocks noChangeShapeType="1"/>
          </p:cNvSpPr>
          <p:nvPr/>
        </p:nvSpPr>
        <p:spPr bwMode="auto">
          <a:xfrm flipH="1">
            <a:off x="1676400" y="3886200"/>
            <a:ext cx="1981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30729" name="Line 10"/>
          <p:cNvSpPr>
            <a:spLocks noChangeShapeType="1"/>
          </p:cNvSpPr>
          <p:nvPr/>
        </p:nvSpPr>
        <p:spPr bwMode="auto">
          <a:xfrm>
            <a:off x="7696200" y="1524000"/>
            <a:ext cx="0" cy="1981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30730" name="AutoShape 11"/>
          <p:cNvSpPr>
            <a:spLocks noChangeArrowheads="1"/>
          </p:cNvSpPr>
          <p:nvPr/>
        </p:nvSpPr>
        <p:spPr bwMode="auto">
          <a:xfrm>
            <a:off x="6858000" y="3505200"/>
            <a:ext cx="1600200" cy="106680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30731" name="Text Box 12"/>
          <p:cNvSpPr txBox="1">
            <a:spLocks noChangeArrowheads="1"/>
          </p:cNvSpPr>
          <p:nvPr/>
        </p:nvSpPr>
        <p:spPr bwMode="auto">
          <a:xfrm>
            <a:off x="7004009" y="3581400"/>
            <a:ext cx="1422482" cy="95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1pPr>
            <a:lvl2pPr marL="742950" indent="-285750"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2pPr>
            <a:lvl3pPr marL="1143000" indent="-228600"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3pPr>
            <a:lvl4pPr marL="1600200" indent="-228600"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4pPr>
            <a:lvl5pPr marL="2057400" indent="-228600"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9pPr>
          </a:lstStyle>
          <a:p>
            <a:pPr algn="ctr"/>
            <a:r>
              <a:rPr lang="en-GB" sz="2800" b="0" dirty="0">
                <a:solidFill>
                  <a:schemeClr val="tx1"/>
                </a:solidFill>
                <a:latin typeface="Arial" charset="0"/>
              </a:rPr>
              <a:t>Proof</a:t>
            </a:r>
          </a:p>
          <a:p>
            <a:pPr algn="ctr"/>
            <a:r>
              <a:rPr lang="en-GB" sz="2800" b="0" dirty="0">
                <a:solidFill>
                  <a:schemeClr val="tx1"/>
                </a:solidFill>
                <a:latin typeface="Arial" charset="0"/>
              </a:rPr>
              <a:t>Planner</a:t>
            </a:r>
          </a:p>
        </p:txBody>
      </p:sp>
      <p:sp>
        <p:nvSpPr>
          <p:cNvPr id="30732" name="AutoShape 13"/>
          <p:cNvSpPr>
            <a:spLocks noChangeArrowheads="1"/>
          </p:cNvSpPr>
          <p:nvPr/>
        </p:nvSpPr>
        <p:spPr bwMode="auto">
          <a:xfrm>
            <a:off x="3657600" y="3581400"/>
            <a:ext cx="1600200" cy="106680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30733" name="Text Box 14"/>
          <p:cNvSpPr txBox="1">
            <a:spLocks noChangeArrowheads="1"/>
          </p:cNvSpPr>
          <p:nvPr/>
        </p:nvSpPr>
        <p:spPr bwMode="auto">
          <a:xfrm>
            <a:off x="3648854" y="3657600"/>
            <a:ext cx="1581180" cy="95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1pPr>
            <a:lvl2pPr marL="742950" indent="-285750"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2pPr>
            <a:lvl3pPr marL="1143000" indent="-228600"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3pPr>
            <a:lvl4pPr marL="1600200" indent="-228600"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4pPr>
            <a:lvl5pPr marL="2057400" indent="-228600"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9pPr>
          </a:lstStyle>
          <a:p>
            <a:pPr algn="ctr"/>
            <a:r>
              <a:rPr lang="en-GB" sz="2800" b="0" dirty="0">
                <a:solidFill>
                  <a:schemeClr val="tx1"/>
                </a:solidFill>
                <a:latin typeface="Arial" charset="0"/>
              </a:rPr>
              <a:t>Program</a:t>
            </a:r>
          </a:p>
          <a:p>
            <a:pPr algn="ctr"/>
            <a:r>
              <a:rPr lang="en-GB" sz="2800" b="0" dirty="0" err="1">
                <a:solidFill>
                  <a:schemeClr val="tx1"/>
                </a:solidFill>
                <a:latin typeface="Arial" charset="0"/>
              </a:rPr>
              <a:t>Analyzer</a:t>
            </a:r>
            <a:endParaRPr lang="en-GB" sz="2800" b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0734" name="Line 15"/>
          <p:cNvSpPr>
            <a:spLocks noChangeShapeType="1"/>
          </p:cNvSpPr>
          <p:nvPr/>
        </p:nvSpPr>
        <p:spPr bwMode="auto">
          <a:xfrm>
            <a:off x="1752600" y="3657600"/>
            <a:ext cx="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30735" name="Line 16"/>
          <p:cNvSpPr>
            <a:spLocks noChangeShapeType="1"/>
          </p:cNvSpPr>
          <p:nvPr/>
        </p:nvSpPr>
        <p:spPr bwMode="auto">
          <a:xfrm flipV="1">
            <a:off x="1676400" y="3200400"/>
            <a:ext cx="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30736" name="Line 17"/>
          <p:cNvSpPr>
            <a:spLocks noChangeShapeType="1"/>
          </p:cNvSpPr>
          <p:nvPr/>
        </p:nvSpPr>
        <p:spPr bwMode="auto">
          <a:xfrm flipH="1">
            <a:off x="1219200" y="4267200"/>
            <a:ext cx="2438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30737" name="Line 18"/>
          <p:cNvSpPr>
            <a:spLocks noChangeShapeType="1"/>
          </p:cNvSpPr>
          <p:nvPr/>
        </p:nvSpPr>
        <p:spPr bwMode="auto">
          <a:xfrm flipV="1">
            <a:off x="1219200" y="3200400"/>
            <a:ext cx="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30739" name="Line 20"/>
          <p:cNvSpPr>
            <a:spLocks noChangeShapeType="1"/>
          </p:cNvSpPr>
          <p:nvPr/>
        </p:nvSpPr>
        <p:spPr bwMode="auto">
          <a:xfrm>
            <a:off x="2438400" y="4267200"/>
            <a:ext cx="0" cy="12192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30740" name="Text Box 21"/>
          <p:cNvSpPr txBox="1">
            <a:spLocks noChangeArrowheads="1"/>
          </p:cNvSpPr>
          <p:nvPr/>
        </p:nvSpPr>
        <p:spPr bwMode="auto">
          <a:xfrm>
            <a:off x="1371600" y="5410200"/>
            <a:ext cx="2062163" cy="52540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1pPr>
            <a:lvl2pPr marL="742950" indent="-285750"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2pPr>
            <a:lvl3pPr marL="1143000" indent="-228600"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3pPr>
            <a:lvl4pPr marL="1600200" indent="-228600"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4pPr>
            <a:lvl5pPr marL="2057400" indent="-228600"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9pPr>
          </a:lstStyle>
          <a:p>
            <a:r>
              <a:rPr lang="en-GB" sz="2800" b="0">
                <a:solidFill>
                  <a:schemeClr val="tx1"/>
                </a:solidFill>
                <a:latin typeface="Arial" charset="0"/>
              </a:rPr>
              <a:t>Annotations</a:t>
            </a:r>
          </a:p>
        </p:txBody>
      </p:sp>
      <p:sp>
        <p:nvSpPr>
          <p:cNvPr id="30741" name="Text Box 23"/>
          <p:cNvSpPr txBox="1">
            <a:spLocks noChangeArrowheads="1"/>
          </p:cNvSpPr>
          <p:nvPr/>
        </p:nvSpPr>
        <p:spPr bwMode="auto">
          <a:xfrm>
            <a:off x="4648200" y="2819400"/>
            <a:ext cx="2895600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1pPr>
            <a:lvl2pPr marL="742950" indent="-285750"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2pPr>
            <a:lvl3pPr marL="1143000" indent="-228600"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3pPr>
            <a:lvl4pPr marL="1600200" indent="-228600"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4pPr>
            <a:lvl5pPr marL="2057400" indent="-228600"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9pPr>
          </a:lstStyle>
          <a:p>
            <a:pPr algn="ctr"/>
            <a:r>
              <a:rPr lang="en-GB" b="0">
                <a:solidFill>
                  <a:schemeClr val="tx1"/>
                </a:solidFill>
                <a:latin typeface="Arial" charset="0"/>
              </a:rPr>
              <a:t>Abstract Predicates</a:t>
            </a:r>
          </a:p>
        </p:txBody>
      </p:sp>
      <p:sp>
        <p:nvSpPr>
          <p:cNvPr id="30744" name="Line 28"/>
          <p:cNvSpPr>
            <a:spLocks noChangeShapeType="1"/>
          </p:cNvSpPr>
          <p:nvPr/>
        </p:nvSpPr>
        <p:spPr bwMode="auto">
          <a:xfrm flipH="1">
            <a:off x="5257800" y="3810000"/>
            <a:ext cx="160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30" name="AutoShape 22"/>
          <p:cNvSpPr>
            <a:spLocks noChangeArrowheads="1"/>
          </p:cNvSpPr>
          <p:nvPr/>
        </p:nvSpPr>
        <p:spPr bwMode="auto">
          <a:xfrm>
            <a:off x="4267200" y="2743200"/>
            <a:ext cx="3276600" cy="533400"/>
          </a:xfrm>
          <a:prstGeom prst="foldedCorner">
            <a:avLst>
              <a:gd name="adj" fmla="val 12500"/>
            </a:avLst>
          </a:prstGeom>
          <a:solidFill>
            <a:srgbClr val="FFFF66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en-GB" b="1" dirty="0">
                <a:latin typeface="Courier New" pitchFamily="49" charset="0"/>
              </a:rPr>
              <a:t>R &gt;= ? and R &lt;= ?</a:t>
            </a:r>
          </a:p>
        </p:txBody>
      </p:sp>
      <p:sp>
        <p:nvSpPr>
          <p:cNvPr id="30745" name="Line 29"/>
          <p:cNvSpPr>
            <a:spLocks noChangeShapeType="1"/>
          </p:cNvSpPr>
          <p:nvPr/>
        </p:nvSpPr>
        <p:spPr bwMode="auto">
          <a:xfrm flipH="1">
            <a:off x="5257800" y="4267200"/>
            <a:ext cx="160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31" name="Line 26"/>
          <p:cNvSpPr>
            <a:spLocks noChangeShapeType="1"/>
          </p:cNvSpPr>
          <p:nvPr/>
        </p:nvSpPr>
        <p:spPr bwMode="auto">
          <a:xfrm>
            <a:off x="6096000" y="32766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36" name="AutoShape 20"/>
          <p:cNvSpPr>
            <a:spLocks noChangeArrowheads="1"/>
          </p:cNvSpPr>
          <p:nvPr/>
        </p:nvSpPr>
        <p:spPr bwMode="auto">
          <a:xfrm>
            <a:off x="304800" y="5486400"/>
            <a:ext cx="6172200" cy="609600"/>
          </a:xfrm>
          <a:prstGeom prst="foldedCorner">
            <a:avLst>
              <a:gd name="adj" fmla="val 12500"/>
            </a:avLst>
          </a:prstGeom>
          <a:solidFill>
            <a:srgbClr val="FFFF66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en-GB" b="1" dirty="0">
                <a:latin typeface="Courier New" pitchFamily="49" charset="0"/>
              </a:rPr>
              <a:t>--# assert R &gt;= 0 and R &lt;= I*100</a:t>
            </a:r>
          </a:p>
        </p:txBody>
      </p:sp>
      <p:sp>
        <p:nvSpPr>
          <p:cNvPr id="38" name="Line 14"/>
          <p:cNvSpPr>
            <a:spLocks noChangeShapeType="1"/>
          </p:cNvSpPr>
          <p:nvPr/>
        </p:nvSpPr>
        <p:spPr bwMode="auto">
          <a:xfrm>
            <a:off x="1752600" y="3657600"/>
            <a:ext cx="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43" name="Line 14"/>
          <p:cNvSpPr>
            <a:spLocks noChangeShapeType="1"/>
          </p:cNvSpPr>
          <p:nvPr/>
        </p:nvSpPr>
        <p:spPr bwMode="auto">
          <a:xfrm>
            <a:off x="1752600" y="3670829"/>
            <a:ext cx="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42" name="AutoShape 2"/>
          <p:cNvSpPr>
            <a:spLocks noChangeArrowheads="1"/>
          </p:cNvSpPr>
          <p:nvPr/>
        </p:nvSpPr>
        <p:spPr bwMode="auto">
          <a:xfrm>
            <a:off x="304800" y="1610137"/>
            <a:ext cx="2602632" cy="1600200"/>
          </a:xfrm>
          <a:prstGeom prst="foldedCorner">
            <a:avLst>
              <a:gd name="adj" fmla="val 12500"/>
            </a:avLst>
          </a:prstGeom>
          <a:solidFill>
            <a:srgbClr val="FFFF66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/>
            <a:endParaRPr lang="en-GB" sz="2000"/>
          </a:p>
        </p:txBody>
      </p:sp>
      <p:sp>
        <p:nvSpPr>
          <p:cNvPr id="46" name="Text Box 25"/>
          <p:cNvSpPr txBox="1">
            <a:spLocks noChangeArrowheads="1"/>
          </p:cNvSpPr>
          <p:nvPr/>
        </p:nvSpPr>
        <p:spPr bwMode="auto">
          <a:xfrm>
            <a:off x="304800" y="1624295"/>
            <a:ext cx="2818656" cy="1451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1pPr>
            <a:lvl2pPr marL="742950" indent="-285750"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2pPr>
            <a:lvl3pPr marL="1143000" indent="-228600"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3pPr>
            <a:lvl4pPr marL="1600200" indent="-228600"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4pPr>
            <a:lvl5pPr marL="2057400" indent="-228600"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GB" sz="700" b="0" dirty="0">
                <a:solidFill>
                  <a:schemeClr val="tx1"/>
                </a:solidFill>
                <a:latin typeface="Courier New" pitchFamily="49" charset="0"/>
              </a:rPr>
              <a:t>  </a:t>
            </a:r>
          </a:p>
          <a:p>
            <a:pPr>
              <a:lnSpc>
                <a:spcPct val="90000"/>
              </a:lnSpc>
            </a:pPr>
            <a:r>
              <a:rPr lang="en-GB" sz="700" b="0" dirty="0">
                <a:solidFill>
                  <a:schemeClr val="tx1"/>
                </a:solidFill>
                <a:latin typeface="Courier New" pitchFamily="49" charset="0"/>
              </a:rPr>
              <a:t>subtype AR_T is Integer range 0..9;</a:t>
            </a:r>
          </a:p>
          <a:p>
            <a:pPr>
              <a:lnSpc>
                <a:spcPct val="90000"/>
              </a:lnSpc>
            </a:pPr>
            <a:r>
              <a:rPr lang="en-GB" sz="700" b="0" dirty="0">
                <a:solidFill>
                  <a:schemeClr val="tx1"/>
                </a:solidFill>
                <a:latin typeface="Courier New" pitchFamily="49" charset="0"/>
              </a:rPr>
              <a:t>type A_T is array (AR_T) of Integer;</a:t>
            </a:r>
          </a:p>
          <a:p>
            <a:pPr>
              <a:lnSpc>
                <a:spcPct val="90000"/>
              </a:lnSpc>
            </a:pPr>
            <a:r>
              <a:rPr lang="en-GB" sz="700" b="0" dirty="0">
                <a:solidFill>
                  <a:schemeClr val="tx1"/>
                </a:solidFill>
                <a:latin typeface="Courier New" pitchFamily="49" charset="0"/>
              </a:rPr>
              <a:t>   ...</a:t>
            </a:r>
          </a:p>
          <a:p>
            <a:pPr>
              <a:lnSpc>
                <a:spcPct val="90000"/>
              </a:lnSpc>
            </a:pPr>
            <a:r>
              <a:rPr lang="en-GB" sz="700" b="0" dirty="0">
                <a:solidFill>
                  <a:schemeClr val="tx1"/>
                </a:solidFill>
                <a:latin typeface="Courier New" pitchFamily="49" charset="0"/>
              </a:rPr>
              <a:t>procedure Filter(A: in A_T; R: </a:t>
            </a:r>
            <a:r>
              <a:rPr lang="en-GB" sz="700" b="0" dirty="0" smtClean="0">
                <a:solidFill>
                  <a:schemeClr val="tx1"/>
                </a:solidFill>
                <a:latin typeface="Courier New" pitchFamily="49" charset="0"/>
              </a:rPr>
              <a:t>out Integer)is</a:t>
            </a:r>
            <a:endParaRPr lang="en-GB" sz="700" b="0" dirty="0">
              <a:solidFill>
                <a:schemeClr val="tx1"/>
              </a:solidFill>
              <a:latin typeface="Courier New" pitchFamily="49" charset="0"/>
            </a:endParaRPr>
          </a:p>
          <a:p>
            <a:pPr>
              <a:lnSpc>
                <a:spcPct val="90000"/>
              </a:lnSpc>
            </a:pPr>
            <a:r>
              <a:rPr lang="en-GB" sz="700" b="0" dirty="0">
                <a:solidFill>
                  <a:schemeClr val="tx1"/>
                </a:solidFill>
                <a:latin typeface="Courier New" pitchFamily="49" charset="0"/>
              </a:rPr>
              <a:t>   begin</a:t>
            </a:r>
          </a:p>
          <a:p>
            <a:pPr>
              <a:lnSpc>
                <a:spcPct val="90000"/>
              </a:lnSpc>
            </a:pPr>
            <a:r>
              <a:rPr lang="en-GB" sz="700" b="0" dirty="0">
                <a:solidFill>
                  <a:schemeClr val="tx1"/>
                </a:solidFill>
                <a:latin typeface="Courier New" pitchFamily="49" charset="0"/>
              </a:rPr>
              <a:t>      R:=0;</a:t>
            </a:r>
          </a:p>
          <a:p>
            <a:pPr>
              <a:lnSpc>
                <a:spcPct val="90000"/>
              </a:lnSpc>
            </a:pPr>
            <a:r>
              <a:rPr lang="en-GB" sz="700" b="0" dirty="0">
                <a:solidFill>
                  <a:schemeClr val="tx1"/>
                </a:solidFill>
                <a:latin typeface="Courier New" pitchFamily="49" charset="0"/>
              </a:rPr>
              <a:t>      for I in AR_T loop</a:t>
            </a:r>
          </a:p>
          <a:p>
            <a:pPr>
              <a:lnSpc>
                <a:spcPct val="90000"/>
              </a:lnSpc>
            </a:pPr>
            <a:r>
              <a:rPr lang="en-GB" sz="700" b="0" dirty="0">
                <a:solidFill>
                  <a:schemeClr val="tx1"/>
                </a:solidFill>
                <a:latin typeface="Courier New" pitchFamily="49" charset="0"/>
              </a:rPr>
              <a:t>      </a:t>
            </a:r>
            <a:r>
              <a:rPr lang="en-GB" sz="700" dirty="0">
                <a:solidFill>
                  <a:srgbClr val="FF0000"/>
                </a:solidFill>
                <a:latin typeface="Courier New" pitchFamily="49" charset="0"/>
              </a:rPr>
              <a:t>--# assert R &gt;= 0 and R &lt;= I*100</a:t>
            </a:r>
            <a:endParaRPr lang="en-GB" sz="500" dirty="0">
              <a:solidFill>
                <a:srgbClr val="FF0000"/>
              </a:solidFill>
              <a:latin typeface="Courier New" pitchFamily="49" charset="0"/>
            </a:endParaRPr>
          </a:p>
          <a:p>
            <a:pPr>
              <a:lnSpc>
                <a:spcPct val="90000"/>
              </a:lnSpc>
            </a:pPr>
            <a:r>
              <a:rPr lang="en-GB" sz="700" b="0" dirty="0">
                <a:solidFill>
                  <a:schemeClr val="tx1"/>
                </a:solidFill>
                <a:latin typeface="Courier New" pitchFamily="49" charset="0"/>
              </a:rPr>
              <a:t>       if A(I)&gt;=0 and A(I)&lt;=100 then</a:t>
            </a:r>
          </a:p>
          <a:p>
            <a:pPr>
              <a:lnSpc>
                <a:spcPct val="90000"/>
              </a:lnSpc>
            </a:pPr>
            <a:r>
              <a:rPr lang="en-GB" sz="700" b="0" dirty="0">
                <a:solidFill>
                  <a:schemeClr val="tx1"/>
                </a:solidFill>
                <a:latin typeface="Courier New" pitchFamily="49" charset="0"/>
              </a:rPr>
              <a:t>              R:=R+A(I);</a:t>
            </a:r>
          </a:p>
          <a:p>
            <a:pPr>
              <a:lnSpc>
                <a:spcPct val="90000"/>
              </a:lnSpc>
            </a:pPr>
            <a:r>
              <a:rPr lang="en-GB" sz="700" b="0" dirty="0">
                <a:solidFill>
                  <a:schemeClr val="tx1"/>
                </a:solidFill>
                <a:latin typeface="Courier New" pitchFamily="49" charset="0"/>
              </a:rPr>
              <a:t>          end if;</a:t>
            </a:r>
          </a:p>
          <a:p>
            <a:pPr>
              <a:lnSpc>
                <a:spcPct val="90000"/>
              </a:lnSpc>
            </a:pPr>
            <a:r>
              <a:rPr lang="en-GB" sz="700" b="0" dirty="0">
                <a:solidFill>
                  <a:schemeClr val="tx1"/>
                </a:solidFill>
                <a:latin typeface="Courier New" pitchFamily="49" charset="0"/>
              </a:rPr>
              <a:t>      end loop;</a:t>
            </a:r>
          </a:p>
          <a:p>
            <a:pPr>
              <a:lnSpc>
                <a:spcPct val="90000"/>
              </a:lnSpc>
            </a:pPr>
            <a:r>
              <a:rPr lang="en-GB" sz="700" b="0" dirty="0">
                <a:solidFill>
                  <a:schemeClr val="tx1"/>
                </a:solidFill>
                <a:latin typeface="Courier New" pitchFamily="49" charset="0"/>
              </a:rPr>
              <a:t>   end Filter;</a:t>
            </a:r>
          </a:p>
        </p:txBody>
      </p:sp>
      <p:sp>
        <p:nvSpPr>
          <p:cNvPr id="45" name="AutoShape 24"/>
          <p:cNvSpPr>
            <a:spLocks noChangeArrowheads="1"/>
          </p:cNvSpPr>
          <p:nvPr/>
        </p:nvSpPr>
        <p:spPr bwMode="auto">
          <a:xfrm>
            <a:off x="304800" y="1610137"/>
            <a:ext cx="2602632" cy="1600200"/>
          </a:xfrm>
          <a:prstGeom prst="foldedCorner">
            <a:avLst>
              <a:gd name="adj" fmla="val 12500"/>
            </a:avLst>
          </a:prstGeom>
          <a:solidFill>
            <a:srgbClr val="FFFF66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/>
            <a:endParaRPr lang="en-GB" sz="2000"/>
          </a:p>
        </p:txBody>
      </p:sp>
      <p:sp>
        <p:nvSpPr>
          <p:cNvPr id="44" name="Text Box 23"/>
          <p:cNvSpPr txBox="1">
            <a:spLocks noChangeArrowheads="1"/>
          </p:cNvSpPr>
          <p:nvPr/>
        </p:nvSpPr>
        <p:spPr bwMode="auto">
          <a:xfrm>
            <a:off x="304800" y="1623992"/>
            <a:ext cx="2674640" cy="1354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1pPr>
            <a:lvl2pPr marL="742950" indent="-285750"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2pPr>
            <a:lvl3pPr marL="1143000" indent="-228600"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3pPr>
            <a:lvl4pPr marL="1600200" indent="-228600"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4pPr>
            <a:lvl5pPr marL="2057400" indent="-228600"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Arial Unicode MS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GB" sz="700" b="0" dirty="0">
                <a:solidFill>
                  <a:schemeClr val="tx1"/>
                </a:solidFill>
                <a:latin typeface="Courier New" pitchFamily="49" charset="0"/>
              </a:rPr>
              <a:t>  </a:t>
            </a:r>
          </a:p>
          <a:p>
            <a:pPr>
              <a:lnSpc>
                <a:spcPct val="90000"/>
              </a:lnSpc>
            </a:pPr>
            <a:r>
              <a:rPr lang="en-GB" sz="700" b="0" dirty="0">
                <a:solidFill>
                  <a:schemeClr val="tx1"/>
                </a:solidFill>
                <a:latin typeface="Courier New" pitchFamily="49" charset="0"/>
              </a:rPr>
              <a:t>subtype AR_T is Integer range 0..9;</a:t>
            </a:r>
          </a:p>
          <a:p>
            <a:pPr>
              <a:lnSpc>
                <a:spcPct val="90000"/>
              </a:lnSpc>
            </a:pPr>
            <a:r>
              <a:rPr lang="en-GB" sz="700" b="0" dirty="0">
                <a:solidFill>
                  <a:schemeClr val="tx1"/>
                </a:solidFill>
                <a:latin typeface="Courier New" pitchFamily="49" charset="0"/>
              </a:rPr>
              <a:t>type A_T is array (AR_T) of Integer;</a:t>
            </a:r>
          </a:p>
          <a:p>
            <a:pPr>
              <a:lnSpc>
                <a:spcPct val="90000"/>
              </a:lnSpc>
            </a:pPr>
            <a:r>
              <a:rPr lang="en-GB" sz="700" b="0" dirty="0">
                <a:solidFill>
                  <a:schemeClr val="tx1"/>
                </a:solidFill>
                <a:latin typeface="Courier New" pitchFamily="49" charset="0"/>
              </a:rPr>
              <a:t>   ...</a:t>
            </a:r>
          </a:p>
          <a:p>
            <a:pPr>
              <a:lnSpc>
                <a:spcPct val="90000"/>
              </a:lnSpc>
            </a:pPr>
            <a:r>
              <a:rPr lang="en-GB" sz="700" b="0" dirty="0">
                <a:solidFill>
                  <a:schemeClr val="tx1"/>
                </a:solidFill>
                <a:latin typeface="Courier New" pitchFamily="49" charset="0"/>
              </a:rPr>
              <a:t>procedure Filter(A: in A_T; R: </a:t>
            </a:r>
            <a:r>
              <a:rPr lang="en-GB" sz="700" b="0" dirty="0" smtClean="0">
                <a:solidFill>
                  <a:schemeClr val="tx1"/>
                </a:solidFill>
                <a:latin typeface="Courier New" pitchFamily="49" charset="0"/>
              </a:rPr>
              <a:t>out Integer)is</a:t>
            </a:r>
            <a:endParaRPr lang="en-GB" sz="700" b="0" dirty="0">
              <a:solidFill>
                <a:schemeClr val="tx1"/>
              </a:solidFill>
              <a:latin typeface="Courier New" pitchFamily="49" charset="0"/>
            </a:endParaRPr>
          </a:p>
          <a:p>
            <a:pPr>
              <a:lnSpc>
                <a:spcPct val="90000"/>
              </a:lnSpc>
            </a:pPr>
            <a:r>
              <a:rPr lang="en-GB" sz="700" b="0" dirty="0">
                <a:solidFill>
                  <a:schemeClr val="tx1"/>
                </a:solidFill>
                <a:latin typeface="Courier New" pitchFamily="49" charset="0"/>
              </a:rPr>
              <a:t>   begin</a:t>
            </a:r>
          </a:p>
          <a:p>
            <a:pPr>
              <a:lnSpc>
                <a:spcPct val="90000"/>
              </a:lnSpc>
            </a:pPr>
            <a:r>
              <a:rPr lang="en-GB" sz="700" b="0" dirty="0">
                <a:solidFill>
                  <a:schemeClr val="tx1"/>
                </a:solidFill>
                <a:latin typeface="Courier New" pitchFamily="49" charset="0"/>
              </a:rPr>
              <a:t>      R:=0;</a:t>
            </a:r>
          </a:p>
          <a:p>
            <a:pPr>
              <a:lnSpc>
                <a:spcPct val="90000"/>
              </a:lnSpc>
            </a:pPr>
            <a:r>
              <a:rPr lang="en-GB" sz="700" b="0" dirty="0">
                <a:solidFill>
                  <a:schemeClr val="tx1"/>
                </a:solidFill>
                <a:latin typeface="Courier New" pitchFamily="49" charset="0"/>
              </a:rPr>
              <a:t>      for I in AR_T loop</a:t>
            </a:r>
          </a:p>
          <a:p>
            <a:pPr>
              <a:lnSpc>
                <a:spcPct val="90000"/>
              </a:lnSpc>
            </a:pPr>
            <a:r>
              <a:rPr lang="en-GB" sz="700" b="0" dirty="0">
                <a:solidFill>
                  <a:schemeClr val="tx1"/>
                </a:solidFill>
                <a:latin typeface="Courier New" pitchFamily="49" charset="0"/>
              </a:rPr>
              <a:t>       if A(I)&gt;=0 and A(I)&lt;=100 then</a:t>
            </a:r>
          </a:p>
          <a:p>
            <a:pPr>
              <a:lnSpc>
                <a:spcPct val="90000"/>
              </a:lnSpc>
            </a:pPr>
            <a:r>
              <a:rPr lang="en-GB" sz="700" b="0" dirty="0">
                <a:solidFill>
                  <a:schemeClr val="tx1"/>
                </a:solidFill>
                <a:latin typeface="Courier New" pitchFamily="49" charset="0"/>
              </a:rPr>
              <a:t>              R:=R+A(I);</a:t>
            </a:r>
          </a:p>
          <a:p>
            <a:pPr>
              <a:lnSpc>
                <a:spcPct val="90000"/>
              </a:lnSpc>
            </a:pPr>
            <a:r>
              <a:rPr lang="en-GB" sz="700" b="0" dirty="0">
                <a:solidFill>
                  <a:schemeClr val="tx1"/>
                </a:solidFill>
                <a:latin typeface="Courier New" pitchFamily="49" charset="0"/>
              </a:rPr>
              <a:t>          end if;</a:t>
            </a:r>
          </a:p>
          <a:p>
            <a:pPr>
              <a:lnSpc>
                <a:spcPct val="90000"/>
              </a:lnSpc>
            </a:pPr>
            <a:r>
              <a:rPr lang="en-GB" sz="700" b="0" dirty="0">
                <a:solidFill>
                  <a:schemeClr val="tx1"/>
                </a:solidFill>
                <a:latin typeface="Courier New" pitchFamily="49" charset="0"/>
              </a:rPr>
              <a:t>      end loop;</a:t>
            </a:r>
          </a:p>
          <a:p>
            <a:pPr>
              <a:lnSpc>
                <a:spcPct val="90000"/>
              </a:lnSpc>
            </a:pPr>
            <a:r>
              <a:rPr lang="en-GB" sz="700" b="0" dirty="0">
                <a:solidFill>
                  <a:schemeClr val="tx1"/>
                </a:solidFill>
                <a:latin typeface="Courier New" pitchFamily="49" charset="0"/>
              </a:rPr>
              <a:t>   end Filter;</a:t>
            </a:r>
          </a:p>
        </p:txBody>
      </p:sp>
    </p:spTree>
    <p:extLst>
      <p:ext uri="{BB962C8B-B14F-4D97-AF65-F5344CB8AC3E}">
        <p14:creationId xmlns:p14="http://schemas.microsoft.com/office/powerpoint/2010/main" val="346663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6" grpId="0" animBg="1" autoUpdateAnimBg="0"/>
      <p:bldP spid="45" grpId="0" animBg="1"/>
      <p:bldP spid="4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153400" cy="1144588"/>
          </a:xfrm>
        </p:spPr>
        <p:txBody>
          <a:bodyPr/>
          <a:lstStyle/>
          <a:p>
            <a:r>
              <a:rPr lang="en-GB" dirty="0" err="1" smtClean="0">
                <a:latin typeface="Arial" charset="0"/>
              </a:rPr>
              <a:t>SPADEase</a:t>
            </a:r>
            <a:r>
              <a:rPr lang="en-GB" dirty="0" smtClean="0">
                <a:latin typeface="Arial" charset="0"/>
              </a:rPr>
              <a:t> Impact?</a:t>
            </a:r>
          </a:p>
        </p:txBody>
      </p:sp>
      <p:sp>
        <p:nvSpPr>
          <p:cNvPr id="44035" name="Rectangle 5"/>
          <p:cNvSpPr>
            <a:spLocks noChangeArrowheads="1"/>
          </p:cNvSpPr>
          <p:nvPr/>
        </p:nvSpPr>
        <p:spPr bwMode="auto">
          <a:xfrm>
            <a:off x="304800" y="4724400"/>
            <a:ext cx="9499501" cy="1387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sz="2800" b="0" i="1" dirty="0">
                <a:solidFill>
                  <a:srgbClr val="002060"/>
                </a:solidFill>
                <a:latin typeface="Arial" charset="0"/>
              </a:rPr>
              <a:t>Peter </a:t>
            </a:r>
            <a:r>
              <a:rPr lang="en-US" sz="2800" b="0" i="1" dirty="0" err="1">
                <a:solidFill>
                  <a:srgbClr val="002060"/>
                </a:solidFill>
                <a:latin typeface="Arial" charset="0"/>
              </a:rPr>
              <a:t>Amey</a:t>
            </a:r>
            <a:r>
              <a:rPr lang="en-US" sz="2800" b="0" i="1" dirty="0">
                <a:solidFill>
                  <a:srgbClr val="002060"/>
                </a:solidFill>
                <a:latin typeface="Arial" charset="0"/>
              </a:rPr>
              <a:t>                                                                           </a:t>
            </a:r>
          </a:p>
          <a:p>
            <a:r>
              <a:rPr lang="en-US" sz="2800" b="0" i="1" dirty="0">
                <a:solidFill>
                  <a:srgbClr val="002060"/>
                </a:solidFill>
                <a:latin typeface="Arial" charset="0"/>
              </a:rPr>
              <a:t>Chief Technical Officer  </a:t>
            </a:r>
          </a:p>
          <a:p>
            <a:r>
              <a:rPr lang="en-US" sz="2800" b="0" i="1" dirty="0">
                <a:solidFill>
                  <a:srgbClr val="002060"/>
                </a:solidFill>
                <a:latin typeface="Arial" charset="0"/>
              </a:rPr>
              <a:t>Praxis High Integrity Systems</a:t>
            </a:r>
            <a:endParaRPr lang="en-GB" sz="2800" b="0" i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600070" name="Rectangle 6"/>
          <p:cNvSpPr>
            <a:spLocks noChangeArrowheads="1"/>
          </p:cNvSpPr>
          <p:nvPr/>
        </p:nvSpPr>
        <p:spPr bwMode="auto">
          <a:xfrm>
            <a:off x="250825" y="1628775"/>
            <a:ext cx="8763000" cy="2064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0" i="1" dirty="0">
                <a:solidFill>
                  <a:schemeClr val="tx1"/>
                </a:solidFill>
                <a:latin typeface="Arial" charset="0"/>
              </a:rPr>
              <a:t>“… It increases the proportion of SPARK-generated verification  conditions that can be proved automatically without introducing any new opaque, black-box processes. …”</a:t>
            </a:r>
          </a:p>
        </p:txBody>
      </p:sp>
    </p:spTree>
    <p:extLst>
      <p:ext uri="{BB962C8B-B14F-4D97-AF65-F5344CB8AC3E}">
        <p14:creationId xmlns:p14="http://schemas.microsoft.com/office/powerpoint/2010/main" val="73101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0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007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153400" cy="1144588"/>
          </a:xfrm>
        </p:spPr>
        <p:txBody>
          <a:bodyPr/>
          <a:lstStyle/>
          <a:p>
            <a:r>
              <a:rPr lang="en-GB" dirty="0" err="1" smtClean="0">
                <a:latin typeface="Arial" charset="0"/>
              </a:rPr>
              <a:t>SPADEase</a:t>
            </a:r>
            <a:r>
              <a:rPr lang="en-GB" dirty="0" smtClean="0">
                <a:latin typeface="Arial" charset="0"/>
              </a:rPr>
              <a:t> Impact?</a:t>
            </a:r>
          </a:p>
        </p:txBody>
      </p:sp>
      <p:sp>
        <p:nvSpPr>
          <p:cNvPr id="601092" name="Rectangle 4"/>
          <p:cNvSpPr>
            <a:spLocks noChangeArrowheads="1"/>
          </p:cNvSpPr>
          <p:nvPr/>
        </p:nvSpPr>
        <p:spPr bwMode="auto">
          <a:xfrm>
            <a:off x="395288" y="1628775"/>
            <a:ext cx="8382000" cy="3049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0" i="1" dirty="0">
                <a:solidFill>
                  <a:schemeClr val="tx1"/>
                </a:solidFill>
                <a:latin typeface="Arial" charset="0"/>
              </a:rPr>
              <a:t>“… The separation of proof planning from proof checking also acts as a talent multiplier by allowing proof experts to spend their time creating new and reusable methods and approaches rather than working on individual proofs.”</a:t>
            </a:r>
          </a:p>
        </p:txBody>
      </p:sp>
      <p:sp>
        <p:nvSpPr>
          <p:cNvPr id="45060" name="Rectangle 5"/>
          <p:cNvSpPr>
            <a:spLocks noChangeArrowheads="1"/>
          </p:cNvSpPr>
          <p:nvPr/>
        </p:nvSpPr>
        <p:spPr bwMode="auto">
          <a:xfrm>
            <a:off x="304800" y="4724400"/>
            <a:ext cx="9499501" cy="1387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sz="2800" b="0" i="1" dirty="0">
                <a:solidFill>
                  <a:srgbClr val="002060"/>
                </a:solidFill>
                <a:latin typeface="Arial" charset="0"/>
              </a:rPr>
              <a:t>Peter </a:t>
            </a:r>
            <a:r>
              <a:rPr lang="en-US" sz="2800" b="0" i="1" dirty="0" err="1">
                <a:solidFill>
                  <a:srgbClr val="002060"/>
                </a:solidFill>
                <a:latin typeface="Arial" charset="0"/>
              </a:rPr>
              <a:t>Amey</a:t>
            </a:r>
            <a:r>
              <a:rPr lang="en-US" sz="2800" b="0" i="1" dirty="0">
                <a:solidFill>
                  <a:srgbClr val="002060"/>
                </a:solidFill>
                <a:latin typeface="Arial" charset="0"/>
              </a:rPr>
              <a:t>                                                                           </a:t>
            </a:r>
          </a:p>
          <a:p>
            <a:r>
              <a:rPr lang="en-US" sz="2800" b="0" i="1" dirty="0">
                <a:solidFill>
                  <a:srgbClr val="002060"/>
                </a:solidFill>
                <a:latin typeface="Arial" charset="0"/>
              </a:rPr>
              <a:t>Chief Technical Officer  </a:t>
            </a:r>
          </a:p>
          <a:p>
            <a:r>
              <a:rPr lang="en-US" sz="2800" b="0" i="1" dirty="0">
                <a:solidFill>
                  <a:srgbClr val="002060"/>
                </a:solidFill>
                <a:latin typeface="Arial" charset="0"/>
              </a:rPr>
              <a:t>Praxis High Integrity Systems</a:t>
            </a:r>
            <a:endParaRPr lang="en-GB" sz="2800" b="0" i="1" dirty="0">
              <a:solidFill>
                <a:srgbClr val="0020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61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1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1092" grpId="0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youtube-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585" y="4653136"/>
            <a:ext cx="1666875" cy="23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4"/>
          <p:cNvSpPr txBox="1">
            <a:spLocks/>
          </p:cNvSpPr>
          <p:nvPr/>
        </p:nvSpPr>
        <p:spPr>
          <a:xfrm>
            <a:off x="179512" y="1700808"/>
            <a:ext cx="9073007" cy="48245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Reasoning about the functional correctness of pointer  programs </a:t>
            </a:r>
            <a:r>
              <a:rPr lang="en-GB" sz="2400" i="1" dirty="0"/>
              <a:t>– proving that the code does the right thing</a:t>
            </a:r>
          </a:p>
          <a:p>
            <a:pPr>
              <a:lnSpc>
                <a:spcPct val="115000"/>
              </a:lnSpc>
              <a:buFontTx/>
              <a:buChar char="•"/>
            </a:pPr>
            <a:r>
              <a:rPr lang="en-GB" sz="2400" dirty="0"/>
              <a:t>Separation Logic: </a:t>
            </a:r>
          </a:p>
          <a:p>
            <a:pPr lvl="1">
              <a:lnSpc>
                <a:spcPct val="115000"/>
              </a:lnSpc>
              <a:buFontTx/>
              <a:buChar char="•"/>
            </a:pPr>
            <a:r>
              <a:rPr lang="en-GB" sz="2000" i="1" dirty="0"/>
              <a:t>Adapted </a:t>
            </a:r>
            <a:r>
              <a:rPr lang="en-GB" sz="2000" i="1" dirty="0" smtClean="0"/>
              <a:t>the rippling proof plan</a:t>
            </a:r>
            <a:endParaRPr lang="en-GB" sz="2000" i="1" dirty="0"/>
          </a:p>
          <a:p>
            <a:pPr lvl="1">
              <a:lnSpc>
                <a:spcPct val="115000"/>
              </a:lnSpc>
              <a:buFontTx/>
              <a:buChar char="•"/>
            </a:pPr>
            <a:r>
              <a:rPr lang="en-GB" sz="2000" i="1" dirty="0"/>
              <a:t>Extended work on automated invariant discovery</a:t>
            </a:r>
          </a:p>
          <a:p>
            <a:pPr>
              <a:lnSpc>
                <a:spcPct val="115000"/>
              </a:lnSpc>
              <a:buFontTx/>
              <a:buChar char="•"/>
            </a:pPr>
            <a:r>
              <a:rPr lang="en-GB" sz="2400" dirty="0" err="1" smtClean="0"/>
              <a:t>Ewen</a:t>
            </a:r>
            <a:r>
              <a:rPr lang="en-GB" sz="2400" dirty="0" smtClean="0"/>
              <a:t> </a:t>
            </a:r>
            <a:r>
              <a:rPr lang="en-GB" sz="2400" dirty="0"/>
              <a:t>Maclean, </a:t>
            </a:r>
            <a:r>
              <a:rPr lang="en-GB" sz="2400" dirty="0" err="1"/>
              <a:t>Gudmund</a:t>
            </a:r>
            <a:r>
              <a:rPr lang="en-GB" sz="2400" dirty="0"/>
              <a:t> </a:t>
            </a:r>
            <a:r>
              <a:rPr lang="en-GB" sz="2400" dirty="0" err="1"/>
              <a:t>Grov</a:t>
            </a:r>
            <a:r>
              <a:rPr lang="en-GB" sz="2400" dirty="0"/>
              <a:t> </a:t>
            </a:r>
            <a:r>
              <a:rPr lang="en-GB" sz="2000" dirty="0"/>
              <a:t>(RAs), </a:t>
            </a:r>
            <a:r>
              <a:rPr lang="en-GB" sz="2400" dirty="0"/>
              <a:t>Richard Addison </a:t>
            </a:r>
            <a:r>
              <a:rPr lang="en-GB" sz="2000" dirty="0"/>
              <a:t>(</a:t>
            </a:r>
            <a:r>
              <a:rPr lang="en-GB" sz="2000" dirty="0" err="1"/>
              <a:t>MEng</a:t>
            </a:r>
            <a:r>
              <a:rPr lang="en-GB" sz="2000" dirty="0"/>
              <a:t>)</a:t>
            </a:r>
          </a:p>
          <a:p>
            <a:pPr>
              <a:lnSpc>
                <a:spcPct val="115000"/>
              </a:lnSpc>
              <a:buFontTx/>
              <a:buChar char="•"/>
            </a:pPr>
            <a:r>
              <a:rPr lang="en-GB" sz="2400" dirty="0" smtClean="0"/>
              <a:t>EPSRC funding: </a:t>
            </a:r>
            <a:r>
              <a:rPr lang="en-GB" sz="2000" dirty="0" smtClean="0"/>
              <a:t>EP/F037597</a:t>
            </a:r>
            <a:r>
              <a:rPr lang="en-GB" sz="2400" dirty="0" smtClean="0"/>
              <a:t> </a:t>
            </a:r>
            <a:r>
              <a:rPr lang="en-GB" sz="2400" dirty="0"/>
              <a:t>and </a:t>
            </a:r>
            <a:r>
              <a:rPr lang="en-GB" sz="2000" dirty="0"/>
              <a:t>Platform Grant </a:t>
            </a:r>
            <a:r>
              <a:rPr lang="en-GB" sz="2000" dirty="0" smtClean="0"/>
              <a:t>EP/J001058</a:t>
            </a:r>
            <a:endParaRPr lang="en-GB" sz="2400" dirty="0">
              <a:latin typeface="Arial" charset="0"/>
            </a:endParaRPr>
          </a:p>
          <a:p>
            <a:pPr>
              <a:lnSpc>
                <a:spcPct val="115000"/>
              </a:lnSpc>
              <a:buFontTx/>
              <a:buChar char="•"/>
            </a:pPr>
            <a:r>
              <a:rPr lang="en-GB" sz="2400" dirty="0" smtClean="0"/>
              <a:t>www.macs.hw.ac.uk/core</a:t>
            </a:r>
            <a:endParaRPr lang="en-GB" sz="2400" dirty="0"/>
          </a:p>
          <a:p>
            <a:pPr marL="0" lvl="1" indent="0">
              <a:lnSpc>
                <a:spcPct val="115000"/>
              </a:lnSpc>
              <a:buFontTx/>
              <a:buChar char="•"/>
            </a:pPr>
            <a:r>
              <a:rPr lang="en-GB" sz="2400" i="1" dirty="0">
                <a:latin typeface="Arial" charset="0"/>
              </a:rPr>
              <a:t> </a:t>
            </a:r>
            <a:r>
              <a:rPr lang="en-GB" sz="2400" i="1" dirty="0" smtClean="0">
                <a:latin typeface="Arial" charset="0"/>
              </a:rPr>
              <a:t> Tech </a:t>
            </a:r>
            <a:r>
              <a:rPr lang="en-GB" sz="2400" i="1" dirty="0">
                <a:latin typeface="Arial" charset="0"/>
              </a:rPr>
              <a:t>Talks at</a:t>
            </a:r>
            <a:r>
              <a:rPr lang="en-GB" sz="2400" dirty="0">
                <a:latin typeface="Arial" charset="0"/>
              </a:rPr>
              <a:t> </a:t>
            </a:r>
            <a:r>
              <a:rPr lang="en-GB" sz="2400" i="1" dirty="0">
                <a:latin typeface="Arial" charset="0"/>
              </a:rPr>
              <a:t>Google via </a:t>
            </a:r>
          </a:p>
          <a:p>
            <a:pPr marL="0" indent="0">
              <a:buNone/>
            </a:pPr>
            <a:endParaRPr lang="en-GB" sz="2400" dirty="0" smtClean="0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954585" y="6115322"/>
            <a:ext cx="1728787" cy="8321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Going Beyond Exception Freedom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490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itchFamily="34" charset="0"/>
              </a:rPr>
              <a:t>Beyond Code Level Analysis</a:t>
            </a:r>
            <a:endParaRPr lang="en-GB" dirty="0">
              <a:latin typeface="Arial" pitchFamily="34" charset="0"/>
            </a:endParaRPr>
          </a:p>
        </p:txBody>
      </p:sp>
      <p:pic>
        <p:nvPicPr>
          <p:cNvPr id="338948" name="Picture 4" descr="StatechartDiagram-DialPhoneN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852" y="1791544"/>
            <a:ext cx="2238375" cy="169545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949" name="Picture 5" descr="projec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722" y="2801910"/>
            <a:ext cx="2122488" cy="139089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951" name="AutoShape 7"/>
          <p:cNvSpPr>
            <a:spLocks noChangeArrowheads="1"/>
          </p:cNvSpPr>
          <p:nvPr/>
        </p:nvSpPr>
        <p:spPr bwMode="auto">
          <a:xfrm>
            <a:off x="250825" y="4329112"/>
            <a:ext cx="1800225" cy="504825"/>
          </a:xfrm>
          <a:prstGeom prst="foldedCorner">
            <a:avLst>
              <a:gd name="adj" fmla="val 12500"/>
            </a:avLst>
          </a:prstGeom>
          <a:noFill/>
          <a:ln w="28575">
            <a:noFill/>
            <a:round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r>
              <a:rPr lang="en-GB" sz="2000" i="1" dirty="0">
                <a:latin typeface="Arial Unicode MS" pitchFamily="34" charset="-128"/>
              </a:rPr>
              <a:t>Requirements</a:t>
            </a:r>
          </a:p>
        </p:txBody>
      </p:sp>
      <p:sp>
        <p:nvSpPr>
          <p:cNvPr id="338955" name="AutoShape 11"/>
          <p:cNvSpPr>
            <a:spLocks noChangeArrowheads="1"/>
          </p:cNvSpPr>
          <p:nvPr/>
        </p:nvSpPr>
        <p:spPr bwMode="auto">
          <a:xfrm>
            <a:off x="3619464" y="4437061"/>
            <a:ext cx="1655763" cy="288925"/>
          </a:xfrm>
          <a:prstGeom prst="foldedCorner">
            <a:avLst>
              <a:gd name="adj" fmla="val 12500"/>
            </a:avLst>
          </a:prstGeom>
          <a:noFill/>
          <a:ln w="28575">
            <a:noFill/>
            <a:round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rthographicFront"/>
            <a:lightRig rig="flood" dir="t">
              <a:rot lat="0" lon="0" rev="13800000"/>
            </a:lightRig>
          </a:scene3d>
          <a:sp3d prstMaterial="plastic"/>
          <a:extLst/>
        </p:spPr>
        <p:txBody>
          <a:bodyPr wrap="none" lIns="90000" tIns="46800" rIns="90000" bIns="46800" anchor="ctr"/>
          <a:lstStyle/>
          <a:p>
            <a:pPr algn="ctr"/>
            <a:r>
              <a:rPr lang="en-GB" sz="2000" i="1" dirty="0">
                <a:latin typeface="Arial Unicode MS" pitchFamily="34" charset="-128"/>
              </a:rPr>
              <a:t>Formal Design Models</a:t>
            </a:r>
          </a:p>
        </p:txBody>
      </p:sp>
      <p:pic>
        <p:nvPicPr>
          <p:cNvPr id="338962" name="Picture 18" descr="Prioritizing_figure_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73238"/>
            <a:ext cx="1584325" cy="2232025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964" name="AutoShape 20"/>
          <p:cNvSpPr>
            <a:spLocks noChangeArrowheads="1"/>
          </p:cNvSpPr>
          <p:nvPr/>
        </p:nvSpPr>
        <p:spPr bwMode="auto">
          <a:xfrm>
            <a:off x="7047235" y="4329112"/>
            <a:ext cx="1800225" cy="504825"/>
          </a:xfrm>
          <a:prstGeom prst="foldedCorner">
            <a:avLst>
              <a:gd name="adj" fmla="val 12500"/>
            </a:avLst>
          </a:prstGeom>
          <a:noFill/>
          <a:ln w="28575">
            <a:noFill/>
            <a:round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/>
            <a:r>
              <a:rPr lang="en-GB" sz="2000" i="1" dirty="0">
                <a:latin typeface="Arial Unicode MS" pitchFamily="34" charset="-128"/>
              </a:rPr>
              <a:t>Code</a:t>
            </a:r>
          </a:p>
        </p:txBody>
      </p:sp>
      <p:sp>
        <p:nvSpPr>
          <p:cNvPr id="338966" name="AutoShape 22"/>
          <p:cNvSpPr>
            <a:spLocks noChangeArrowheads="1"/>
          </p:cNvSpPr>
          <p:nvPr/>
        </p:nvSpPr>
        <p:spPr bwMode="auto">
          <a:xfrm>
            <a:off x="6328097" y="2719065"/>
            <a:ext cx="719138" cy="379044"/>
          </a:xfrm>
          <a:prstGeom prst="rightArrow">
            <a:avLst>
              <a:gd name="adj1" fmla="val 50000"/>
              <a:gd name="adj2" fmla="val 27689"/>
            </a:avLst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7164388" y="1540026"/>
            <a:ext cx="1565920" cy="252376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softEdge rad="3175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>
            <a:spAutoFit/>
            <a:scene3d>
              <a:camera prst="perspectiveContrastingRightFacing"/>
              <a:lightRig rig="threePt" dir="t"/>
            </a:scene3d>
          </a:bodyPr>
          <a:lstStyle/>
          <a:p>
            <a:r>
              <a:rPr lang="en-GB" sz="500" b="1" dirty="0">
                <a:solidFill>
                  <a:srgbClr val="FFFF00"/>
                </a:solidFill>
              </a:rPr>
              <a:t> </a:t>
            </a:r>
            <a:r>
              <a:rPr lang="en-GB" sz="700" b="1" dirty="0">
                <a:solidFill>
                  <a:srgbClr val="FFFF00"/>
                </a:solidFill>
              </a:rPr>
              <a:t>Sensor:= </a:t>
            </a:r>
            <a:r>
              <a:rPr lang="en-GB" sz="700" b="1" dirty="0" err="1" smtClean="0">
                <a:solidFill>
                  <a:srgbClr val="FFFF00"/>
                </a:solidFill>
              </a:rPr>
              <a:t>Brakes.Activate</a:t>
            </a:r>
            <a:r>
              <a:rPr lang="en-GB" sz="700" b="1" dirty="0">
                <a:solidFill>
                  <a:srgbClr val="FFFF00"/>
                </a:solidFill>
              </a:rPr>
              <a:t>;</a:t>
            </a:r>
          </a:p>
          <a:p>
            <a:r>
              <a:rPr lang="en-GB" sz="700" b="1" dirty="0">
                <a:solidFill>
                  <a:srgbClr val="FFFF00"/>
                </a:solidFill>
              </a:rPr>
              <a:t>                        Active:= False;</a:t>
            </a:r>
          </a:p>
          <a:p>
            <a:r>
              <a:rPr lang="en-GB" sz="700" b="1" dirty="0">
                <a:solidFill>
                  <a:srgbClr val="FFFF00"/>
                </a:solidFill>
              </a:rPr>
              <a:t>                  end if;</a:t>
            </a:r>
          </a:p>
          <a:p>
            <a:r>
              <a:rPr lang="en-GB" sz="700" b="1" dirty="0">
                <a:solidFill>
                  <a:srgbClr val="FFFF00"/>
                </a:solidFill>
              </a:rPr>
              <a:t>               else</a:t>
            </a:r>
          </a:p>
          <a:p>
            <a:r>
              <a:rPr lang="en-GB" sz="700" b="1" dirty="0">
                <a:solidFill>
                  <a:srgbClr val="FFFF00"/>
                </a:solidFill>
              </a:rPr>
              <a:t>                  </a:t>
            </a:r>
            <a:r>
              <a:rPr lang="en-GB" sz="700" b="1" dirty="0" err="1">
                <a:solidFill>
                  <a:srgbClr val="FFFF00"/>
                </a:solidFill>
              </a:rPr>
              <a:t>Alarm.Enable</a:t>
            </a:r>
            <a:r>
              <a:rPr lang="en-GB" sz="700" b="1" dirty="0">
                <a:solidFill>
                  <a:srgbClr val="FFFF00"/>
                </a:solidFill>
              </a:rPr>
              <a:t>;</a:t>
            </a:r>
          </a:p>
          <a:p>
            <a:r>
              <a:rPr lang="en-GB" sz="700" b="1" dirty="0">
                <a:solidFill>
                  <a:srgbClr val="FFFF00"/>
                </a:solidFill>
              </a:rPr>
              <a:t>               end if;</a:t>
            </a:r>
          </a:p>
          <a:p>
            <a:r>
              <a:rPr lang="en-GB" sz="700" b="1" dirty="0">
                <a:solidFill>
                  <a:srgbClr val="FFFF00"/>
                </a:solidFill>
              </a:rPr>
              <a:t>            else </a:t>
            </a:r>
          </a:p>
          <a:p>
            <a:r>
              <a:rPr lang="en-GB" sz="700" b="1" dirty="0">
                <a:solidFill>
                  <a:srgbClr val="FFFF00"/>
                </a:solidFill>
              </a:rPr>
              <a:t>               if </a:t>
            </a:r>
            <a:r>
              <a:rPr lang="en-GB" sz="700" b="1" dirty="0" err="1">
                <a:solidFill>
                  <a:srgbClr val="FFFF00"/>
                </a:solidFill>
              </a:rPr>
              <a:t>Alarm.Enabled</a:t>
            </a:r>
            <a:r>
              <a:rPr lang="en-GB" sz="700" b="1" dirty="0">
                <a:solidFill>
                  <a:srgbClr val="FFFF00"/>
                </a:solidFill>
              </a:rPr>
              <a:t> then</a:t>
            </a:r>
          </a:p>
          <a:p>
            <a:r>
              <a:rPr lang="en-GB" sz="700" b="1" dirty="0">
                <a:solidFill>
                  <a:srgbClr val="FFFF00"/>
                </a:solidFill>
              </a:rPr>
              <a:t>                  </a:t>
            </a:r>
            <a:r>
              <a:rPr lang="en-GB" sz="700" b="1" dirty="0" err="1">
                <a:solidFill>
                  <a:srgbClr val="FFFF00"/>
                </a:solidFill>
              </a:rPr>
              <a:t>Alarm.Disable</a:t>
            </a:r>
            <a:r>
              <a:rPr lang="en-GB" sz="700" b="1" dirty="0">
                <a:solidFill>
                  <a:srgbClr val="FFFF00"/>
                </a:solidFill>
              </a:rPr>
              <a:t>;</a:t>
            </a:r>
          </a:p>
          <a:p>
            <a:r>
              <a:rPr lang="en-GB" sz="700" b="1" dirty="0">
                <a:solidFill>
                  <a:srgbClr val="FFFF00"/>
                </a:solidFill>
              </a:rPr>
              <a:t>               end if;</a:t>
            </a:r>
          </a:p>
          <a:p>
            <a:r>
              <a:rPr lang="en-GB" sz="700" b="1" dirty="0">
                <a:solidFill>
                  <a:srgbClr val="FFFF00"/>
                </a:solidFill>
              </a:rPr>
              <a:t>            end if;</a:t>
            </a:r>
          </a:p>
          <a:p>
            <a:r>
              <a:rPr lang="en-GB" sz="700" b="1" dirty="0">
                <a:solidFill>
                  <a:srgbClr val="FFFF00"/>
                </a:solidFill>
              </a:rPr>
              <a:t>         end if;</a:t>
            </a:r>
          </a:p>
          <a:p>
            <a:r>
              <a:rPr lang="en-GB" sz="700" b="1" dirty="0">
                <a:solidFill>
                  <a:srgbClr val="FFFF00"/>
                </a:solidFill>
              </a:rPr>
              <a:t>      else</a:t>
            </a:r>
          </a:p>
          <a:p>
            <a:r>
              <a:rPr lang="en-GB" sz="700" b="1" dirty="0">
                <a:solidFill>
                  <a:srgbClr val="FFFF00"/>
                </a:solidFill>
              </a:rPr>
              <a:t>         if </a:t>
            </a:r>
            <a:r>
              <a:rPr lang="en-GB" sz="700" b="1" dirty="0" err="1">
                <a:solidFill>
                  <a:srgbClr val="FFFF00"/>
                </a:solidFill>
              </a:rPr>
              <a:t>Reset.Enabled</a:t>
            </a:r>
            <a:r>
              <a:rPr lang="en-GB" sz="700" b="1" dirty="0">
                <a:solidFill>
                  <a:srgbClr val="FFFF00"/>
                </a:solidFill>
              </a:rPr>
              <a:t> then</a:t>
            </a:r>
          </a:p>
          <a:p>
            <a:r>
              <a:rPr lang="en-GB" sz="1100" b="1" dirty="0">
                <a:solidFill>
                  <a:srgbClr val="FFFF00"/>
                </a:solidFill>
              </a:rPr>
              <a:t>        </a:t>
            </a:r>
            <a:r>
              <a:rPr lang="en-GB" sz="700" b="1" dirty="0" err="1">
                <a:solidFill>
                  <a:srgbClr val="FFFF00"/>
                </a:solidFill>
              </a:rPr>
              <a:t>Alarm.Disable</a:t>
            </a:r>
            <a:r>
              <a:rPr lang="en-GB" sz="700" b="1" dirty="0">
                <a:solidFill>
                  <a:srgbClr val="FFFF00"/>
                </a:solidFill>
              </a:rPr>
              <a:t>;</a:t>
            </a:r>
          </a:p>
          <a:p>
            <a:r>
              <a:rPr lang="en-GB" sz="700" b="1" dirty="0">
                <a:solidFill>
                  <a:srgbClr val="FFFF00"/>
                </a:solidFill>
              </a:rPr>
              <a:t>            </a:t>
            </a:r>
            <a:r>
              <a:rPr lang="en-GB" sz="700" b="1" dirty="0" err="1">
                <a:solidFill>
                  <a:srgbClr val="FFFF00"/>
                </a:solidFill>
              </a:rPr>
              <a:t>Brakes.Deactivate</a:t>
            </a:r>
            <a:r>
              <a:rPr lang="en-GB" sz="700" b="1" dirty="0">
                <a:solidFill>
                  <a:srgbClr val="FFFF00"/>
                </a:solidFill>
              </a:rPr>
              <a:t>;</a:t>
            </a:r>
          </a:p>
          <a:p>
            <a:r>
              <a:rPr lang="en-GB" sz="700" b="1" dirty="0">
                <a:solidFill>
                  <a:srgbClr val="FFFF00"/>
                </a:solidFill>
              </a:rPr>
              <a:t>            Speed:= 0;</a:t>
            </a:r>
          </a:p>
          <a:p>
            <a:r>
              <a:rPr lang="en-GB" sz="700" b="1" dirty="0">
                <a:solidFill>
                  <a:srgbClr val="FFFF00"/>
                </a:solidFill>
              </a:rPr>
              <a:t>            Active:= True;</a:t>
            </a:r>
          </a:p>
          <a:p>
            <a:r>
              <a:rPr lang="en-GB" sz="700" b="1" dirty="0">
                <a:solidFill>
                  <a:srgbClr val="FFFF00"/>
                </a:solidFill>
              </a:rPr>
              <a:t>         end if;</a:t>
            </a:r>
          </a:p>
          <a:p>
            <a:r>
              <a:rPr lang="en-GB" sz="700" b="1" dirty="0">
                <a:solidFill>
                  <a:srgbClr val="FFFF00"/>
                </a:solidFill>
              </a:rPr>
              <a:t>      end if;</a:t>
            </a:r>
          </a:p>
          <a:p>
            <a:r>
              <a:rPr lang="en-GB" sz="700" b="1" dirty="0">
                <a:solidFill>
                  <a:srgbClr val="FFFF00"/>
                </a:solidFill>
              </a:rPr>
              <a:t>   end Control;</a:t>
            </a:r>
          </a:p>
          <a:p>
            <a:r>
              <a:rPr lang="en-GB" sz="700" b="1" dirty="0">
                <a:solidFill>
                  <a:srgbClr val="FFFF00"/>
                </a:solidFill>
              </a:rPr>
              <a:t>end ATP;</a:t>
            </a:r>
          </a:p>
        </p:txBody>
      </p:sp>
      <p:sp>
        <p:nvSpPr>
          <p:cNvPr id="16" name="AutoShape 22"/>
          <p:cNvSpPr>
            <a:spLocks noChangeArrowheads="1"/>
          </p:cNvSpPr>
          <p:nvPr/>
        </p:nvSpPr>
        <p:spPr bwMode="auto">
          <a:xfrm>
            <a:off x="2207865" y="2719065"/>
            <a:ext cx="719138" cy="379044"/>
          </a:xfrm>
          <a:prstGeom prst="rightArrow">
            <a:avLst>
              <a:gd name="adj1" fmla="val 50000"/>
              <a:gd name="adj2" fmla="val 27689"/>
            </a:avLst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17" name="AutoShape 22"/>
          <p:cNvSpPr>
            <a:spLocks noChangeArrowheads="1"/>
          </p:cNvSpPr>
          <p:nvPr/>
        </p:nvSpPr>
        <p:spPr bwMode="auto">
          <a:xfrm rot="10800000">
            <a:off x="2141395" y="3307833"/>
            <a:ext cx="719138" cy="379044"/>
          </a:xfrm>
          <a:prstGeom prst="rightArrow">
            <a:avLst>
              <a:gd name="adj1" fmla="val 50000"/>
              <a:gd name="adj2" fmla="val 27689"/>
            </a:avLst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71174" y="4931876"/>
            <a:ext cx="2736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Rajiv </a:t>
            </a:r>
            <a:r>
              <a:rPr lang="en-GB" dirty="0" err="1" smtClean="0"/>
              <a:t>Murali</a:t>
            </a:r>
            <a:r>
              <a:rPr lang="en-GB" dirty="0" smtClean="0"/>
              <a:t> (PhD)</a:t>
            </a:r>
          </a:p>
          <a:p>
            <a:r>
              <a:rPr lang="en-GB" i="1" dirty="0" smtClean="0"/>
              <a:t>EPSRC &amp; BAE Systems </a:t>
            </a:r>
            <a:endParaRPr lang="en-GB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3158966" y="4931876"/>
            <a:ext cx="2925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Teresa Llano (PhD)</a:t>
            </a:r>
          </a:p>
          <a:p>
            <a:r>
              <a:rPr lang="en-GB" i="1" dirty="0"/>
              <a:t>EPSRC &amp; BAE Systems </a:t>
            </a:r>
          </a:p>
        </p:txBody>
      </p:sp>
      <p:sp>
        <p:nvSpPr>
          <p:cNvPr id="6" name="Curved Right Arrow 5"/>
          <p:cNvSpPr/>
          <p:nvPr/>
        </p:nvSpPr>
        <p:spPr>
          <a:xfrm>
            <a:off x="2461027" y="1858455"/>
            <a:ext cx="733428" cy="784354"/>
          </a:xfrm>
          <a:prstGeom prst="curv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88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8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8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8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8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8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8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38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51" grpId="0"/>
      <p:bldP spid="338955" grpId="0"/>
      <p:bldP spid="338964" grpId="0"/>
      <p:bldP spid="338966" grpId="0" animBg="1"/>
      <p:bldP spid="2" grpId="0" animBg="1"/>
      <p:bldP spid="16" grpId="0" animBg="1"/>
      <p:bldP spid="17" grpId="0" animBg="1"/>
      <p:bldP spid="4" grpId="0"/>
      <p:bldP spid="20" grpId="0"/>
      <p:bldP spid="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81000"/>
            <a:ext cx="8424863" cy="1144588"/>
          </a:xfrm>
        </p:spPr>
        <p:txBody>
          <a:bodyPr/>
          <a:lstStyle/>
          <a:p>
            <a:r>
              <a:rPr lang="en-GB" dirty="0" smtClean="0">
                <a:latin typeface="Arial" pitchFamily="34" charset="0"/>
              </a:rPr>
              <a:t>Reasoned Modelling</a:t>
            </a:r>
            <a:endParaRPr lang="en-GB" dirty="0">
              <a:latin typeface="Arial" pitchFamily="34" charset="0"/>
            </a:endParaRPr>
          </a:p>
        </p:txBody>
      </p:sp>
      <p:sp>
        <p:nvSpPr>
          <p:cNvPr id="14" name="Content Placeholder 4"/>
          <p:cNvSpPr txBox="1">
            <a:spLocks/>
          </p:cNvSpPr>
          <p:nvPr/>
        </p:nvSpPr>
        <p:spPr>
          <a:xfrm>
            <a:off x="107504" y="3789040"/>
            <a:ext cx="8928991" cy="252028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Combine common patterns of reasoning with common patterns of modelling (design)</a:t>
            </a:r>
          </a:p>
          <a:p>
            <a:r>
              <a:rPr lang="en-GB" sz="2400" dirty="0" smtClean="0"/>
              <a:t>Abstract away from low-level proof-failures, and automatically provide high-level guidance to designers</a:t>
            </a:r>
          </a:p>
          <a:p>
            <a:r>
              <a:rPr lang="en-GB" sz="2400" dirty="0" smtClean="0"/>
              <a:t>Accessibility and productivity </a:t>
            </a:r>
            <a:r>
              <a:rPr lang="en-GB" sz="2400" i="1" dirty="0" smtClean="0"/>
              <a:t>– allow creative designers to make better use of their time</a:t>
            </a:r>
          </a:p>
        </p:txBody>
      </p:sp>
      <p:sp>
        <p:nvSpPr>
          <p:cNvPr id="2" name="Oval 1"/>
          <p:cNvSpPr/>
          <p:nvPr/>
        </p:nvSpPr>
        <p:spPr>
          <a:xfrm>
            <a:off x="1259632" y="1484784"/>
            <a:ext cx="4104456" cy="1872208"/>
          </a:xfrm>
          <a:prstGeom prst="ellipse">
            <a:avLst/>
          </a:prstGeom>
          <a:solidFill>
            <a:srgbClr val="FFFF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923928" y="1484784"/>
            <a:ext cx="4104456" cy="1872208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179540" y="2190051"/>
            <a:ext cx="1744388" cy="461665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GB" sz="2400" dirty="0" smtClean="0"/>
              <a:t>Reasoning </a:t>
            </a:r>
            <a:endParaRPr lang="en-GB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5508104" y="2190052"/>
            <a:ext cx="1800200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Modelling </a:t>
            </a:r>
            <a:endParaRPr lang="en-GB" sz="2400" dirty="0"/>
          </a:p>
        </p:txBody>
      </p:sp>
      <p:sp>
        <p:nvSpPr>
          <p:cNvPr id="4" name="Oval 3"/>
          <p:cNvSpPr/>
          <p:nvPr/>
        </p:nvSpPr>
        <p:spPr>
          <a:xfrm>
            <a:off x="1259632" y="1491642"/>
            <a:ext cx="4104456" cy="187220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34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4" grpId="1" build="allAtOnce"/>
      <p:bldP spid="2" grpId="0" animBg="1"/>
      <p:bldP spid="16" grpId="0" animBg="1"/>
      <p:bldP spid="3" grpId="0"/>
      <p:bldP spid="18" grpId="0"/>
      <p:bldP spid="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81000"/>
            <a:ext cx="8424863" cy="1144588"/>
          </a:xfrm>
        </p:spPr>
        <p:txBody>
          <a:bodyPr/>
          <a:lstStyle/>
          <a:p>
            <a:r>
              <a:rPr lang="en-GB" dirty="0" smtClean="0">
                <a:latin typeface="Arial" pitchFamily="34" charset="0"/>
              </a:rPr>
              <a:t>Reasoned Modelling</a:t>
            </a:r>
            <a:endParaRPr lang="en-GB" dirty="0">
              <a:latin typeface="Arial" pitchFamily="34" charset="0"/>
            </a:endParaRPr>
          </a:p>
        </p:txBody>
      </p:sp>
      <p:sp>
        <p:nvSpPr>
          <p:cNvPr id="14" name="Content Placeholder 4"/>
          <p:cNvSpPr txBox="1">
            <a:spLocks/>
          </p:cNvSpPr>
          <p:nvPr/>
        </p:nvSpPr>
        <p:spPr>
          <a:xfrm>
            <a:off x="137935" y="3645024"/>
            <a:ext cx="8928991" cy="306896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err="1"/>
              <a:t>Gudmund</a:t>
            </a:r>
            <a:r>
              <a:rPr lang="en-GB" sz="2400" dirty="0"/>
              <a:t> </a:t>
            </a:r>
            <a:r>
              <a:rPr lang="en-GB" sz="2400" dirty="0" err="1"/>
              <a:t>Grov</a:t>
            </a:r>
            <a:r>
              <a:rPr lang="en-GB" sz="2400" dirty="0"/>
              <a:t>, Teresa </a:t>
            </a:r>
            <a:r>
              <a:rPr lang="en-GB" sz="2400" dirty="0" smtClean="0"/>
              <a:t>Llano (PhD), Alison Pease  </a:t>
            </a:r>
          </a:p>
          <a:p>
            <a:r>
              <a:rPr lang="en-GB" sz="2400" dirty="0" smtClean="0"/>
              <a:t>Collaboration with Edinburgh University &amp; Imperial College:</a:t>
            </a:r>
          </a:p>
          <a:p>
            <a:pPr lvl="1"/>
            <a:r>
              <a:rPr lang="en-GB" sz="2000" i="1" dirty="0" smtClean="0"/>
              <a:t>System Design, Cognitive Modelling, AI Problem Solving</a:t>
            </a:r>
          </a:p>
          <a:p>
            <a:r>
              <a:rPr lang="en-GB" sz="2400" dirty="0"/>
              <a:t>Event-B (Rodin toolset) – </a:t>
            </a:r>
            <a:r>
              <a:rPr lang="en-GB" sz="2400" i="1" dirty="0"/>
              <a:t>Bosch, Siemens, SAP, …</a:t>
            </a:r>
            <a:r>
              <a:rPr lang="en-GB" sz="2400" dirty="0"/>
              <a:t> </a:t>
            </a:r>
          </a:p>
          <a:p>
            <a:r>
              <a:rPr lang="en-GB" sz="2400" dirty="0" smtClean="0"/>
              <a:t>Funding: EPSRC </a:t>
            </a:r>
            <a:r>
              <a:rPr lang="en-GB" sz="2000" dirty="0" smtClean="0"/>
              <a:t>EP/F037058</a:t>
            </a:r>
            <a:r>
              <a:rPr lang="en-GB" sz="2400" dirty="0" smtClean="0"/>
              <a:t>, </a:t>
            </a:r>
            <a:r>
              <a:rPr lang="en-GB" sz="2000" dirty="0" smtClean="0"/>
              <a:t>EP/J001058</a:t>
            </a:r>
            <a:r>
              <a:rPr lang="en-GB" sz="2400" dirty="0" smtClean="0"/>
              <a:t>, BAE Systems</a:t>
            </a:r>
          </a:p>
          <a:p>
            <a:r>
              <a:rPr lang="en-GB" sz="2400" dirty="0" smtClean="0"/>
              <a:t>www.macs.hw.ac.uk/remo</a:t>
            </a:r>
            <a:r>
              <a:rPr lang="en-GB" sz="2400" dirty="0"/>
              <a:t>/    </a:t>
            </a:r>
          </a:p>
        </p:txBody>
      </p:sp>
      <p:sp>
        <p:nvSpPr>
          <p:cNvPr id="2" name="Oval 1"/>
          <p:cNvSpPr/>
          <p:nvPr/>
        </p:nvSpPr>
        <p:spPr>
          <a:xfrm>
            <a:off x="1259632" y="1484784"/>
            <a:ext cx="4104456" cy="1872208"/>
          </a:xfrm>
          <a:prstGeom prst="ellipse">
            <a:avLst/>
          </a:prstGeom>
          <a:solidFill>
            <a:srgbClr val="FFFF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923928" y="1484784"/>
            <a:ext cx="4104456" cy="1872208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179540" y="2190051"/>
            <a:ext cx="1744388" cy="461665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GB" sz="2400" dirty="0" smtClean="0"/>
              <a:t>Reasoning </a:t>
            </a:r>
            <a:endParaRPr lang="en-GB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5508104" y="2190052"/>
            <a:ext cx="1800200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Modelling </a:t>
            </a:r>
            <a:endParaRPr lang="en-GB" sz="2400" dirty="0"/>
          </a:p>
        </p:txBody>
      </p:sp>
      <p:sp>
        <p:nvSpPr>
          <p:cNvPr id="4" name="Oval 3"/>
          <p:cNvSpPr/>
          <p:nvPr/>
        </p:nvSpPr>
        <p:spPr>
          <a:xfrm>
            <a:off x="1259632" y="1491642"/>
            <a:ext cx="4104456" cy="187220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96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bldLvl="2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899592" y="2348880"/>
            <a:ext cx="7344816" cy="15841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Software System Design Environments</a:t>
            </a:r>
          </a:p>
          <a:p>
            <a:pPr algn="ctr"/>
            <a:endParaRPr lang="en-GB" sz="2000" dirty="0"/>
          </a:p>
          <a:p>
            <a:pPr algn="ctr"/>
            <a:endParaRPr lang="en-GB" sz="2000" dirty="0"/>
          </a:p>
        </p:txBody>
      </p:sp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81000"/>
            <a:ext cx="8424863" cy="1144588"/>
          </a:xfrm>
        </p:spPr>
        <p:txBody>
          <a:bodyPr/>
          <a:lstStyle/>
          <a:p>
            <a:r>
              <a:rPr lang="en-GB" dirty="0" smtClean="0">
                <a:latin typeface="Arial" pitchFamily="34" charset="0"/>
              </a:rPr>
              <a:t>A Longer-term Vision</a:t>
            </a:r>
            <a:endParaRPr lang="en-GB" dirty="0">
              <a:latin typeface="Arial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827644" y="2058194"/>
            <a:ext cx="3024336" cy="1512168"/>
          </a:xfrm>
          <a:prstGeom prst="ellipse">
            <a:avLst/>
          </a:prstGeom>
          <a:solidFill>
            <a:srgbClr val="FFFF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203908" y="2060848"/>
            <a:ext cx="3024336" cy="1512168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528847" y="2607012"/>
            <a:ext cx="1621929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Reasoning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5052844" y="2576234"/>
            <a:ext cx="1326463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Modelling</a:t>
            </a:r>
            <a:r>
              <a:rPr lang="en-GB" sz="2400" dirty="0" smtClean="0"/>
              <a:t> </a:t>
            </a:r>
            <a:endParaRPr lang="en-GB" sz="2400" dirty="0"/>
          </a:p>
        </p:txBody>
      </p:sp>
      <p:sp>
        <p:nvSpPr>
          <p:cNvPr id="4" name="Oval 3"/>
          <p:cNvSpPr/>
          <p:nvPr/>
        </p:nvSpPr>
        <p:spPr>
          <a:xfrm>
            <a:off x="1827644" y="2060848"/>
            <a:ext cx="3024336" cy="151216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99035" y="5214391"/>
            <a:ext cx="8477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 smtClean="0"/>
              <a:t>Embed Reasoned </a:t>
            </a:r>
            <a:r>
              <a:rPr lang="en-GB" sz="2400" i="1" dirty="0"/>
              <a:t>M</a:t>
            </a:r>
            <a:r>
              <a:rPr lang="en-GB" sz="2400" i="1" dirty="0" smtClean="0"/>
              <a:t>odelling within conventional design tools</a:t>
            </a:r>
            <a:endParaRPr lang="en-GB" sz="2400" i="1" dirty="0"/>
          </a:p>
        </p:txBody>
      </p:sp>
    </p:spTree>
    <p:extLst>
      <p:ext uri="{BB962C8B-B14F-4D97-AF65-F5344CB8AC3E}">
        <p14:creationId xmlns:p14="http://schemas.microsoft.com/office/powerpoint/2010/main" val="124482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0.00105 0.176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884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07407E-6 L 0.00104 0.1766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881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96296E-6 L 0.00087 0.1780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888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96296E-6 L 0.00104 0.1770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884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0.00105 0.1766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16" grpId="0" animBg="1"/>
      <p:bldP spid="3" grpId="0"/>
      <p:bldP spid="18" grpId="0"/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Making Software Stuff </a:t>
            </a:r>
            <a:r>
              <a:rPr lang="en-GB" i="1" dirty="0" smtClean="0"/>
              <a:t>– Programs</a:t>
            </a:r>
            <a:endParaRPr lang="en-GB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Gluing lists together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…</m:t>
                        </m:r>
                        <m:r>
                          <a:rPr lang="en-GB" b="0" i="1" smtClean="0">
                            <a:latin typeface="Cambria Math"/>
                          </a:rPr>
                          <m:t> </m:t>
                        </m:r>
                        <m:r>
                          <a:rPr lang="en-GB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@…</m:t>
                        </m:r>
                      </m:e>
                    </m:d>
                  </m:oMath>
                </a14:m>
                <a:r>
                  <a:rPr lang="en-GB" dirty="0" smtClean="0"/>
                  <a:t>:</a:t>
                </a:r>
              </a:p>
              <a:p>
                <a:pPr marL="0" indent="0">
                  <a:buNone/>
                </a:pPr>
                <a:endParaRPr lang="en-GB" sz="1600" dirty="0" smtClean="0">
                  <a:solidFill>
                    <a:srgbClr val="002060"/>
                  </a:solidFill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GB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</m:t>
                          </m:r>
                          <m:eqArr>
                            <m:eqArrPr>
                              <m:ctrlPr>
                                <a:rPr lang="en-GB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GB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      </m:t>
                              </m:r>
                              <m:r>
                                <a:rPr lang="en-GB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𝑛𝑖𝑙</m:t>
                              </m:r>
                              <m:r>
                                <a:rPr lang="en-GB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 @ </m:t>
                              </m:r>
                              <m:r>
                                <a:rPr lang="en-GB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𝑍</m:t>
                              </m:r>
                              <m:r>
                                <a:rPr lang="en-GB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GB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𝑍</m:t>
                              </m:r>
                              <m:r>
                                <a:rPr lang="en-GB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                 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GB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𝑋</m:t>
                                  </m:r>
                                  <m:r>
                                    <a:rPr lang="en-GB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∷</m:t>
                                  </m:r>
                                  <m:r>
                                    <a:rPr lang="en-GB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𝑌</m:t>
                                  </m:r>
                                </m:e>
                              </m:d>
                              <m:r>
                                <a:rPr lang="en-GB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 @  </m:t>
                              </m:r>
                              <m:r>
                                <a:rPr lang="en-GB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𝑍</m:t>
                              </m:r>
                              <m:r>
                                <a:rPr lang="en-GB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GB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𝑋</m:t>
                              </m:r>
                              <m:r>
                                <a:rPr lang="en-GB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∷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𝑌</m:t>
                                  </m:r>
                                  <m:r>
                                    <a:rPr lang="en-GB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 @ </m:t>
                                  </m:r>
                                  <m:r>
                                    <a:rPr lang="en-GB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𝑍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GB" dirty="0" smtClean="0"/>
              </a:p>
              <a:p>
                <a:pPr marL="457200" lvl="1" indent="0">
                  <a:buNone/>
                </a:pPr>
                <a:endParaRPr lang="en-GB" dirty="0"/>
              </a:p>
              <a:p>
                <a:r>
                  <a:rPr lang="en-GB" dirty="0" smtClean="0"/>
                  <a:t>Reversing a list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𝑟𝑒𝑣</m:t>
                        </m:r>
                        <m:d>
                          <m:dPr>
                            <m:ctrlPr>
                              <a:rPr lang="en-GB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…</m:t>
                            </m:r>
                          </m:e>
                        </m:d>
                      </m:e>
                    </m:d>
                    <m:r>
                      <a:rPr lang="en-GB" b="0" i="1" smtClean="0">
                        <a:latin typeface="Cambria Math"/>
                      </a:rPr>
                      <m:t>:</m:t>
                    </m:r>
                  </m:oMath>
                </a14:m>
                <a:endParaRPr lang="en-GB" dirty="0" smtClean="0"/>
              </a:p>
              <a:p>
                <a:pPr marL="0" indent="0">
                  <a:buNone/>
                </a:pPr>
                <a:endParaRPr lang="en-GB" sz="1600" dirty="0">
                  <a:solidFill>
                    <a:srgbClr val="002060"/>
                  </a:solidFill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GB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</m:t>
                          </m:r>
                          <m:eqArr>
                            <m:eqArrPr>
                              <m:ctrlPr>
                                <a:rPr lang="en-GB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GB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𝑟𝑒𝑣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𝑛𝑖𝑙</m:t>
                                  </m:r>
                                </m:e>
                              </m:d>
                              <m:r>
                                <a:rPr lang="en-GB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GB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𝑛𝑖𝑙</m:t>
                              </m:r>
                              <m:r>
                                <a:rPr lang="en-GB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n-GB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                       </m:t>
                              </m:r>
                            </m:e>
                            <m:e>
                              <m:r>
                                <a:rPr lang="en-GB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𝑟𝑒𝑣</m:t>
                              </m:r>
                              <m:d>
                                <m:dPr>
                                  <m:ctrlPr>
                                    <a:rPr lang="en-GB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𝑋</m:t>
                                  </m:r>
                                  <m:r>
                                    <a:rPr lang="en-GB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∷</m:t>
                                  </m:r>
                                  <m:r>
                                    <a:rPr lang="en-GB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𝑌</m:t>
                                  </m:r>
                                </m:e>
                              </m:d>
                              <m:r>
                                <a:rPr lang="en-GB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GB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𝑟𝑒𝑣</m:t>
                              </m:r>
                              <m:d>
                                <m:dPr>
                                  <m:ctrlPr>
                                    <a:rPr lang="en-GB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𝑌</m:t>
                                  </m:r>
                                </m:e>
                              </m:d>
                              <m:r>
                                <a:rPr lang="en-GB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 @ 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𝑋</m:t>
                                  </m:r>
                                  <m:r>
                                    <a:rPr lang="en-GB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∷</m:t>
                                  </m:r>
                                  <m:r>
                                    <a:rPr lang="en-GB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𝑛𝑖𝑙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GB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008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Knowledge Transfer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2800" dirty="0" smtClean="0"/>
              <a:t>ITI </a:t>
            </a:r>
            <a:r>
              <a:rPr lang="en-GB" sz="2800" dirty="0" err="1" smtClean="0"/>
              <a:t>Techmedia</a:t>
            </a:r>
            <a:r>
              <a:rPr lang="en-GB" sz="2800" dirty="0" smtClean="0"/>
              <a:t> (Scottish Enterprise)</a:t>
            </a:r>
          </a:p>
          <a:p>
            <a:pPr lvl="1"/>
            <a:r>
              <a:rPr lang="en-GB" sz="2400" i="1" dirty="0" smtClean="0"/>
              <a:t>Software Integrity Engineering Programme</a:t>
            </a:r>
          </a:p>
          <a:p>
            <a:pPr lvl="1"/>
            <a:r>
              <a:rPr lang="en-GB" sz="2400" i="1" dirty="0" err="1" smtClean="0"/>
              <a:t>Ewen</a:t>
            </a:r>
            <a:r>
              <a:rPr lang="en-GB" sz="2400" i="1" dirty="0" smtClean="0"/>
              <a:t> Maclean, </a:t>
            </a:r>
            <a:r>
              <a:rPr lang="en-GB" sz="2400" i="1" dirty="0" err="1" smtClean="0"/>
              <a:t>Gudmund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Grov</a:t>
            </a:r>
            <a:r>
              <a:rPr lang="en-GB" sz="2400" i="1" dirty="0" smtClean="0"/>
              <a:t>, Andrew Cook (RAs)</a:t>
            </a:r>
          </a:p>
          <a:p>
            <a:r>
              <a:rPr lang="en-GB" sz="2800" dirty="0" smtClean="0"/>
              <a:t>BAE Systems (</a:t>
            </a:r>
            <a:r>
              <a:rPr lang="en-GB" sz="2800" dirty="0" err="1" smtClean="0"/>
              <a:t>Warton</a:t>
            </a:r>
            <a:r>
              <a:rPr lang="en-GB" sz="2800" dirty="0" smtClean="0"/>
              <a:t>)</a:t>
            </a:r>
          </a:p>
          <a:p>
            <a:pPr lvl="1"/>
            <a:r>
              <a:rPr lang="en-GB" sz="2400" i="1" dirty="0" smtClean="0"/>
              <a:t>A case study in reasoned modelling </a:t>
            </a:r>
          </a:p>
          <a:p>
            <a:pPr lvl="1"/>
            <a:r>
              <a:rPr lang="en-GB" sz="2400" i="1" dirty="0" smtClean="0"/>
              <a:t>Teresa Llano (RA)</a:t>
            </a:r>
          </a:p>
          <a:p>
            <a:pPr marL="457200" lvl="1" indent="0">
              <a:buNone/>
            </a:pPr>
            <a:endParaRPr lang="en-GB" sz="2000" i="1" dirty="0"/>
          </a:p>
          <a:p>
            <a:r>
              <a:rPr lang="en-GB" sz="2800" dirty="0" err="1" smtClean="0"/>
              <a:t>Altran</a:t>
            </a:r>
            <a:r>
              <a:rPr lang="en-GB" sz="2800" dirty="0" smtClean="0"/>
              <a:t> Praxis                 </a:t>
            </a:r>
          </a:p>
          <a:p>
            <a:r>
              <a:rPr lang="en-GB" sz="2800" dirty="0" smtClean="0"/>
              <a:t>Critical Blue                 </a:t>
            </a:r>
          </a:p>
          <a:p>
            <a:r>
              <a:rPr lang="en-GB" sz="2800" dirty="0" smtClean="0"/>
              <a:t>BAE Systems               </a:t>
            </a:r>
          </a:p>
          <a:p>
            <a:pPr marL="0" indent="0">
              <a:buNone/>
            </a:pPr>
            <a:r>
              <a:rPr lang="en-GB" sz="2800" dirty="0" smtClean="0"/>
              <a:t>                        </a:t>
            </a:r>
            <a:endParaRPr lang="en-GB" sz="2800" dirty="0"/>
          </a:p>
        </p:txBody>
      </p:sp>
      <p:sp>
        <p:nvSpPr>
          <p:cNvPr id="3" name="Left Arrow 2"/>
          <p:cNvSpPr/>
          <p:nvPr/>
        </p:nvSpPr>
        <p:spPr>
          <a:xfrm>
            <a:off x="3275856" y="4310650"/>
            <a:ext cx="1080120" cy="289587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Left Arrow 5"/>
          <p:cNvSpPr/>
          <p:nvPr/>
        </p:nvSpPr>
        <p:spPr>
          <a:xfrm>
            <a:off x="3275856" y="4788183"/>
            <a:ext cx="1080120" cy="289587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Left Arrow 6"/>
          <p:cNvSpPr/>
          <p:nvPr/>
        </p:nvSpPr>
        <p:spPr>
          <a:xfrm>
            <a:off x="3275856" y="5274008"/>
            <a:ext cx="1080120" cy="289587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499990" y="4193833"/>
            <a:ext cx="2473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/>
              <a:t>Bill </a:t>
            </a:r>
            <a:r>
              <a:rPr lang="en-GB" sz="2800" i="1" dirty="0" smtClean="0"/>
              <a:t>Ellis (PhD)</a:t>
            </a:r>
            <a:endParaRPr lang="en-GB" sz="28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4525582" y="4621823"/>
            <a:ext cx="3574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 smtClean="0"/>
              <a:t>Andrew Cook (PhD)</a:t>
            </a:r>
            <a:endParaRPr lang="en-GB" sz="28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4525582" y="5098470"/>
            <a:ext cx="2919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 smtClean="0"/>
              <a:t>Ben </a:t>
            </a:r>
            <a:r>
              <a:rPr lang="en-GB" sz="2800" i="1" dirty="0" err="1" smtClean="0"/>
              <a:t>Gorry</a:t>
            </a:r>
            <a:r>
              <a:rPr lang="en-GB" sz="2800" i="1" dirty="0" smtClean="0"/>
              <a:t> (PhD)</a:t>
            </a:r>
            <a:endParaRPr lang="en-GB" sz="2800" i="1" dirty="0"/>
          </a:p>
        </p:txBody>
      </p:sp>
    </p:spTree>
    <p:extLst>
      <p:ext uri="{BB962C8B-B14F-4D97-AF65-F5344CB8AC3E}">
        <p14:creationId xmlns:p14="http://schemas.microsoft.com/office/powerpoint/2010/main" val="358282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3" grpId="0" animBg="1"/>
      <p:bldP spid="6" grpId="0" animBg="1"/>
      <p:bldP spid="7" grpId="0" animBg="1"/>
      <p:bldP spid="9" grpId="0"/>
      <p:bldP spid="10" grpId="0"/>
      <p:bldP spid="11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67544" y="1484784"/>
            <a:ext cx="8352928" cy="484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800" dirty="0">
                <a:latin typeface="Arial" pitchFamily="34" charset="0"/>
              </a:rPr>
              <a:t>U</a:t>
            </a:r>
            <a:r>
              <a:rPr lang="en-GB" sz="2800" dirty="0" smtClean="0">
                <a:latin typeface="Arial" pitchFamily="34" charset="0"/>
              </a:rPr>
              <a:t>nsafe and insecure software can have a massive impact on economies and society in general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800" dirty="0" smtClean="0">
                <a:latin typeface="Arial" pitchFamily="34" charset="0"/>
              </a:rPr>
              <a:t>Automated reasoning has an unique role to play in the development of safe and secure software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800" dirty="0" smtClean="0">
                <a:latin typeface="Arial" pitchFamily="34" charset="0"/>
              </a:rPr>
              <a:t>As the sophistication and reach of software systems increases, so will the importance of automated reasoning </a:t>
            </a:r>
            <a:endParaRPr lang="en-GB" sz="2800" b="0" dirty="0">
              <a:solidFill>
                <a:schemeClr val="tx1"/>
              </a:solidFill>
              <a:latin typeface="Arial" pitchFamily="34" charset="0"/>
            </a:endParaRPr>
          </a:p>
          <a:p>
            <a:pPr marL="342900" indent="-342900">
              <a:lnSpc>
                <a:spcPct val="110000"/>
              </a:lnSpc>
              <a:buFontTx/>
              <a:buChar char="•"/>
            </a:pPr>
            <a:r>
              <a:rPr lang="en-GB" sz="2800" b="0" dirty="0" smtClean="0">
                <a:solidFill>
                  <a:schemeClr val="tx1"/>
                </a:solidFill>
                <a:latin typeface="Arial" pitchFamily="34" charset="0"/>
              </a:rPr>
              <a:t>As </a:t>
            </a:r>
            <a:r>
              <a:rPr lang="en-GB" sz="2800" b="0" dirty="0">
                <a:solidFill>
                  <a:schemeClr val="tx1"/>
                </a:solidFill>
                <a:latin typeface="Arial" pitchFamily="34" charset="0"/>
              </a:rPr>
              <a:t>computer scientists we are </a:t>
            </a:r>
            <a:r>
              <a:rPr lang="en-GB" sz="2800" b="1" i="1" dirty="0">
                <a:latin typeface="Arial" pitchFamily="34" charset="0"/>
              </a:rPr>
              <a:t>challenged by a </a:t>
            </a:r>
            <a:r>
              <a:rPr lang="en-GB" sz="2800" b="1" i="1" dirty="0" smtClean="0">
                <a:latin typeface="Arial" pitchFamily="34" charset="0"/>
              </a:rPr>
              <a:t>grand </a:t>
            </a:r>
            <a:r>
              <a:rPr lang="en-GB" sz="2800" b="1" i="1" dirty="0">
                <a:latin typeface="Arial" pitchFamily="34" charset="0"/>
              </a:rPr>
              <a:t>opportunity!</a:t>
            </a:r>
          </a:p>
        </p:txBody>
      </p:sp>
    </p:spTree>
    <p:extLst>
      <p:ext uri="{BB962C8B-B14F-4D97-AF65-F5344CB8AC3E}">
        <p14:creationId xmlns:p14="http://schemas.microsoft.com/office/powerpoint/2010/main" val="32594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459" y="620688"/>
            <a:ext cx="6407863" cy="48058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2843808" y="2852936"/>
            <a:ext cx="32146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 dirty="0" smtClean="0">
                <a:solidFill>
                  <a:schemeClr val="accent4">
                    <a:lumMod val="50000"/>
                  </a:schemeClr>
                </a:solidFill>
                <a:latin typeface="Curlz MT" pitchFamily="82" charset="0"/>
              </a:rPr>
              <a:t>Thank You!</a:t>
            </a:r>
            <a:endParaRPr lang="en-GB" sz="5400" b="1" dirty="0">
              <a:solidFill>
                <a:schemeClr val="accent4">
                  <a:lumMod val="50000"/>
                </a:schemeClr>
              </a:solidFill>
              <a:latin typeface="Curlz MT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66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33333E-6 L -0.00243 0.415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48"/>
          <p:cNvSpPr>
            <a:spLocks noChangeArrowheads="1"/>
          </p:cNvSpPr>
          <p:nvPr/>
        </p:nvSpPr>
        <p:spPr bwMode="auto">
          <a:xfrm>
            <a:off x="5294058" y="2953774"/>
            <a:ext cx="2592288" cy="720080"/>
          </a:xfrm>
          <a:prstGeom prst="foldedCorner">
            <a:avLst>
              <a:gd name="adj" fmla="val 12500"/>
            </a:avLst>
          </a:prstGeom>
          <a:solidFill>
            <a:srgbClr val="FFFF66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/>
            <a:endParaRPr lang="en-GB" sz="2000" b="1" dirty="0"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AutoShape 48"/>
              <p:cNvSpPr>
                <a:spLocks noChangeArrowheads="1"/>
              </p:cNvSpPr>
              <p:nvPr/>
            </p:nvSpPr>
            <p:spPr bwMode="auto">
              <a:xfrm>
                <a:off x="683568" y="1873654"/>
                <a:ext cx="4256787" cy="1800200"/>
              </a:xfrm>
              <a:prstGeom prst="foldedCorner">
                <a:avLst>
                  <a:gd name="adj" fmla="val 12500"/>
                </a:avLst>
              </a:prstGeom>
              <a:solidFill>
                <a:srgbClr val="FFFF66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lvl="1"/>
                <a:endParaRPr lang="en-GB" i="1" dirty="0" smtClean="0">
                  <a:solidFill>
                    <a:srgbClr val="002060"/>
                  </a:solidFill>
                  <a:latin typeface="Cambria Math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GB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</m:t>
                          </m:r>
                          <m:eqArr>
                            <m:eqArrPr>
                              <m:ctrlPr>
                                <a:rPr lang="en-GB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GB" b="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      </m:t>
                              </m:r>
                              <m:r>
                                <a:rPr lang="en-GB" b="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𝑛𝑖𝑙</m:t>
                              </m:r>
                              <m:r>
                                <a:rPr lang="en-GB" b="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 @ </m:t>
                              </m:r>
                              <m:r>
                                <a:rPr lang="en-GB" b="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𝑍</m:t>
                              </m:r>
                              <m:r>
                                <a:rPr lang="en-GB" b="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GB" b="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𝑍</m:t>
                              </m:r>
                              <m:r>
                                <a:rPr lang="en-GB" b="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                 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GB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𝑋</m:t>
                                  </m:r>
                                  <m:r>
                                    <a:rPr lang="en-GB" b="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∷</m:t>
                                  </m:r>
                                  <m:r>
                                    <a:rPr lang="en-GB" b="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𝑌</m:t>
                                  </m:r>
                                </m:e>
                              </m:d>
                              <m:r>
                                <a:rPr lang="en-GB" b="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 @  </m:t>
                              </m:r>
                              <m:r>
                                <a:rPr lang="en-GB" b="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𝑍</m:t>
                              </m:r>
                              <m:r>
                                <a:rPr lang="en-GB" b="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GB" b="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𝑋</m:t>
                              </m:r>
                              <m:r>
                                <a:rPr lang="en-GB" b="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∷</m:t>
                              </m:r>
                              <m:d>
                                <m:dPr>
                                  <m:ctrlPr>
                                    <a:rPr lang="en-GB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𝑌</m:t>
                                  </m:r>
                                  <m:r>
                                    <a:rPr lang="en-GB" b="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 @ </m:t>
                                  </m:r>
                                  <m:r>
                                    <a:rPr lang="en-GB" b="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𝑍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GB" dirty="0"/>
              </a:p>
              <a:p>
                <a:pPr lvl="1"/>
                <a:r>
                  <a:rPr lang="en-GB" sz="1600" dirty="0">
                    <a:solidFill>
                      <a:srgbClr val="002060"/>
                    </a:solidFill>
                  </a:rPr>
                  <a:t> 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GB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</m:t>
                          </m:r>
                          <m:eqArr>
                            <m:eqArrPr>
                              <m:ctrlPr>
                                <a:rPr lang="en-GB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GB" b="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𝑟𝑒𝑣</m:t>
                              </m:r>
                              <m:d>
                                <m:dPr>
                                  <m:ctrlPr>
                                    <a:rPr lang="en-GB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𝑛𝑖𝑙</m:t>
                                  </m:r>
                                </m:e>
                              </m:d>
                              <m:r>
                                <a:rPr lang="en-GB" b="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GB" b="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𝑛𝑖𝑙</m:t>
                              </m:r>
                              <m:r>
                                <a:rPr lang="en-GB" b="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                           </m:t>
                              </m:r>
                            </m:e>
                            <m:e>
                              <m:r>
                                <a:rPr lang="en-GB" b="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𝑟𝑒𝑣</m:t>
                              </m:r>
                              <m:d>
                                <m:dPr>
                                  <m:ctrlPr>
                                    <a:rPr lang="en-GB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𝑋</m:t>
                                  </m:r>
                                  <m:r>
                                    <a:rPr lang="en-GB" b="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∷</m:t>
                                  </m:r>
                                  <m:r>
                                    <a:rPr lang="en-GB" b="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𝑌</m:t>
                                  </m:r>
                                </m:e>
                              </m:d>
                              <m:r>
                                <a:rPr lang="en-GB" b="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GB" b="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𝑟𝑒𝑣</m:t>
                              </m:r>
                              <m:d>
                                <m:dPr>
                                  <m:ctrlPr>
                                    <a:rPr lang="en-GB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𝑌</m:t>
                                  </m:r>
                                </m:e>
                              </m:d>
                              <m:r>
                                <a:rPr lang="en-GB" b="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 @ </m:t>
                              </m:r>
                              <m:d>
                                <m:dPr>
                                  <m:ctrlPr>
                                    <a:rPr lang="en-GB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𝑋</m:t>
                                  </m:r>
                                  <m:r>
                                    <a:rPr lang="en-GB" b="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∷</m:t>
                                  </m:r>
                                  <m:r>
                                    <a:rPr lang="en-GB" b="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𝑛𝑖𝑙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AutoShap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568" y="1873654"/>
                <a:ext cx="4256787" cy="1800200"/>
              </a:xfrm>
              <a:prstGeom prst="foldedCorner">
                <a:avLst>
                  <a:gd name="adj" fmla="val 12500"/>
                </a:avLst>
              </a:prstGeom>
              <a:blipFill rotWithShape="1">
                <a:blip r:embed="rId2"/>
                <a:stretch>
                  <a:fillRect/>
                </a:stretch>
              </a:blip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Program Execution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514975" y="3113759"/>
                <a:ext cx="215045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20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1, 2, 3</m:t>
                          </m:r>
                        </m:e>
                      </m:d>
                    </m:oMath>
                  </m:oMathPara>
                </a14:m>
                <a:endParaRPr lang="en-GB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4975" y="3113759"/>
                <a:ext cx="2150453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3" descr="C:\Users\macsadmin.WIN7DSG\AppData\Local\Microsoft\Windows\Temporary Internet Files\Content.IE5\7PKQGF00\MC900441452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582" y="3912606"/>
            <a:ext cx="4788024" cy="423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744907" y="5020531"/>
                <a:ext cx="215045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𝒓𝒆𝒗</m:t>
                      </m:r>
                      <m:d>
                        <m:dPr>
                          <m:ctrlPr>
                            <a:rPr lang="en-GB" sz="20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2000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sz="2000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GB" sz="2000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GB" sz="2000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GB" sz="2000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GB" sz="2000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GB" sz="20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4907" y="5020531"/>
                <a:ext cx="2150453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itle 1"/>
          <p:cNvSpPr txBox="1">
            <a:spLocks/>
          </p:cNvSpPr>
          <p:nvPr/>
        </p:nvSpPr>
        <p:spPr>
          <a:xfrm>
            <a:off x="1259632" y="1117352"/>
            <a:ext cx="2740261" cy="7563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/>
              <a:t>p</a:t>
            </a:r>
            <a:r>
              <a:rPr lang="en-GB" sz="3200" dirty="0" smtClean="0"/>
              <a:t>rogram</a:t>
            </a:r>
            <a:endParaRPr lang="en-GB" sz="3200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5220072" y="1145582"/>
            <a:ext cx="2740261" cy="7563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/>
              <a:t>d</a:t>
            </a:r>
            <a:r>
              <a:rPr lang="en-GB" sz="3200" dirty="0" smtClean="0"/>
              <a:t>ata</a:t>
            </a:r>
            <a:endParaRPr lang="en-GB" sz="3200" dirty="0"/>
          </a:p>
        </p:txBody>
      </p:sp>
      <p:sp>
        <p:nvSpPr>
          <p:cNvPr id="18" name="Right Arrow 17"/>
          <p:cNvSpPr/>
          <p:nvPr/>
        </p:nvSpPr>
        <p:spPr>
          <a:xfrm rot="5400000">
            <a:off x="4615429" y="3511766"/>
            <a:ext cx="649854" cy="1286357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311185" y="5420641"/>
                <a:ext cx="158417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0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20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  <m:r>
                            <a:rPr lang="en-GB" sz="20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GB" sz="20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GB" sz="20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 ,</m:t>
                          </m:r>
                          <m:r>
                            <a:rPr lang="en-GB" sz="20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GB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1185" y="5420641"/>
                <a:ext cx="1584175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614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22" grpId="0"/>
      <p:bldP spid="14" grpId="0"/>
      <p:bldP spid="16" grpId="0"/>
      <p:bldP spid="17" grpId="0"/>
      <p:bldP spid="18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It Works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99592" y="1268760"/>
                <a:ext cx="8064896" cy="5400600"/>
              </a:xfrm>
            </p:spPr>
            <p:txBody>
              <a:bodyPr>
                <a:normAutofit fontScale="25000" lnSpcReduction="20000"/>
              </a:bodyPr>
              <a:lstStyle/>
              <a:p>
                <a:pPr marL="0" indent="0" algn="just">
                  <a:buNone/>
                </a:pPr>
                <a:r>
                  <a:rPr lang="en-GB" sz="9600" b="0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9600" b="0" i="1" smtClean="0">
                        <a:solidFill>
                          <a:srgbClr val="002060"/>
                        </a:solidFill>
                        <a:latin typeface="Cambria Math"/>
                      </a:rPr>
                      <m:t>𝑟𝑒𝑣</m:t>
                    </m:r>
                    <m:d>
                      <m:dPr>
                        <m:ctrlPr>
                          <a:rPr lang="en-GB" sz="96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sz="96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1∷2∷3∷</m:t>
                        </m:r>
                        <m:r>
                          <a:rPr lang="en-GB" sz="96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𝑛𝑖𝑙</m:t>
                        </m:r>
                      </m:e>
                    </m:d>
                  </m:oMath>
                </a14:m>
                <a:r>
                  <a:rPr lang="en-GB" sz="9600" b="0" i="1" dirty="0" smtClean="0">
                    <a:solidFill>
                      <a:srgbClr val="002060"/>
                    </a:solidFill>
                    <a:latin typeface="Cambria Math"/>
                  </a:rPr>
                  <a:t> </a:t>
                </a:r>
              </a:p>
              <a:p>
                <a:pPr marL="0" indent="0" algn="just">
                  <a:buNone/>
                </a:pPr>
                <a:r>
                  <a:rPr lang="en-GB" sz="9600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9600" i="1" smtClean="0">
                        <a:solidFill>
                          <a:srgbClr val="002060"/>
                        </a:solidFill>
                        <a:latin typeface="Cambria Math"/>
                      </a:rPr>
                      <m:t>𝑟𝑒𝑣</m:t>
                    </m:r>
                    <m:d>
                      <m:dPr>
                        <m:ctrlPr>
                          <a:rPr lang="en-GB" sz="96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sz="96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2∷3∷</m:t>
                        </m:r>
                        <m:r>
                          <a:rPr lang="en-GB" sz="96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𝑛𝑖𝑙</m:t>
                        </m:r>
                      </m:e>
                    </m:d>
                    <m:r>
                      <a:rPr lang="en-GB" sz="9600" i="1" dirty="0">
                        <a:solidFill>
                          <a:srgbClr val="002060"/>
                        </a:solidFill>
                        <a:latin typeface="Cambria Math"/>
                      </a:rPr>
                      <m:t>@</m:t>
                    </m:r>
                    <m:d>
                      <m:dPr>
                        <m:ctrlPr>
                          <a:rPr lang="en-GB" sz="96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sz="96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1∷</m:t>
                        </m:r>
                        <m:r>
                          <a:rPr lang="en-GB" sz="96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𝑛𝑖𝑙</m:t>
                        </m:r>
                      </m:e>
                    </m:d>
                  </m:oMath>
                </a14:m>
                <a:endParaRPr lang="en-GB" sz="9600" dirty="0" smtClean="0">
                  <a:solidFill>
                    <a:srgbClr val="002060"/>
                  </a:solidFill>
                </a:endParaRPr>
              </a:p>
              <a:p>
                <a:pPr marL="0" indent="0" algn="just">
                  <a:buNone/>
                </a:pPr>
                <a:r>
                  <a:rPr lang="en-GB" sz="9600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96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sz="96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𝑟𝑒𝑣</m:t>
                        </m:r>
                        <m:d>
                          <m:dPr>
                            <m:ctrlPr>
                              <a:rPr lang="en-GB" sz="96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96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3∷</m:t>
                            </m:r>
                            <m:r>
                              <a:rPr lang="en-GB" sz="96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𝑛𝑖𝑙</m:t>
                            </m:r>
                          </m:e>
                        </m:d>
                        <m:r>
                          <a:rPr lang="en-GB" sz="9600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  <m:t>@</m:t>
                        </m:r>
                        <m:d>
                          <m:dPr>
                            <m:ctrlPr>
                              <a:rPr lang="en-GB" sz="96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96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en-GB" sz="96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∷</m:t>
                            </m:r>
                            <m:r>
                              <a:rPr lang="en-GB" sz="96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𝑛𝑖𝑙</m:t>
                            </m:r>
                          </m:e>
                        </m:d>
                      </m:e>
                    </m:d>
                    <m:r>
                      <a:rPr lang="en-GB" sz="9600" i="1" dirty="0">
                        <a:solidFill>
                          <a:srgbClr val="002060"/>
                        </a:solidFill>
                        <a:latin typeface="Cambria Math"/>
                      </a:rPr>
                      <m:t>@</m:t>
                    </m:r>
                    <m:d>
                      <m:dPr>
                        <m:ctrlPr>
                          <a:rPr lang="en-GB" sz="96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sz="96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1∷</m:t>
                        </m:r>
                        <m:r>
                          <a:rPr lang="en-GB" sz="96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𝑛𝑖𝑙</m:t>
                        </m:r>
                      </m:e>
                    </m:d>
                  </m:oMath>
                </a14:m>
                <a:endParaRPr lang="en-GB" sz="9600" dirty="0" smtClean="0">
                  <a:solidFill>
                    <a:srgbClr val="002060"/>
                  </a:solidFill>
                </a:endParaRPr>
              </a:p>
              <a:p>
                <a:pPr marL="0" indent="0" algn="just">
                  <a:buNone/>
                </a:pPr>
                <a:r>
                  <a:rPr lang="en-GB" sz="9600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96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GB" sz="96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96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𝑟𝑒𝑣</m:t>
                            </m:r>
                            <m:d>
                              <m:dPr>
                                <m:ctrlPr>
                                  <a:rPr lang="en-GB" sz="96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GB" sz="96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𝑛𝑖𝑙</m:t>
                                </m:r>
                              </m:e>
                            </m:d>
                            <m:r>
                              <a:rPr lang="en-GB" sz="96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@</m:t>
                            </m:r>
                            <m:d>
                              <m:dPr>
                                <m:ctrlPr>
                                  <a:rPr lang="en-GB" sz="96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GB" sz="96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3∷</m:t>
                                </m:r>
                                <m:r>
                                  <a:rPr lang="en-GB" sz="96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𝑛𝑖𝑙</m:t>
                                </m:r>
                              </m:e>
                            </m:d>
                          </m:e>
                        </m:d>
                        <m:r>
                          <a:rPr lang="en-GB" sz="96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@</m:t>
                        </m:r>
                        <m:d>
                          <m:dPr>
                            <m:ctrlPr>
                              <a:rPr lang="en-GB" sz="96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96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2∷</m:t>
                            </m:r>
                            <m:r>
                              <a:rPr lang="en-GB" sz="96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𝑛𝑖𝑙</m:t>
                            </m:r>
                          </m:e>
                        </m:d>
                      </m:e>
                    </m:d>
                    <m:r>
                      <a:rPr lang="en-GB" sz="9600" i="1" dirty="0">
                        <a:solidFill>
                          <a:srgbClr val="002060"/>
                        </a:solidFill>
                        <a:latin typeface="Cambria Math"/>
                      </a:rPr>
                      <m:t>@</m:t>
                    </m:r>
                    <m:d>
                      <m:dPr>
                        <m:ctrlPr>
                          <a:rPr lang="en-GB" sz="96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sz="96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1∷</m:t>
                        </m:r>
                        <m:r>
                          <a:rPr lang="en-GB" sz="96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𝑛𝑖𝑙</m:t>
                        </m:r>
                      </m:e>
                    </m:d>
                  </m:oMath>
                </a14:m>
                <a:endParaRPr lang="en-GB" sz="9600" dirty="0">
                  <a:solidFill>
                    <a:srgbClr val="002060"/>
                  </a:solidFill>
                </a:endParaRPr>
              </a:p>
              <a:p>
                <a:pPr marL="0" indent="0" algn="just">
                  <a:buNone/>
                </a:pPr>
                <a:r>
                  <a:rPr lang="en-GB" sz="9600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96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GB" sz="960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96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𝑛𝑖𝑙</m:t>
                            </m:r>
                            <m:r>
                              <a:rPr lang="en-GB" sz="96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 @</m:t>
                            </m:r>
                            <m:d>
                              <m:dPr>
                                <m:ctrlPr>
                                  <a:rPr lang="en-GB" sz="96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GB" sz="96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3∷</m:t>
                                </m:r>
                                <m:r>
                                  <a:rPr lang="en-GB" sz="96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𝑛𝑖𝑙</m:t>
                                </m:r>
                              </m:e>
                            </m:d>
                          </m:e>
                        </m:d>
                        <m:r>
                          <a:rPr lang="en-GB" sz="96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 @</m:t>
                        </m:r>
                        <m:d>
                          <m:dPr>
                            <m:ctrlPr>
                              <a:rPr lang="en-GB" sz="96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96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2∷</m:t>
                            </m:r>
                            <m:r>
                              <a:rPr lang="en-GB" sz="96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𝑛𝑖𝑙</m:t>
                            </m:r>
                          </m:e>
                        </m:d>
                      </m:e>
                    </m:d>
                    <m:r>
                      <a:rPr lang="en-GB" sz="9600" i="1" dirty="0">
                        <a:solidFill>
                          <a:srgbClr val="002060"/>
                        </a:solidFill>
                        <a:latin typeface="Cambria Math"/>
                      </a:rPr>
                      <m:t>@</m:t>
                    </m:r>
                    <m:d>
                      <m:dPr>
                        <m:ctrlPr>
                          <a:rPr lang="en-GB" sz="96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sz="96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1∷</m:t>
                        </m:r>
                        <m:r>
                          <a:rPr lang="en-GB" sz="96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𝑛𝑖𝑙</m:t>
                        </m:r>
                      </m:e>
                    </m:d>
                  </m:oMath>
                </a14:m>
                <a:endParaRPr lang="en-GB" sz="9600" dirty="0">
                  <a:solidFill>
                    <a:srgbClr val="002060"/>
                  </a:solidFill>
                </a:endParaRPr>
              </a:p>
              <a:p>
                <a:pPr marL="0" indent="0" algn="just">
                  <a:buNone/>
                </a:pPr>
                <a:r>
                  <a:rPr lang="en-GB" sz="9600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96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GB" sz="96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96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3∷</m:t>
                            </m:r>
                            <m:r>
                              <a:rPr lang="en-GB" sz="96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𝑛𝑖𝑙</m:t>
                            </m:r>
                          </m:e>
                        </m:d>
                        <m:r>
                          <a:rPr lang="en-GB" sz="96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@</m:t>
                        </m:r>
                        <m:d>
                          <m:dPr>
                            <m:ctrlPr>
                              <a:rPr lang="en-GB" sz="96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96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2∷</m:t>
                            </m:r>
                            <m:r>
                              <a:rPr lang="en-GB" sz="96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𝑛𝑖𝑙</m:t>
                            </m:r>
                          </m:e>
                        </m:d>
                      </m:e>
                    </m:d>
                    <m:r>
                      <a:rPr lang="en-GB" sz="9600" i="1" dirty="0">
                        <a:solidFill>
                          <a:srgbClr val="002060"/>
                        </a:solidFill>
                        <a:latin typeface="Cambria Math"/>
                      </a:rPr>
                      <m:t>@</m:t>
                    </m:r>
                    <m:d>
                      <m:dPr>
                        <m:ctrlPr>
                          <a:rPr lang="en-GB" sz="96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sz="96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1∷</m:t>
                        </m:r>
                        <m:r>
                          <a:rPr lang="en-GB" sz="96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𝑛𝑖𝑙</m:t>
                        </m:r>
                      </m:e>
                    </m:d>
                  </m:oMath>
                </a14:m>
                <a:endParaRPr lang="en-GB" sz="9600" dirty="0" smtClean="0">
                  <a:solidFill>
                    <a:srgbClr val="002060"/>
                  </a:solidFill>
                </a:endParaRPr>
              </a:p>
              <a:p>
                <a:pPr marL="0" indent="0" algn="just">
                  <a:buNone/>
                </a:pPr>
                <a:r>
                  <a:rPr lang="en-GB" sz="9600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96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sz="96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3∷</m:t>
                        </m:r>
                        <m:d>
                          <m:dPr>
                            <m:ctrlPr>
                              <a:rPr lang="en-GB" sz="960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96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𝑛𝑖𝑙</m:t>
                            </m:r>
                            <m:r>
                              <a:rPr lang="en-GB" sz="96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GB" sz="9600" i="1" dirty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@</m:t>
                            </m:r>
                            <m:d>
                              <m:dPr>
                                <m:ctrlPr>
                                  <a:rPr lang="en-GB" sz="96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GB" sz="96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2∷</m:t>
                                </m:r>
                                <m:r>
                                  <a:rPr lang="en-GB" sz="96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𝑛𝑖𝑙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GB" sz="9600" i="1" dirty="0">
                        <a:solidFill>
                          <a:srgbClr val="002060"/>
                        </a:solidFill>
                        <a:latin typeface="Cambria Math"/>
                      </a:rPr>
                      <m:t>@</m:t>
                    </m:r>
                    <m:d>
                      <m:dPr>
                        <m:ctrlPr>
                          <a:rPr lang="en-GB" sz="96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sz="96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1∷</m:t>
                        </m:r>
                        <m:r>
                          <a:rPr lang="en-GB" sz="96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𝑛𝑖𝑙</m:t>
                        </m:r>
                      </m:e>
                    </m:d>
                  </m:oMath>
                </a14:m>
                <a:endParaRPr lang="en-GB" sz="9600" dirty="0" smtClean="0">
                  <a:solidFill>
                    <a:srgbClr val="002060"/>
                  </a:solidFill>
                </a:endParaRPr>
              </a:p>
              <a:p>
                <a:pPr marL="0" indent="0" algn="just">
                  <a:buNone/>
                </a:pPr>
                <a:r>
                  <a:rPr lang="en-GB" sz="9600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96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sz="96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3∷</m:t>
                        </m:r>
                        <m:d>
                          <m:dPr>
                            <m:ctrlPr>
                              <a:rPr lang="en-GB" sz="96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96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2∷</m:t>
                            </m:r>
                            <m:r>
                              <a:rPr lang="en-GB" sz="96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𝑛𝑖𝑙</m:t>
                            </m:r>
                          </m:e>
                        </m:d>
                      </m:e>
                    </m:d>
                    <m:r>
                      <a:rPr lang="en-GB" sz="9600" i="1" dirty="0">
                        <a:solidFill>
                          <a:srgbClr val="002060"/>
                        </a:solidFill>
                        <a:latin typeface="Cambria Math"/>
                      </a:rPr>
                      <m:t>@</m:t>
                    </m:r>
                    <m:d>
                      <m:dPr>
                        <m:ctrlPr>
                          <a:rPr lang="en-GB" sz="96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sz="96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1∷</m:t>
                        </m:r>
                        <m:r>
                          <a:rPr lang="en-GB" sz="96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𝑛𝑖𝑙</m:t>
                        </m:r>
                      </m:e>
                    </m:d>
                  </m:oMath>
                </a14:m>
                <a:endParaRPr lang="en-GB" sz="9600" i="1" dirty="0" smtClean="0">
                  <a:solidFill>
                    <a:srgbClr val="002060"/>
                  </a:solidFill>
                  <a:latin typeface="Cambria Math"/>
                </a:endParaRPr>
              </a:p>
              <a:p>
                <a:pPr marL="0" indent="0" algn="just">
                  <a:buNone/>
                </a:pPr>
                <a:r>
                  <a:rPr lang="en-GB" sz="9200" b="0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9600" b="0" i="1" smtClean="0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  <m:r>
                      <a:rPr lang="en-GB" sz="9600" i="1">
                        <a:solidFill>
                          <a:srgbClr val="002060"/>
                        </a:solidFill>
                        <a:latin typeface="Cambria Math"/>
                      </a:rPr>
                      <m:t>3∷</m:t>
                    </m:r>
                    <m:d>
                      <m:dPr>
                        <m:ctrlPr>
                          <a:rPr lang="en-GB" sz="96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GB" sz="96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96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en-GB" sz="96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∷</m:t>
                            </m:r>
                            <m:r>
                              <a:rPr lang="en-GB" sz="96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𝑛𝑖𝑙</m:t>
                            </m:r>
                          </m:e>
                        </m:d>
                        <m:r>
                          <a:rPr lang="en-GB" sz="96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@</m:t>
                        </m:r>
                        <m:d>
                          <m:dPr>
                            <m:ctrlPr>
                              <a:rPr lang="en-GB" sz="96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96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1∷</m:t>
                            </m:r>
                            <m:r>
                              <a:rPr lang="en-GB" sz="96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𝑛𝑖𝑙</m:t>
                            </m:r>
                          </m:e>
                        </m:d>
                      </m:e>
                    </m:d>
                    <m:r>
                      <a:rPr lang="en-GB" sz="9600" b="0" i="1" smtClean="0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GB" sz="9600" b="0" i="1" dirty="0" smtClean="0">
                  <a:solidFill>
                    <a:srgbClr val="002060"/>
                  </a:solidFill>
                  <a:latin typeface="Cambria Math"/>
                </a:endParaRPr>
              </a:p>
              <a:p>
                <a:pPr marL="0" indent="0" algn="just">
                  <a:buNone/>
                </a:pPr>
                <a:r>
                  <a:rPr lang="en-GB" sz="96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9600" b="0" i="0" smtClean="0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  <m:r>
                      <a:rPr lang="en-GB" sz="9600" i="1">
                        <a:solidFill>
                          <a:srgbClr val="002060"/>
                        </a:solidFill>
                        <a:latin typeface="Cambria Math"/>
                      </a:rPr>
                      <m:t>3∷</m:t>
                    </m:r>
                    <m:d>
                      <m:dPr>
                        <m:ctrlPr>
                          <a:rPr lang="en-GB" sz="96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sz="96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GB" sz="96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∷</m:t>
                        </m:r>
                        <m:d>
                          <m:dPr>
                            <m:ctrlPr>
                              <a:rPr lang="en-GB" sz="960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96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𝑛𝑖𝑙</m:t>
                            </m:r>
                            <m:r>
                              <a:rPr lang="en-GB" sz="96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GB" sz="9600" i="1" dirty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@</m:t>
                            </m:r>
                            <m:d>
                              <m:dPr>
                                <m:ctrlPr>
                                  <a:rPr lang="en-GB" sz="96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GB" sz="96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1∷</m:t>
                                </m:r>
                                <m:r>
                                  <a:rPr lang="en-GB" sz="96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𝑛𝑖𝑙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GB" sz="9600" i="1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GB" sz="9600" i="1" dirty="0" smtClean="0">
                  <a:solidFill>
                    <a:srgbClr val="002060"/>
                  </a:solidFill>
                  <a:latin typeface="Cambria Math"/>
                </a:endParaRP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GB" sz="9600" b="0" i="1" smtClean="0">
                        <a:solidFill>
                          <a:srgbClr val="002060"/>
                        </a:solidFill>
                        <a:latin typeface="Cambria Math"/>
                      </a:rPr>
                      <m:t>  </m:t>
                    </m:r>
                    <m:r>
                      <a:rPr lang="en-GB" sz="9600" i="1">
                        <a:solidFill>
                          <a:srgbClr val="002060"/>
                        </a:solidFill>
                        <a:latin typeface="Cambria Math"/>
                      </a:rPr>
                      <m:t>3∷</m:t>
                    </m:r>
                    <m:d>
                      <m:dPr>
                        <m:ctrlPr>
                          <a:rPr lang="en-GB" sz="96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sz="96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2∷</m:t>
                        </m:r>
                        <m:d>
                          <m:dPr>
                            <m:ctrlPr>
                              <a:rPr lang="en-GB" sz="96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96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1∷</m:t>
                            </m:r>
                            <m:r>
                              <a:rPr lang="en-GB" sz="96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𝑛𝑖𝑙</m:t>
                            </m:r>
                          </m:e>
                        </m:d>
                      </m:e>
                    </m:d>
                    <m:r>
                      <a:rPr lang="en-GB" sz="9600" i="1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GB" sz="9600" i="1" dirty="0" smtClean="0">
                    <a:solidFill>
                      <a:srgbClr val="002060"/>
                    </a:solidFill>
                    <a:latin typeface="Cambria Math"/>
                  </a:rPr>
                  <a:t> </a:t>
                </a:r>
              </a:p>
              <a:p>
                <a:pPr marL="0" indent="0">
                  <a:buNone/>
                </a:pPr>
                <a:endParaRPr lang="en-GB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99592" y="1268760"/>
                <a:ext cx="8064896" cy="5400600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3" descr="C:\Users\macsadmin.WIN7DSG\AppData\Local\Microsoft\Windows\Temporary Internet Files\Content.IE5\7PKQGF00\MC900441452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368" y="3861048"/>
            <a:ext cx="5688632" cy="423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436896" y="5355961"/>
                <a:ext cx="15841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  <m:r>
                            <a:rPr lang="en-GB" sz="2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GB" sz="2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GB" sz="2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 ,</m:t>
                          </m:r>
                          <m:r>
                            <a:rPr lang="en-GB" sz="2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GB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6896" y="5355961"/>
                <a:ext cx="1584175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724128" y="4935242"/>
                <a:ext cx="21504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𝒓𝒆𝒗</m:t>
                      </m:r>
                      <m:d>
                        <m:dPr>
                          <m:ctrlPr>
                            <a:rPr lang="en-GB" sz="2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2400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GB" sz="2400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GB" sz="2400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GB" sz="2400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GB" sz="20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4935242"/>
                <a:ext cx="2150453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008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-6424"/>
            <a:ext cx="10296636" cy="6864424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A Practical Example</a:t>
            </a:r>
            <a:endParaRPr lang="en-GB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108520" y="3080394"/>
                <a:ext cx="9364871" cy="856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𝒓𝒆𝒗</m:t>
                      </m:r>
                      <m:d>
                        <m:dPr>
                          <m:ctrlPr>
                            <a:rPr lang="en-GB" sz="4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4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𝒓𝒆𝒗</m:t>
                          </m:r>
                          <m:d>
                            <m:dPr>
                              <m:ctrlPr>
                                <a:rPr lang="en-GB" sz="44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sz="4400" b="1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sz="4400" b="1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                                              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GB" sz="44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8520" y="3080394"/>
                <a:ext cx="9364871" cy="85658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400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Custom 4">
      <a:dk1>
        <a:srgbClr val="0000FF"/>
      </a:dk1>
      <a:lt1>
        <a:sysClr val="window" lastClr="FFFFFF"/>
      </a:lt1>
      <a:dk2>
        <a:srgbClr val="0000FF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6386</TotalTime>
  <Words>3164</Words>
  <Application>Microsoft Office PowerPoint</Application>
  <PresentationFormat>On-screen Show (4:3)</PresentationFormat>
  <Paragraphs>535</Paragraphs>
  <Slides>62</Slides>
  <Notes>11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Office Theme</vt:lpstr>
      <vt:lpstr>Safe and Secure Software Systems An Automated Reasoning Perspective</vt:lpstr>
      <vt:lpstr>Setting the Scene</vt:lpstr>
      <vt:lpstr>PowerPoint Presentation</vt:lpstr>
      <vt:lpstr>Making Software Stuff - Data</vt:lpstr>
      <vt:lpstr>Making Software Stuff - Data</vt:lpstr>
      <vt:lpstr>Making Software Stuff – Programs</vt:lpstr>
      <vt:lpstr>Program Execution</vt:lpstr>
      <vt:lpstr>How It Works</vt:lpstr>
      <vt:lpstr>A Practical Example</vt:lpstr>
      <vt:lpstr>PowerPoint Presentation</vt:lpstr>
      <vt:lpstr>Proving Stuff </vt:lpstr>
      <vt:lpstr>Proof as Guarantee</vt:lpstr>
      <vt:lpstr>Proof as Guarantee</vt:lpstr>
      <vt:lpstr>Proof as Guarantee</vt:lpstr>
      <vt:lpstr>Proof as Guarantee</vt:lpstr>
      <vt:lpstr>Proof as Guarantee</vt:lpstr>
      <vt:lpstr>Proof as Guarantee</vt:lpstr>
      <vt:lpstr>Proof as Guarantee</vt:lpstr>
      <vt:lpstr>Proof as Guarantee</vt:lpstr>
      <vt:lpstr>Proof as Guarantee</vt:lpstr>
      <vt:lpstr>Proof as Guarantee</vt:lpstr>
      <vt:lpstr>Proof as Guarantee</vt:lpstr>
      <vt:lpstr>Proof as Guarantee</vt:lpstr>
      <vt:lpstr>Proof as Explanation</vt:lpstr>
      <vt:lpstr>Proof as Explanation</vt:lpstr>
      <vt:lpstr>Proof as Explanation</vt:lpstr>
      <vt:lpstr>Proof as Explanation</vt:lpstr>
      <vt:lpstr>Proof as Explanation</vt:lpstr>
      <vt:lpstr>Proof as Explanation</vt:lpstr>
      <vt:lpstr>Proof as Explanation</vt:lpstr>
      <vt:lpstr>Proof as Explanation</vt:lpstr>
      <vt:lpstr>Proof as Explanation</vt:lpstr>
      <vt:lpstr>Proof Plans</vt:lpstr>
      <vt:lpstr>Proof Planning</vt:lpstr>
      <vt:lpstr>Proof Planning</vt:lpstr>
      <vt:lpstr>Productive Use of Failure</vt:lpstr>
      <vt:lpstr>Making Software Stuff           </vt:lpstr>
      <vt:lpstr>Conjecture Generalization Critic</vt:lpstr>
      <vt:lpstr>Conjecture Generalization Critic</vt:lpstr>
      <vt:lpstr>Conjecture Generalization Critic</vt:lpstr>
      <vt:lpstr>Related PhD Projects</vt:lpstr>
      <vt:lpstr>Related PhD Projects</vt:lpstr>
      <vt:lpstr>Alan Turing: 1912-1954</vt:lpstr>
      <vt:lpstr>Birth of the ‘Modern Computer’</vt:lpstr>
      <vt:lpstr>And 63 Years Later …?</vt:lpstr>
      <vt:lpstr>Now it Matters!</vt:lpstr>
      <vt:lpstr>SPARK Programming Language</vt:lpstr>
      <vt:lpstr>Arithmetic Overflow  </vt:lpstr>
      <vt:lpstr>PowerPoint Presentation</vt:lpstr>
      <vt:lpstr>Verifying SPARK Code</vt:lpstr>
      <vt:lpstr>Proof Planning for SPARK</vt:lpstr>
      <vt:lpstr>PowerPoint Presentation</vt:lpstr>
      <vt:lpstr>SPADEase Impact?</vt:lpstr>
      <vt:lpstr>SPADEase Impact?</vt:lpstr>
      <vt:lpstr>Going Beyond Exception Freedom</vt:lpstr>
      <vt:lpstr>Beyond Code Level Analysis</vt:lpstr>
      <vt:lpstr>Reasoned Modelling</vt:lpstr>
      <vt:lpstr>Reasoned Modelling</vt:lpstr>
      <vt:lpstr>A Longer-term Vision</vt:lpstr>
      <vt:lpstr>Knowledge Transfer</vt:lpstr>
      <vt:lpstr>Conclusion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Ireland</dc:creator>
  <cp:lastModifiedBy>Local Administrator</cp:lastModifiedBy>
  <cp:revision>457</cp:revision>
  <cp:lastPrinted>2012-11-09T16:49:52Z</cp:lastPrinted>
  <dcterms:created xsi:type="dcterms:W3CDTF">2012-09-07T09:22:15Z</dcterms:created>
  <dcterms:modified xsi:type="dcterms:W3CDTF">2012-11-14T10:11:22Z</dcterms:modified>
</cp:coreProperties>
</file>