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81" r:id="rId3"/>
    <p:sldId id="282" r:id="rId4"/>
    <p:sldId id="268" r:id="rId5"/>
    <p:sldId id="283" r:id="rId6"/>
    <p:sldId id="289" r:id="rId7"/>
    <p:sldId id="284" r:id="rId8"/>
    <p:sldId id="285" r:id="rId9"/>
    <p:sldId id="288" r:id="rId10"/>
    <p:sldId id="257" r:id="rId11"/>
    <p:sldId id="286" r:id="rId12"/>
    <p:sldId id="259" r:id="rId13"/>
    <p:sldId id="264" r:id="rId14"/>
    <p:sldId id="260" r:id="rId15"/>
    <p:sldId id="261" r:id="rId16"/>
    <p:sldId id="262" r:id="rId17"/>
    <p:sldId id="265" r:id="rId18"/>
    <p:sldId id="263" r:id="rId19"/>
    <p:sldId id="266" r:id="rId20"/>
    <p:sldId id="270" r:id="rId21"/>
    <p:sldId id="271" r:id="rId22"/>
    <p:sldId id="276" r:id="rId23"/>
    <p:sldId id="277" r:id="rId24"/>
    <p:sldId id="278" r:id="rId25"/>
    <p:sldId id="279" r:id="rId26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3979" autoAdjust="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5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19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eland, Andrew" userId="ced886e0-28b4-42fb-9180-3c00a20cf2c7" providerId="ADAL" clId="{999EF1F2-DF75-430E-BAEE-C7C2C82BFA0E}"/>
    <pc:docChg chg="custSel modSld">
      <pc:chgData name="Ireland, Andrew" userId="ced886e0-28b4-42fb-9180-3c00a20cf2c7" providerId="ADAL" clId="{999EF1F2-DF75-430E-BAEE-C7C2C82BFA0E}" dt="2023-11-23T15:25:10.547" v="2" actId="33524"/>
      <pc:docMkLst>
        <pc:docMk/>
      </pc:docMkLst>
      <pc:sldChg chg="modSp mod">
        <pc:chgData name="Ireland, Andrew" userId="ced886e0-28b4-42fb-9180-3c00a20cf2c7" providerId="ADAL" clId="{999EF1F2-DF75-430E-BAEE-C7C2C82BFA0E}" dt="2023-11-23T15:24:17.402" v="1" actId="20577"/>
        <pc:sldMkLst>
          <pc:docMk/>
          <pc:sldMk cId="2477101984" sldId="257"/>
        </pc:sldMkLst>
        <pc:spChg chg="mod">
          <ac:chgData name="Ireland, Andrew" userId="ced886e0-28b4-42fb-9180-3c00a20cf2c7" providerId="ADAL" clId="{999EF1F2-DF75-430E-BAEE-C7C2C82BFA0E}" dt="2023-11-23T15:24:17.402" v="1" actId="20577"/>
          <ac:spMkLst>
            <pc:docMk/>
            <pc:sldMk cId="2477101984" sldId="257"/>
            <ac:spMk id="3" creationId="{00000000-0000-0000-0000-000000000000}"/>
          </ac:spMkLst>
        </pc:spChg>
      </pc:sldChg>
      <pc:sldChg chg="modSp mod">
        <pc:chgData name="Ireland, Andrew" userId="ced886e0-28b4-42fb-9180-3c00a20cf2c7" providerId="ADAL" clId="{999EF1F2-DF75-430E-BAEE-C7C2C82BFA0E}" dt="2023-11-23T15:25:10.547" v="2" actId="33524"/>
        <pc:sldMkLst>
          <pc:docMk/>
          <pc:sldMk cId="1635788129" sldId="279"/>
        </pc:sldMkLst>
        <pc:spChg chg="mod">
          <ac:chgData name="Ireland, Andrew" userId="ced886e0-28b4-42fb-9180-3c00a20cf2c7" providerId="ADAL" clId="{999EF1F2-DF75-430E-BAEE-C7C2C82BFA0E}" dt="2023-11-23T15:25:10.547" v="2" actId="33524"/>
          <ac:spMkLst>
            <pc:docMk/>
            <pc:sldMk cId="1635788129" sldId="279"/>
            <ac:spMk id="4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4" cy="49530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1"/>
            <a:ext cx="2944284" cy="49530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1CD0E28C-6FCC-4F48-B026-5DEB5F799078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2"/>
            <a:ext cx="2944284" cy="49530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2"/>
            <a:ext cx="2944284" cy="49530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460DA8BA-5081-44A0-9554-27756220EA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1044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DDC-45E0-4194-871C-E0AAED18A6B3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1559-8E55-474B-BDC1-59952BC5E0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454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DDC-45E0-4194-871C-E0AAED18A6B3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1559-8E55-474B-BDC1-59952BC5E0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23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DDC-45E0-4194-871C-E0AAED18A6B3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1559-8E55-474B-BDC1-59952BC5E0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0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DDC-45E0-4194-871C-E0AAED18A6B3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1559-8E55-474B-BDC1-59952BC5E0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28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DDC-45E0-4194-871C-E0AAED18A6B3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1559-8E55-474B-BDC1-59952BC5E0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595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DDC-45E0-4194-871C-E0AAED18A6B3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1559-8E55-474B-BDC1-59952BC5E0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78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DDC-45E0-4194-871C-E0AAED18A6B3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1559-8E55-474B-BDC1-59952BC5E0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61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DDC-45E0-4194-871C-E0AAED18A6B3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1559-8E55-474B-BDC1-59952BC5E0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14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DDC-45E0-4194-871C-E0AAED18A6B3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1559-8E55-474B-BDC1-59952BC5E0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27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DDC-45E0-4194-871C-E0AAED18A6B3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1559-8E55-474B-BDC1-59952BC5E0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02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DDC-45E0-4194-871C-E0AAED18A6B3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1559-8E55-474B-BDC1-59952BC5E0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689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B8DDC-45E0-4194-871C-E0AAED18A6B3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E1559-8E55-474B-BDC1-59952BC5E0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072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3704" y="2033414"/>
            <a:ext cx="9180512" cy="2043658"/>
          </a:xfrm>
        </p:spPr>
        <p:txBody>
          <a:bodyPr>
            <a:normAutofit fontScale="90000"/>
          </a:bodyPr>
          <a:lstStyle/>
          <a:p>
            <a:r>
              <a:rPr lang="en-GB" sz="4000" b="1" dirty="0"/>
              <a:t>Rigorous Methods for Software Engineering</a:t>
            </a:r>
            <a:br>
              <a:rPr lang="en-GB" dirty="0"/>
            </a:br>
            <a:r>
              <a:rPr lang="en-GB" sz="3600" b="1" dirty="0"/>
              <a:t>(F21RS-F20RS)</a:t>
            </a:r>
            <a:br>
              <a:rPr lang="en-GB" sz="3600" b="1" dirty="0"/>
            </a:br>
            <a:r>
              <a:rPr lang="en-GB" b="1" dirty="0"/>
              <a:t>Summary and Revision</a:t>
            </a:r>
            <a:br>
              <a:rPr lang="en-GB" dirty="0"/>
            </a:br>
            <a:endParaRPr lang="en-GB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752600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Andrew Ireland</a:t>
            </a:r>
          </a:p>
          <a:p>
            <a:r>
              <a:rPr lang="en-GB" sz="2400" dirty="0">
                <a:solidFill>
                  <a:schemeClr val="tx1"/>
                </a:solidFill>
              </a:rPr>
              <a:t>Department of Computer Science</a:t>
            </a:r>
          </a:p>
          <a:p>
            <a:r>
              <a:rPr lang="en-GB" sz="2400" dirty="0">
                <a:solidFill>
                  <a:schemeClr val="tx1"/>
                </a:solidFill>
              </a:rPr>
              <a:t>School of Mathematical &amp; Computer Sciences</a:t>
            </a:r>
          </a:p>
          <a:p>
            <a:r>
              <a:rPr lang="en-GB" sz="2400" dirty="0">
                <a:solidFill>
                  <a:schemeClr val="tx1"/>
                </a:solidFill>
              </a:rPr>
              <a:t>Heriot-Watt University</a:t>
            </a:r>
          </a:p>
        </p:txBody>
      </p:sp>
    </p:spTree>
    <p:extLst>
      <p:ext uri="{BB962C8B-B14F-4D97-AF65-F5344CB8AC3E}">
        <p14:creationId xmlns:p14="http://schemas.microsoft.com/office/powerpoint/2010/main" val="3032329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Exam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An in-person on campus invigilated exam:</a:t>
            </a:r>
            <a:r>
              <a:rPr lang="en-GB" dirty="0"/>
              <a:t> 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   https://www.hw.ac.uk/uk/students/studies/examinations.htm</a:t>
            </a:r>
          </a:p>
          <a:p>
            <a:r>
              <a:rPr lang="en-GB" dirty="0"/>
              <a:t>The exam paper has </a:t>
            </a:r>
            <a:r>
              <a:rPr lang="en-GB" b="1" dirty="0"/>
              <a:t>three questions </a:t>
            </a:r>
            <a:r>
              <a:rPr lang="en-GB" dirty="0"/>
              <a:t>– you should attempt </a:t>
            </a:r>
            <a:r>
              <a:rPr lang="en-GB" b="1" dirty="0"/>
              <a:t>ALL three questions</a:t>
            </a:r>
          </a:p>
          <a:p>
            <a:r>
              <a:rPr lang="en-GB" dirty="0"/>
              <a:t>The exam paper focuses on the theory aspects of the course and their application</a:t>
            </a:r>
            <a:endParaRPr lang="en-GB" i="1" dirty="0"/>
          </a:p>
          <a:p>
            <a:r>
              <a:rPr lang="en-GB" dirty="0"/>
              <a:t>All questions are marked out of 20</a:t>
            </a:r>
          </a:p>
          <a:p>
            <a:r>
              <a:rPr lang="en-GB" dirty="0"/>
              <a:t>The exam counts for 60% of your overall course mark</a:t>
            </a:r>
          </a:p>
        </p:txBody>
      </p:sp>
    </p:spTree>
    <p:extLst>
      <p:ext uri="{BB962C8B-B14F-4D97-AF65-F5344CB8AC3E}">
        <p14:creationId xmlns:p14="http://schemas.microsoft.com/office/powerpoint/2010/main" val="2477101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Example Exam Style Questions</a:t>
            </a:r>
          </a:p>
        </p:txBody>
      </p:sp>
    </p:spTree>
    <p:extLst>
      <p:ext uri="{BB962C8B-B14F-4D97-AF65-F5344CB8AC3E}">
        <p14:creationId xmlns:p14="http://schemas.microsoft.com/office/powerpoint/2010/main" val="4220070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651304" cy="655272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8000" dirty="0"/>
              <a:t>Q1 (b) Consider the following Ada package </a:t>
            </a:r>
            <a:r>
              <a:rPr lang="en-GB" sz="8000" b="1" dirty="0"/>
              <a:t>specification </a:t>
            </a:r>
            <a:r>
              <a:rPr lang="en-GB" sz="8000" dirty="0"/>
              <a:t>and </a:t>
            </a:r>
            <a:r>
              <a:rPr lang="en-GB" sz="8000" b="1" dirty="0"/>
              <a:t>body</a:t>
            </a:r>
            <a:r>
              <a:rPr lang="en-GB" sz="8000" dirty="0"/>
              <a:t>:</a:t>
            </a:r>
          </a:p>
          <a:p>
            <a:pPr marL="0" indent="0">
              <a:buNone/>
            </a:pPr>
            <a:r>
              <a:rPr lang="en-GB" sz="4800" dirty="0"/>
              <a:t> </a:t>
            </a:r>
          </a:p>
          <a:p>
            <a:pPr marL="0" indent="0">
              <a:buNone/>
            </a:pPr>
            <a:r>
              <a:rPr lang="en-US" sz="6400" dirty="0"/>
              <a:t>package Calculate</a:t>
            </a:r>
            <a:endParaRPr lang="en-GB" sz="6400" dirty="0"/>
          </a:p>
          <a:p>
            <a:pPr marL="0" indent="0">
              <a:buNone/>
            </a:pPr>
            <a:r>
              <a:rPr lang="en-US" sz="6400" dirty="0"/>
              <a:t>is</a:t>
            </a:r>
            <a:endParaRPr lang="en-GB" sz="6400" dirty="0"/>
          </a:p>
          <a:p>
            <a:pPr marL="0" indent="0">
              <a:buNone/>
            </a:pPr>
            <a:r>
              <a:rPr lang="en-US" sz="6400" dirty="0"/>
              <a:t>   procedure Calc(U:  out Integer;  V:  in out Integer;  X, Y: in     Integer);</a:t>
            </a:r>
            <a:endParaRPr lang="en-GB" sz="6400" dirty="0"/>
          </a:p>
          <a:p>
            <a:pPr marL="0" indent="0">
              <a:buNone/>
            </a:pPr>
            <a:r>
              <a:rPr lang="en-US" sz="6400" dirty="0"/>
              <a:t>end Calculate;</a:t>
            </a:r>
            <a:endParaRPr lang="en-GB" sz="6400" dirty="0"/>
          </a:p>
          <a:p>
            <a:pPr marL="0" indent="0">
              <a:buNone/>
            </a:pPr>
            <a:r>
              <a:rPr lang="en-US" sz="6400" dirty="0"/>
              <a:t> </a:t>
            </a:r>
            <a:endParaRPr lang="en-GB" sz="6400" dirty="0"/>
          </a:p>
          <a:p>
            <a:pPr marL="0" indent="0">
              <a:buNone/>
            </a:pPr>
            <a:r>
              <a:rPr lang="en-US" sz="6400" dirty="0"/>
              <a:t>package body Calculate</a:t>
            </a:r>
            <a:endParaRPr lang="en-GB" sz="6400" dirty="0"/>
          </a:p>
          <a:p>
            <a:pPr marL="0" indent="0">
              <a:buNone/>
            </a:pPr>
            <a:r>
              <a:rPr lang="en-US" sz="6400" dirty="0"/>
              <a:t>is</a:t>
            </a:r>
            <a:endParaRPr lang="en-GB" sz="6400" dirty="0"/>
          </a:p>
          <a:p>
            <a:pPr marL="0" indent="0">
              <a:buNone/>
            </a:pPr>
            <a:r>
              <a:rPr lang="en-US" sz="6400" dirty="0"/>
              <a:t>   procedure Calc(U:  out Integer;  V:  in out Integer;  X, Y: in     Integer) is</a:t>
            </a:r>
            <a:endParaRPr lang="en-GB" sz="6400" dirty="0"/>
          </a:p>
          <a:p>
            <a:pPr marL="0" indent="0">
              <a:buNone/>
            </a:pPr>
            <a:r>
              <a:rPr lang="en-US" sz="6400" dirty="0"/>
              <a:t>   begin</a:t>
            </a:r>
            <a:endParaRPr lang="en-GB" sz="6400" dirty="0"/>
          </a:p>
          <a:p>
            <a:pPr marL="0" indent="0">
              <a:buNone/>
            </a:pPr>
            <a:r>
              <a:rPr lang="en-US" sz="6400" dirty="0"/>
              <a:t>      U:= X;</a:t>
            </a:r>
            <a:endParaRPr lang="en-GB" sz="6400" dirty="0"/>
          </a:p>
          <a:p>
            <a:pPr marL="0" indent="0">
              <a:buNone/>
            </a:pPr>
            <a:r>
              <a:rPr lang="en-US" sz="6400" dirty="0"/>
              <a:t>      if X &gt; Y then</a:t>
            </a:r>
            <a:endParaRPr lang="en-GB" sz="6400" dirty="0"/>
          </a:p>
          <a:p>
            <a:pPr marL="0" indent="0">
              <a:buNone/>
            </a:pPr>
            <a:r>
              <a:rPr lang="en-US" sz="6400" dirty="0"/>
              <a:t>         U:= U+Y;</a:t>
            </a:r>
            <a:endParaRPr lang="en-GB" sz="6400" dirty="0"/>
          </a:p>
          <a:p>
            <a:pPr marL="0" indent="0">
              <a:buNone/>
            </a:pPr>
            <a:r>
              <a:rPr lang="en-US" sz="6400" dirty="0"/>
              <a:t>      else</a:t>
            </a:r>
            <a:endParaRPr lang="en-GB" sz="6400" dirty="0"/>
          </a:p>
          <a:p>
            <a:pPr marL="0" indent="0">
              <a:buNone/>
            </a:pPr>
            <a:r>
              <a:rPr lang="en-US" sz="6400" dirty="0"/>
              <a:t>         if X = Y then</a:t>
            </a:r>
            <a:endParaRPr lang="en-GB" sz="6400" dirty="0"/>
          </a:p>
          <a:p>
            <a:pPr marL="0" indent="0">
              <a:buNone/>
            </a:pPr>
            <a:r>
              <a:rPr lang="en-US" sz="6400" dirty="0"/>
              <a:t>            V:= V+X;</a:t>
            </a:r>
            <a:endParaRPr lang="en-GB" sz="6400" dirty="0"/>
          </a:p>
          <a:p>
            <a:pPr marL="0" indent="0">
              <a:buNone/>
            </a:pPr>
            <a:r>
              <a:rPr lang="en-US" sz="6400" dirty="0"/>
              <a:t>         end if;</a:t>
            </a:r>
            <a:endParaRPr lang="en-GB" sz="6400" dirty="0"/>
          </a:p>
          <a:p>
            <a:pPr marL="0" indent="0">
              <a:buNone/>
            </a:pPr>
            <a:r>
              <a:rPr lang="en-US" sz="6400" dirty="0"/>
              <a:t>      end if;</a:t>
            </a:r>
            <a:endParaRPr lang="en-GB" sz="6400" dirty="0"/>
          </a:p>
          <a:p>
            <a:pPr marL="0" indent="0">
              <a:buNone/>
            </a:pPr>
            <a:r>
              <a:rPr lang="en-US" sz="6400" dirty="0"/>
              <a:t>      U:= U+X;</a:t>
            </a:r>
            <a:endParaRPr lang="en-GB" sz="6400" dirty="0"/>
          </a:p>
          <a:p>
            <a:pPr marL="0" indent="0">
              <a:buNone/>
            </a:pPr>
            <a:r>
              <a:rPr lang="en-US" sz="6400" dirty="0"/>
              <a:t>   end Calc;</a:t>
            </a:r>
            <a:endParaRPr lang="en-GB" sz="6400" dirty="0"/>
          </a:p>
          <a:p>
            <a:pPr marL="0" indent="0">
              <a:buNone/>
            </a:pPr>
            <a:r>
              <a:rPr lang="en-US" sz="6400" dirty="0"/>
              <a:t>end Calculate;</a:t>
            </a:r>
            <a:endParaRPr lang="en-GB" sz="6400" dirty="0"/>
          </a:p>
          <a:p>
            <a:endParaRPr lang="en-GB" dirty="0"/>
          </a:p>
          <a:p>
            <a:pPr marL="0" indent="0">
              <a:buNone/>
            </a:pPr>
            <a:r>
              <a:rPr lang="en-GB" sz="8000" dirty="0"/>
              <a:t>Provide the </a:t>
            </a:r>
            <a:r>
              <a:rPr lang="en-GB" sz="8000" b="1" dirty="0"/>
              <a:t>information flow</a:t>
            </a:r>
            <a:r>
              <a:rPr lang="en-GB" sz="8000" dirty="0"/>
              <a:t> contract that is required in order to make the above code SPARK compliant. Moreover, for each annotation clearly explain why it is required. (5 marks)</a:t>
            </a:r>
          </a:p>
        </p:txBody>
      </p:sp>
    </p:spTree>
    <p:extLst>
      <p:ext uri="{BB962C8B-B14F-4D97-AF65-F5344CB8AC3E}">
        <p14:creationId xmlns:p14="http://schemas.microsoft.com/office/powerpoint/2010/main" val="3286469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Q1 (b) Required Depends aspect: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 	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              </a:t>
            </a:r>
            <a:r>
              <a:rPr lang="es-ES" sz="2000" dirty="0" err="1">
                <a:solidFill>
                  <a:srgbClr val="0070C0"/>
                </a:solidFill>
              </a:rPr>
              <a:t>Depends</a:t>
            </a:r>
            <a:r>
              <a:rPr lang="es-ES" sz="2000" dirty="0">
                <a:solidFill>
                  <a:srgbClr val="0070C0"/>
                </a:solidFill>
              </a:rPr>
              <a:t> =&gt; (U =&gt; (X, Y),</a:t>
            </a:r>
          </a:p>
          <a:p>
            <a:pPr marL="0" indent="0">
              <a:buNone/>
            </a:pPr>
            <a:r>
              <a:rPr lang="es-ES" sz="2000" dirty="0">
                <a:solidFill>
                  <a:srgbClr val="0070C0"/>
                </a:solidFill>
              </a:rPr>
              <a:t>	                      V =&gt; (V, X, Y));</a:t>
            </a: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Final value of U may be derived from the initial values of X and Y</a:t>
            </a:r>
          </a:p>
          <a:p>
            <a:pPr marL="0" lv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Final value of V may be derived from the initial values of V, X and Y. </a:t>
            </a:r>
          </a:p>
          <a:p>
            <a:pPr marL="0" lv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[ 5 marks ]</a:t>
            </a: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858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856984" cy="6264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000" dirty="0"/>
              <a:t>Q1 (c) Explain how </a:t>
            </a:r>
            <a:r>
              <a:rPr lang="en-GB" sz="2000" b="1" dirty="0"/>
              <a:t>information flow</a:t>
            </a:r>
            <a:r>
              <a:rPr lang="en-GB" sz="2000" dirty="0"/>
              <a:t> analysis works when applied to the following sequence of assignments:</a:t>
            </a:r>
          </a:p>
          <a:p>
            <a:pPr marL="0" indent="0" algn="ctr">
              <a:buNone/>
            </a:pPr>
            <a:r>
              <a:rPr lang="en-GB" sz="2000" dirty="0"/>
              <a:t>C:= A; A:= C+B; B:= C-1</a:t>
            </a:r>
          </a:p>
          <a:p>
            <a:pPr marL="0" indent="0">
              <a:buNone/>
            </a:pPr>
            <a:r>
              <a:rPr lang="en-GB" sz="2000" dirty="0"/>
              <a:t>Your answer should explain what the information flow analysis tells you about the given sequence of assignments.  (10 marks)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Q1 (</a:t>
            </a:r>
            <a:r>
              <a:rPr lang="en-GB" sz="2000">
                <a:solidFill>
                  <a:srgbClr val="0070C0"/>
                </a:solidFill>
              </a:rPr>
              <a:t>c) Answer </a:t>
            </a:r>
            <a:r>
              <a:rPr lang="en-GB" sz="2000" dirty="0">
                <a:solidFill>
                  <a:srgbClr val="0070C0"/>
                </a:solidFill>
              </a:rPr>
              <a:t>should include reference to the following relations: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 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0070C0"/>
                </a:solidFill>
              </a:rPr>
              <a:t>L(u, e) is true if the initial value of variable u may be used in computing the value of expression e.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0070C0"/>
                </a:solidFill>
              </a:rPr>
              <a:t>M(e, v) is true if e may be used in computing the final value of variable v.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0070C0"/>
                </a:solidFill>
              </a:rPr>
              <a:t>R(u, v) is true if the initial value of u may be used in computing the final value of variable v.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[ 3 marks ]</a:t>
            </a: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And for C:=A; A:=C+B; B:=C-1  (where e1 = A, e2 = C+B, e3 = C-1) we get: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0070C0"/>
                </a:solidFill>
              </a:rPr>
              <a:t>L  =  {(A,e1), (B,e2), (A,e2), (A,e3)}</a:t>
            </a: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2000" dirty="0">
                <a:solidFill>
                  <a:srgbClr val="0070C0"/>
                </a:solidFill>
              </a:rPr>
              <a:t>M = {(e1,C), (e1,A), (e1,B), (e2,A),(e3,B)}</a:t>
            </a: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2000" dirty="0">
                <a:solidFill>
                  <a:srgbClr val="0070C0"/>
                </a:solidFill>
              </a:rPr>
              <a:t>R  = {(A,A), (A,C), (A,B), (B,A)}</a:t>
            </a: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2000" dirty="0">
                <a:solidFill>
                  <a:srgbClr val="0070C0"/>
                </a:solidFill>
              </a:rPr>
              <a:t>[ 6 marks ]</a:t>
            </a: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Flow analysis shows no errors, but shows that initial value of C contributes to the final value of none of the variables. 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[ 1 mark ]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64209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Q2 (a) Consider the following annotated code:</a:t>
            </a:r>
          </a:p>
          <a:p>
            <a:pPr marL="0" indent="0">
              <a:buNone/>
            </a:pPr>
            <a:r>
              <a:rPr lang="en-GB" sz="2000" dirty="0"/>
              <a:t>   {C &gt; 0}</a:t>
            </a:r>
          </a:p>
          <a:p>
            <a:pPr marL="0" indent="0">
              <a:buNone/>
            </a:pPr>
            <a:r>
              <a:rPr lang="en-GB" sz="2000" dirty="0"/>
              <a:t>      A:= 0; B:= 0; </a:t>
            </a:r>
          </a:p>
          <a:p>
            <a:pPr marL="0" indent="0">
              <a:buNone/>
            </a:pPr>
            <a:r>
              <a:rPr lang="en-GB" sz="2000" dirty="0"/>
              <a:t>      while not(A = C) loop</a:t>
            </a:r>
          </a:p>
          <a:p>
            <a:pPr marL="0" indent="0">
              <a:buNone/>
            </a:pPr>
            <a:r>
              <a:rPr lang="en-GB" sz="2000" dirty="0"/>
              <a:t>         A:=A+1;</a:t>
            </a:r>
          </a:p>
          <a:p>
            <a:pPr marL="0" indent="0">
              <a:buNone/>
            </a:pPr>
            <a:r>
              <a:rPr lang="en-GB" sz="2000" dirty="0"/>
              <a:t>         B:=B+A;</a:t>
            </a:r>
          </a:p>
          <a:p>
            <a:pPr marL="0" indent="0">
              <a:buNone/>
            </a:pPr>
            <a:r>
              <a:rPr lang="en-GB" sz="2000" dirty="0"/>
              <a:t>      end loop</a:t>
            </a:r>
          </a:p>
          <a:p>
            <a:pPr marL="0" indent="0">
              <a:buNone/>
            </a:pPr>
            <a:r>
              <a:rPr lang="en-GB" sz="2000" dirty="0"/>
              <a:t>    {B = sum(C)}</a:t>
            </a:r>
          </a:p>
          <a:p>
            <a:pPr marL="0" indent="0">
              <a:buNone/>
            </a:pPr>
            <a:r>
              <a:rPr lang="en-GB" sz="2000" dirty="0"/>
              <a:t>Note that uppercase letters are used to denote program variables. Using </a:t>
            </a:r>
          </a:p>
          <a:p>
            <a:pPr marL="0" indent="0">
              <a:buNone/>
            </a:pPr>
            <a:r>
              <a:rPr lang="en-GB" sz="2000" dirty="0"/>
              <a:t>B = sum(A) as a </a:t>
            </a:r>
            <a:r>
              <a:rPr lang="en-GB" sz="2000" b="1" dirty="0"/>
              <a:t>loop invariant</a:t>
            </a:r>
            <a:r>
              <a:rPr lang="en-GB" sz="2000" dirty="0"/>
              <a:t>, derive a set of </a:t>
            </a:r>
            <a:r>
              <a:rPr lang="en-GB" sz="2000" b="1" dirty="0"/>
              <a:t>verification conditions</a:t>
            </a:r>
            <a:r>
              <a:rPr lang="en-GB" sz="2000" dirty="0"/>
              <a:t> (VCs) for the code given above. (3 marks)</a:t>
            </a:r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Q2 (a)</a:t>
            </a:r>
          </a:p>
          <a:p>
            <a:pPr marL="0" lv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 VC1: Initialize:   (C &gt; 0) -&gt; (0 = sum(0))                                                    </a:t>
            </a:r>
            <a:r>
              <a:rPr lang="en-GB" sz="2000" i="1" dirty="0">
                <a:solidFill>
                  <a:srgbClr val="0070C0"/>
                </a:solidFill>
              </a:rPr>
              <a:t>(1/2 mark)</a:t>
            </a:r>
          </a:p>
          <a:p>
            <a:pPr marL="0" lv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 VC2: pre-loop:   (B = sum(A)) -&gt; (B = sum(A))                                        </a:t>
            </a:r>
            <a:r>
              <a:rPr lang="en-GB" sz="2000" i="1" dirty="0">
                <a:solidFill>
                  <a:srgbClr val="0070C0"/>
                </a:solidFill>
              </a:rPr>
              <a:t>(1/2 mark)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 VC3: loop:          ((B = sum(A) &amp; ¬ (A = C)) -&gt; (B+(A+1) = sum(A+1))   </a:t>
            </a:r>
            <a:r>
              <a:rPr lang="en-GB" sz="2000" i="1" dirty="0">
                <a:solidFill>
                  <a:srgbClr val="0070C0"/>
                </a:solidFill>
              </a:rPr>
              <a:t>(1 mark)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 VC4: post-loop: (((B  = sum(A) &amp; ¬ ¬(A = C)) -&gt; (B = sum(C))               </a:t>
            </a:r>
            <a:r>
              <a:rPr lang="en-GB" sz="2000" i="1" dirty="0">
                <a:solidFill>
                  <a:srgbClr val="0070C0"/>
                </a:solidFill>
              </a:rPr>
              <a:t>(1 mark)</a:t>
            </a: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385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6048672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GB" sz="2000" dirty="0"/>
                  <a:t>Q2 (b) Using the following definitions and properties, present proofs for each of the VCs derived in answer to part (a):</a:t>
                </a:r>
              </a:p>
              <a:p>
                <a:pPr marL="0" indent="0">
                  <a:buNone/>
                </a:pPr>
                <a:endParaRPr lang="en-GB" sz="2000" dirty="0"/>
              </a:p>
              <a:p>
                <a:pPr marL="0" indent="0">
                  <a:buNone/>
                </a:pPr>
                <a:r>
                  <a:rPr lang="en-GB" sz="2000" dirty="0"/>
                  <a:t>               sum(0) = 0                                  (Eq1)</a:t>
                </a:r>
              </a:p>
              <a:p>
                <a:pPr marL="0" indent="0">
                  <a:buNone/>
                </a:pPr>
                <a:r>
                  <a:rPr lang="en-GB" sz="2000" dirty="0"/>
                  <a:t>           sum(X+1) = sum(X)+(X+1)           (Eq2)</a:t>
                </a:r>
              </a:p>
              <a:p>
                <a:pPr marL="0" indent="0">
                  <a:buNone/>
                </a:pPr>
                <a:r>
                  <a:rPr lang="en-GB" sz="2000" dirty="0"/>
                  <a:t>                  (X=Y) -&gt; ((X + Z) = (Y + Z))      (Eq3)</a:t>
                </a:r>
              </a:p>
              <a:p>
                <a:pPr marL="0" indent="0">
                  <a:buNone/>
                </a:pPr>
                <a:r>
                  <a:rPr lang="en-GB" sz="2000" dirty="0"/>
                  <a:t>                 (X + Y) = (Y + X)                        (Eq4)</a:t>
                </a:r>
              </a:p>
              <a:p>
                <a:pPr marL="0" indent="0">
                  <a:buNone/>
                </a:pPr>
                <a:r>
                  <a:rPr lang="en-GB" sz="2000" dirty="0">
                    <a:ea typeface="Cambria Math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  <a:ea typeface="Cambria Math"/>
                      </a:rPr>
                      <m:t>¬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GB" sz="2000" i="1" smtClean="0">
                        <a:latin typeface="Cambria Math"/>
                        <a:ea typeface="Cambria Math"/>
                      </a:rPr>
                      <m:t>¬</m:t>
                    </m:r>
                  </m:oMath>
                </a14:m>
                <a:r>
                  <a:rPr lang="en-GB" sz="2000" dirty="0"/>
                  <a:t>(X))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en-GB" sz="2000" dirty="0"/>
                  <a:t> X                                 (Eq5)</a:t>
                </a:r>
              </a:p>
              <a:p>
                <a:pPr marL="0" indent="0">
                  <a:buNone/>
                </a:pPr>
                <a:endParaRPr lang="en-GB" sz="2000" dirty="0"/>
              </a:p>
              <a:p>
                <a:pPr marL="0" indent="0">
                  <a:buNone/>
                </a:pPr>
                <a:r>
                  <a:rPr lang="en-GB" sz="2000" dirty="0"/>
                  <a:t>(11 marks)</a:t>
                </a:r>
              </a:p>
              <a:p>
                <a:pPr marL="0" indent="0">
                  <a:buNone/>
                </a:pPr>
                <a:endParaRPr lang="en-GB" sz="2000" dirty="0"/>
              </a:p>
              <a:p>
                <a:pPr marL="0" lvl="0" indent="0">
                  <a:buNone/>
                </a:pPr>
                <a:r>
                  <a:rPr lang="en-GB" sz="2200" dirty="0">
                    <a:solidFill>
                      <a:srgbClr val="0070C0"/>
                    </a:solidFill>
                  </a:rPr>
                  <a:t>Q2 (b) </a:t>
                </a:r>
              </a:p>
              <a:p>
                <a:pPr marL="0" lvl="0" indent="0">
                  <a:buNone/>
                </a:pPr>
                <a:r>
                  <a:rPr lang="en-GB" sz="2200" dirty="0">
                    <a:solidFill>
                      <a:srgbClr val="0070C0"/>
                    </a:solidFill>
                  </a:rPr>
                  <a:t>VC1:</a:t>
                </a:r>
              </a:p>
              <a:p>
                <a:pPr marL="0" indent="0">
                  <a:buNone/>
                </a:pPr>
                <a:r>
                  <a:rPr lang="en-GB" sz="2200" dirty="0">
                    <a:solidFill>
                      <a:srgbClr val="0070C0"/>
                    </a:solidFill>
                  </a:rPr>
                  <a:t>      given: (C &gt; 0)</a:t>
                </a:r>
              </a:p>
              <a:p>
                <a:pPr marL="0" indent="0">
                  <a:buNone/>
                </a:pPr>
                <a:r>
                  <a:rPr lang="en-GB" sz="2200" dirty="0">
                    <a:solidFill>
                      <a:srgbClr val="0070C0"/>
                    </a:solidFill>
                  </a:rPr>
                  <a:t>      goal:   (0 = </a:t>
                </a:r>
                <a:r>
                  <a:rPr lang="en-GB" sz="2200" u="sng" dirty="0">
                    <a:solidFill>
                      <a:srgbClr val="0070C0"/>
                    </a:solidFill>
                  </a:rPr>
                  <a:t>sum(0)</a:t>
                </a:r>
                <a:r>
                  <a:rPr lang="en-GB" sz="2200" dirty="0">
                    <a:solidFill>
                      <a:srgbClr val="0070C0"/>
                    </a:solidFill>
                  </a:rPr>
                  <a:t> )</a:t>
                </a:r>
              </a:p>
              <a:p>
                <a:pPr marL="0" indent="0">
                  <a:buNone/>
                </a:pPr>
                <a:r>
                  <a:rPr lang="en-GB" sz="2200" dirty="0">
                    <a:solidFill>
                      <a:srgbClr val="0070C0"/>
                    </a:solidFill>
                  </a:rPr>
                  <a:t>                                  </a:t>
                </a:r>
                <a:r>
                  <a:rPr lang="en-GB" sz="2200" i="1" dirty="0">
                    <a:solidFill>
                      <a:srgbClr val="0070C0"/>
                    </a:solidFill>
                  </a:rPr>
                  <a:t>by Eq1</a:t>
                </a:r>
              </a:p>
              <a:p>
                <a:pPr marL="0" indent="0">
                  <a:buNone/>
                </a:pPr>
                <a:r>
                  <a:rPr lang="en-GB" sz="2200" dirty="0">
                    <a:solidFill>
                      <a:srgbClr val="0070C0"/>
                    </a:solidFill>
                  </a:rPr>
                  <a:t>                (</a:t>
                </a:r>
                <a:r>
                  <a:rPr lang="en-GB" sz="2200" u="sng" dirty="0">
                    <a:solidFill>
                      <a:srgbClr val="0070C0"/>
                    </a:solidFill>
                  </a:rPr>
                  <a:t>0 = 0</a:t>
                </a:r>
                <a:r>
                  <a:rPr lang="en-GB" sz="2200" dirty="0">
                    <a:solidFill>
                      <a:srgbClr val="0070C0"/>
                    </a:solidFill>
                  </a:rPr>
                  <a:t>)  </a:t>
                </a:r>
              </a:p>
              <a:p>
                <a:pPr marL="0" indent="0">
                  <a:buNone/>
                </a:pPr>
                <a:r>
                  <a:rPr lang="en-GB" sz="2200" dirty="0">
                    <a:solidFill>
                      <a:srgbClr val="0070C0"/>
                    </a:solidFill>
                  </a:rPr>
                  <a:t>                                  </a:t>
                </a:r>
                <a:r>
                  <a:rPr lang="en-GB" sz="2200" i="1" dirty="0">
                    <a:solidFill>
                      <a:srgbClr val="0070C0"/>
                    </a:solidFill>
                  </a:rPr>
                  <a:t>by reflexivity</a:t>
                </a:r>
              </a:p>
              <a:p>
                <a:pPr marL="0" indent="0">
                  <a:buNone/>
                </a:pPr>
                <a:r>
                  <a:rPr lang="en-GB" sz="2200" dirty="0">
                    <a:solidFill>
                      <a:srgbClr val="0070C0"/>
                    </a:solidFill>
                  </a:rPr>
                  <a:t>                true</a:t>
                </a:r>
              </a:p>
              <a:p>
                <a:pPr marL="0" indent="0">
                  <a:buNone/>
                </a:pPr>
                <a:r>
                  <a:rPr lang="en-GB" sz="2000" dirty="0">
                    <a:solidFill>
                      <a:srgbClr val="0070C0"/>
                    </a:solidFill>
                  </a:rPr>
                  <a:t>[2.5 marks ]</a:t>
                </a:r>
              </a:p>
              <a:p>
                <a:pPr marL="0" indent="0">
                  <a:buNone/>
                </a:pPr>
                <a:endParaRPr lang="en-GB" sz="2000" dirty="0"/>
              </a:p>
              <a:p>
                <a:pPr marL="0" indent="0">
                  <a:buNone/>
                </a:pPr>
                <a:endParaRPr lang="en-GB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6048672"/>
              </a:xfrm>
              <a:blipFill rotWithShape="1">
                <a:blip r:embed="rId2"/>
                <a:stretch>
                  <a:fillRect l="-741" t="-1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7280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  <a:ln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Q2 (b) cont’d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VC2: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Given: (B = sum(A))  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Goal:   </a:t>
            </a:r>
            <a:r>
              <a:rPr lang="en-GB" sz="2000" u="sng" dirty="0">
                <a:solidFill>
                  <a:srgbClr val="0070C0"/>
                </a:solidFill>
              </a:rPr>
              <a:t>(B = sum(A))</a:t>
            </a:r>
            <a:r>
              <a:rPr lang="en-GB" sz="2000" dirty="0">
                <a:solidFill>
                  <a:srgbClr val="0070C0"/>
                </a:solidFill>
              </a:rPr>
              <a:t>  </a:t>
            </a:r>
            <a:r>
              <a:rPr lang="en-GB" sz="2000" i="1" dirty="0">
                <a:solidFill>
                  <a:srgbClr val="0070C0"/>
                </a:solidFill>
              </a:rPr>
              <a:t>by given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             true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[ 1.5 marks ]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VC3:  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given:  ((B = sum(A) &amp; ¬ (A = C))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goal:    (B+(A+1) = </a:t>
            </a:r>
            <a:r>
              <a:rPr lang="en-GB" sz="2000" u="sng" dirty="0">
                <a:solidFill>
                  <a:srgbClr val="0070C0"/>
                </a:solidFill>
              </a:rPr>
              <a:t>sum(A+1)</a:t>
            </a:r>
            <a:r>
              <a:rPr lang="en-GB" sz="2000" dirty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                                                       </a:t>
            </a:r>
            <a:r>
              <a:rPr lang="en-GB" sz="2000" i="1" dirty="0">
                <a:solidFill>
                  <a:srgbClr val="0070C0"/>
                </a:solidFill>
              </a:rPr>
              <a:t>by Eq2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             </a:t>
            </a:r>
            <a:r>
              <a:rPr lang="en-GB" sz="2000" u="sng" dirty="0">
                <a:solidFill>
                  <a:srgbClr val="0070C0"/>
                </a:solidFill>
              </a:rPr>
              <a:t>(B+(A+1) = sum(A)+(A+1))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                                                       </a:t>
            </a:r>
            <a:r>
              <a:rPr lang="en-GB" sz="2000" i="1" dirty="0">
                <a:solidFill>
                  <a:srgbClr val="0070C0"/>
                </a:solidFill>
              </a:rPr>
              <a:t>by Eq3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             </a:t>
            </a:r>
            <a:r>
              <a:rPr lang="en-GB" sz="2000" u="sng" dirty="0">
                <a:solidFill>
                  <a:srgbClr val="0070C0"/>
                </a:solidFill>
              </a:rPr>
              <a:t>(B = sum(A))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                             </a:t>
            </a:r>
            <a:r>
              <a:rPr lang="en-GB" sz="2000" i="1" dirty="0">
                <a:solidFill>
                  <a:srgbClr val="0070C0"/>
                </a:solidFill>
              </a:rPr>
              <a:t>by given (B = sum(A))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                  true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[ 3.5 marks ]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038600" cy="5577483"/>
          </a:xfrm>
          <a:ln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VC4: 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given:  (B = sum(A) &amp; </a:t>
            </a:r>
            <a:r>
              <a:rPr lang="en-GB" sz="2000" u="sng" dirty="0">
                <a:solidFill>
                  <a:srgbClr val="0070C0"/>
                </a:solidFill>
              </a:rPr>
              <a:t>¬ ¬(A = C))</a:t>
            </a: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                                                       </a:t>
            </a:r>
            <a:r>
              <a:rPr lang="en-GB" sz="2000" i="1" dirty="0">
                <a:solidFill>
                  <a:srgbClr val="0070C0"/>
                </a:solidFill>
              </a:rPr>
              <a:t>by Eq5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                 (B = sum(</a:t>
            </a:r>
            <a:r>
              <a:rPr lang="en-GB" sz="2000" u="sng" dirty="0">
                <a:solidFill>
                  <a:srgbClr val="0070C0"/>
                </a:solidFill>
              </a:rPr>
              <a:t>A</a:t>
            </a:r>
            <a:r>
              <a:rPr lang="en-GB" sz="2000" dirty="0">
                <a:solidFill>
                  <a:srgbClr val="0070C0"/>
                </a:solidFill>
              </a:rPr>
              <a:t>) &amp; (</a:t>
            </a:r>
            <a:r>
              <a:rPr lang="en-GB" sz="2000" u="sng" dirty="0">
                <a:solidFill>
                  <a:srgbClr val="0070C0"/>
                </a:solidFill>
              </a:rPr>
              <a:t>A = C</a:t>
            </a:r>
            <a:r>
              <a:rPr lang="en-GB" sz="2000" dirty="0">
                <a:solidFill>
                  <a:srgbClr val="0070C0"/>
                </a:solidFill>
              </a:rPr>
              <a:t>))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                                       </a:t>
            </a:r>
            <a:r>
              <a:rPr lang="en-GB" sz="2000" i="1" dirty="0">
                <a:solidFill>
                  <a:srgbClr val="0070C0"/>
                </a:solidFill>
              </a:rPr>
              <a:t>by subst C for A</a:t>
            </a:r>
          </a:p>
          <a:p>
            <a:pPr marL="0" indent="0">
              <a:buNone/>
            </a:pPr>
            <a:r>
              <a:rPr lang="en-GB" sz="2000" i="1" dirty="0">
                <a:solidFill>
                  <a:srgbClr val="0070C0"/>
                </a:solidFill>
              </a:rPr>
              <a:t>                 </a:t>
            </a:r>
            <a:r>
              <a:rPr lang="en-GB" sz="2000" dirty="0">
                <a:solidFill>
                  <a:srgbClr val="0070C0"/>
                </a:solidFill>
              </a:rPr>
              <a:t>(B = sum(C) &amp; (A = C)</a:t>
            </a:r>
          </a:p>
          <a:p>
            <a:pPr marL="0" indent="0">
              <a:buNone/>
            </a:pPr>
            <a:endParaRPr lang="en-GB" sz="20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   goal:     </a:t>
            </a:r>
            <a:r>
              <a:rPr lang="en-GB" sz="2000" u="sng" dirty="0">
                <a:solidFill>
                  <a:srgbClr val="0070C0"/>
                </a:solidFill>
              </a:rPr>
              <a:t>(B = sum(C))</a:t>
            </a: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                             </a:t>
            </a:r>
            <a:r>
              <a:rPr lang="en-GB" sz="2000" i="1" dirty="0">
                <a:solidFill>
                  <a:srgbClr val="0070C0"/>
                </a:solidFill>
              </a:rPr>
              <a:t>by given (B = sum(C))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                   true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[ 3.5 marks ]</a:t>
            </a:r>
          </a:p>
        </p:txBody>
      </p:sp>
    </p:spTree>
    <p:extLst>
      <p:ext uri="{BB962C8B-B14F-4D97-AF65-F5344CB8AC3E}">
        <p14:creationId xmlns:p14="http://schemas.microsoft.com/office/powerpoint/2010/main" val="3738320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000" dirty="0"/>
              <a:t>Q2 (c) Consider the following SPARK code: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package </a:t>
            </a:r>
            <a:r>
              <a:rPr lang="en-GB" sz="2000" dirty="0" err="1"/>
              <a:t>Inc_Dec</a:t>
            </a:r>
            <a:r>
              <a:rPr lang="en-GB" sz="2000" dirty="0"/>
              <a:t> is</a:t>
            </a:r>
          </a:p>
          <a:p>
            <a:pPr marL="0" indent="0">
              <a:buNone/>
            </a:pPr>
            <a:r>
              <a:rPr lang="en-GB" sz="2000" dirty="0"/>
              <a:t>   type T is range 0 .. 10;</a:t>
            </a:r>
          </a:p>
          <a:p>
            <a:pPr marL="0" indent="0">
              <a:buNone/>
            </a:pPr>
            <a:r>
              <a:rPr lang="en-GB" sz="2000" dirty="0"/>
              <a:t>   procedure </a:t>
            </a:r>
            <a:r>
              <a:rPr lang="en-GB" sz="2000" dirty="0" err="1"/>
              <a:t>IncDec</a:t>
            </a:r>
            <a:r>
              <a:rPr lang="en-GB" sz="2000" dirty="0"/>
              <a:t>(X: in out T)</a:t>
            </a:r>
          </a:p>
          <a:p>
            <a:pPr marL="0" indent="0">
              <a:buNone/>
            </a:pPr>
            <a:r>
              <a:rPr lang="en-GB" sz="2000" dirty="0"/>
              <a:t>   with</a:t>
            </a:r>
          </a:p>
          <a:p>
            <a:pPr marL="0" indent="0">
              <a:buNone/>
            </a:pPr>
            <a:r>
              <a:rPr lang="en-GB" sz="2000" dirty="0"/>
              <a:t>      Depends =&gt; (X =&gt; </a:t>
            </a:r>
            <a:r>
              <a:rPr lang="en-GB" sz="2000"/>
              <a:t>X);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end </a:t>
            </a:r>
            <a:r>
              <a:rPr lang="en-GB" sz="2000" dirty="0" err="1"/>
              <a:t>Inc_Dec</a:t>
            </a:r>
            <a:r>
              <a:rPr lang="en-GB" sz="2000" dirty="0"/>
              <a:t>;</a:t>
            </a:r>
            <a:endParaRPr lang="en-US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US" sz="2000" dirty="0"/>
              <a:t>package body Inc_Dec is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   procedure IncDec(X: in out T) is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   begin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      if X &gt; 0 then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         X:= X-1;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      else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         X:= X+1;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      end if;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   end IncDec;</a:t>
            </a:r>
            <a:endParaRPr lang="en-GB" sz="2000" dirty="0"/>
          </a:p>
          <a:p>
            <a:pPr marL="0" indent="0">
              <a:buNone/>
            </a:pPr>
            <a:r>
              <a:rPr lang="en-US" sz="2000" dirty="0"/>
              <a:t>end Inc_Dec;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200" dirty="0"/>
              <a:t>Do you believe that </a:t>
            </a:r>
            <a:r>
              <a:rPr lang="en-US" sz="2200" b="1" dirty="0"/>
              <a:t>exception freedom proofs</a:t>
            </a:r>
            <a:r>
              <a:rPr lang="en-US" sz="2200" dirty="0"/>
              <a:t> could be constructed for this code? Provide an informal argument to justify your answer. (6 marks)</a:t>
            </a:r>
            <a:endParaRPr lang="en-GB" sz="22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31425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04664"/>
            <a:ext cx="792088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2 (c) In each branch of the if-then-else statement one needs to show that neither an underflow nor an overflow exception can be encountered with respect to X: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 </a:t>
            </a:r>
          </a:p>
          <a:p>
            <a:pPr marL="0" indent="0">
              <a:buNone/>
            </a:pPr>
            <a:r>
              <a:rPr lang="en-GB" sz="2000" b="1" dirty="0">
                <a:solidFill>
                  <a:srgbClr val="0070C0"/>
                </a:solidFill>
              </a:rPr>
              <a:t>Then branch:</a:t>
            </a:r>
            <a:r>
              <a:rPr lang="en-GB" sz="2000" dirty="0">
                <a:solidFill>
                  <a:srgbClr val="0070C0"/>
                </a:solidFill>
              </a:rPr>
              <a:t> we know that (0 &lt;= X &lt;= 10) and (X &gt; 0) so we can deduce that X-1 must be (X &gt;= 0), i.e. does not violate the lower bounds. Moreover, if (X = 10) was true before entering the branch, then X-1 cannot lead to an upper bound violation (i.e. 9 &lt;= 10). 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[3 marks ]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 </a:t>
            </a:r>
          </a:p>
          <a:p>
            <a:pPr marL="0" indent="0">
              <a:buNone/>
            </a:pPr>
            <a:r>
              <a:rPr lang="en-GB" sz="2000" b="1" dirty="0">
                <a:solidFill>
                  <a:srgbClr val="0070C0"/>
                </a:solidFill>
              </a:rPr>
              <a:t>Else branch:</a:t>
            </a:r>
            <a:r>
              <a:rPr lang="en-GB" sz="2000" dirty="0">
                <a:solidFill>
                  <a:srgbClr val="0070C0"/>
                </a:solidFill>
              </a:rPr>
              <a:t> we know that (0 &lt;= X &lt;= 10) and (X &lt;= 0) so we can deduce that (X = 0) must be true. Moreover knowing that (X = 0), then we can deduce that X+1 (i.e. X = 1) does not violate the lower bound (i.e. 0 &lt;= 1) nor does it violate the upper bound (i.e. 1 &lt;= 10).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[ 3 marks ]</a:t>
            </a:r>
          </a:p>
        </p:txBody>
      </p:sp>
    </p:spTree>
    <p:extLst>
      <p:ext uri="{BB962C8B-B14F-4D97-AF65-F5344CB8AC3E}">
        <p14:creationId xmlns:p14="http://schemas.microsoft.com/office/powerpoint/2010/main" val="73259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Summary of course </a:t>
            </a:r>
            <a:r>
              <a:rPr lang="en-GB" i="1" dirty="0"/>
              <a:t>– practice and theory</a:t>
            </a:r>
          </a:p>
          <a:p>
            <a:r>
              <a:rPr lang="en-GB" dirty="0"/>
              <a:t>Exam format</a:t>
            </a:r>
          </a:p>
          <a:p>
            <a:r>
              <a:rPr lang="en-GB" dirty="0"/>
              <a:t>Example passed paper questions</a:t>
            </a:r>
          </a:p>
        </p:txBody>
      </p:sp>
    </p:spTree>
    <p:extLst>
      <p:ext uri="{BB962C8B-B14F-4D97-AF65-F5344CB8AC3E}">
        <p14:creationId xmlns:p14="http://schemas.microsoft.com/office/powerpoint/2010/main" val="896804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 Model Checking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34517"/>
            <a:ext cx="2880320" cy="5400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/>
              <a:t>ltl</a:t>
            </a:r>
            <a:r>
              <a:rPr lang="en-GB" sz="2400" dirty="0"/>
              <a:t> R { &lt;&gt;(x == 0) }</a:t>
            </a:r>
          </a:p>
          <a:p>
            <a:pPr marL="0" indent="0">
              <a:buNone/>
            </a:pPr>
            <a:r>
              <a:rPr lang="en-GB" sz="2400" dirty="0"/>
              <a:t>byte x = 2;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active </a:t>
            </a:r>
            <a:r>
              <a:rPr lang="en-GB" sz="2400" dirty="0" err="1"/>
              <a:t>proctype</a:t>
            </a:r>
            <a:r>
              <a:rPr lang="en-GB" sz="2400" dirty="0"/>
              <a:t> P()</a:t>
            </a:r>
          </a:p>
          <a:p>
            <a:pPr marL="0" indent="0">
              <a:buNone/>
            </a:pPr>
            <a:r>
              <a:rPr lang="en-GB" sz="2400" dirty="0"/>
              <a:t>{</a:t>
            </a:r>
          </a:p>
          <a:p>
            <a:pPr marL="0" indent="0">
              <a:buNone/>
            </a:pPr>
            <a:r>
              <a:rPr lang="en-GB" sz="2400" dirty="0"/>
              <a:t>   do</a:t>
            </a:r>
          </a:p>
          <a:p>
            <a:pPr marL="0" indent="0">
              <a:buNone/>
            </a:pPr>
            <a:r>
              <a:rPr lang="en-GB" sz="2400" dirty="0"/>
              <a:t>   :: (x != 0)  -&gt; x =x-1;</a:t>
            </a:r>
          </a:p>
          <a:p>
            <a:pPr marL="0" indent="0">
              <a:buNone/>
            </a:pPr>
            <a:r>
              <a:rPr lang="en-GB" sz="2400" dirty="0"/>
              <a:t>   :: (x </a:t>
            </a:r>
            <a:r>
              <a:rPr lang="en-GB" sz="2400"/>
              <a:t>== 0) </a:t>
            </a:r>
            <a:r>
              <a:rPr lang="en-GB" sz="2400" dirty="0"/>
              <a:t>-&gt; x = 2;</a:t>
            </a:r>
          </a:p>
          <a:p>
            <a:pPr marL="0" indent="0">
              <a:buNone/>
            </a:pPr>
            <a:r>
              <a:rPr lang="en-GB" sz="2400" dirty="0"/>
              <a:t>   od</a:t>
            </a:r>
          </a:p>
          <a:p>
            <a:pPr marL="0" indent="0">
              <a:buNone/>
            </a:pPr>
            <a:r>
              <a:rPr lang="en-GB" sz="2400" dirty="0"/>
              <a:t>}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131840" y="1334517"/>
            <a:ext cx="59046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Consider the </a:t>
            </a:r>
            <a:r>
              <a:rPr lang="en-GB" sz="2000" dirty="0" err="1"/>
              <a:t>Promela</a:t>
            </a:r>
            <a:r>
              <a:rPr lang="en-GB" sz="2000" dirty="0"/>
              <a:t> program opposite.</a:t>
            </a:r>
          </a:p>
          <a:p>
            <a:endParaRPr lang="en-GB" sz="2000" dirty="0"/>
          </a:p>
          <a:p>
            <a:pPr marL="400050" indent="-400050">
              <a:buFont typeface="+mj-lt"/>
              <a:buAutoNum type="romanLcPeriod"/>
            </a:pPr>
            <a:r>
              <a:rPr lang="en-GB" sz="2000" dirty="0"/>
              <a:t>For </a:t>
            </a:r>
            <a:r>
              <a:rPr lang="en-GB" sz="2000" dirty="0" err="1"/>
              <a:t>proctype</a:t>
            </a:r>
            <a:r>
              <a:rPr lang="en-GB" sz="2000" dirty="0"/>
              <a:t> </a:t>
            </a:r>
            <a:r>
              <a:rPr lang="en-GB" sz="2000" b="1" dirty="0"/>
              <a:t>P</a:t>
            </a:r>
            <a:r>
              <a:rPr lang="en-GB" sz="2000" dirty="0"/>
              <a:t> construct a </a:t>
            </a:r>
            <a:r>
              <a:rPr lang="en-GB" sz="2000" b="1" dirty="0"/>
              <a:t>finite state automaton </a:t>
            </a:r>
            <a:r>
              <a:rPr lang="en-GB" sz="2000" dirty="0"/>
              <a:t>that would be generated by a model checker.         (7 marks)</a:t>
            </a:r>
          </a:p>
          <a:p>
            <a:pPr marL="400050" indent="-400050">
              <a:buFont typeface="+mj-lt"/>
              <a:buAutoNum type="romanLcPeriod"/>
            </a:pPr>
            <a:r>
              <a:rPr lang="en-GB" sz="2000" dirty="0"/>
              <a:t>For the LTL property </a:t>
            </a:r>
            <a:r>
              <a:rPr lang="en-GB" sz="2000" b="1" dirty="0"/>
              <a:t>R</a:t>
            </a:r>
            <a:r>
              <a:rPr lang="en-GB" sz="2000" dirty="0"/>
              <a:t> construct an</a:t>
            </a:r>
            <a:r>
              <a:rPr lang="en-GB" sz="2000" b="1" dirty="0"/>
              <a:t> automaton</a:t>
            </a:r>
            <a:r>
              <a:rPr lang="en-GB" sz="2000" dirty="0"/>
              <a:t> that would be generated when using model checking to determine whether or not the program opposite satisfies </a:t>
            </a:r>
            <a:r>
              <a:rPr lang="en-GB" sz="2000" b="1" dirty="0"/>
              <a:t>R</a:t>
            </a:r>
            <a:r>
              <a:rPr lang="en-GB" sz="2000" dirty="0"/>
              <a:t>. (4 marks)</a:t>
            </a:r>
          </a:p>
          <a:p>
            <a:pPr marL="400050" indent="-400050">
              <a:buFont typeface="+mj-lt"/>
              <a:buAutoNum type="romanLcPeriod"/>
            </a:pPr>
            <a:r>
              <a:rPr lang="en-GB" sz="2000" dirty="0"/>
              <a:t>Construct a </a:t>
            </a:r>
            <a:r>
              <a:rPr lang="en-GB" sz="2000" b="1" dirty="0"/>
              <a:t>synchronous product </a:t>
            </a:r>
            <a:r>
              <a:rPr lang="en-GB" sz="2000" dirty="0"/>
              <a:t>of the automata that you gave in answer to (ii) and (iii). (7 marks)</a:t>
            </a:r>
          </a:p>
          <a:p>
            <a:pPr marL="400050" indent="-400050">
              <a:buFont typeface="+mj-lt"/>
              <a:buAutoNum type="romanLcPeriod"/>
            </a:pPr>
            <a:r>
              <a:rPr lang="en-GB" sz="2000" dirty="0"/>
              <a:t>Explain what the </a:t>
            </a:r>
            <a:r>
              <a:rPr lang="en-GB" sz="2000" b="1" dirty="0"/>
              <a:t>synchronous product automaton</a:t>
            </a:r>
            <a:r>
              <a:rPr lang="en-GB" sz="2000" dirty="0"/>
              <a:t> tells you about the correctness of the </a:t>
            </a:r>
            <a:r>
              <a:rPr lang="en-GB" sz="2000" dirty="0" err="1"/>
              <a:t>Promela</a:t>
            </a:r>
            <a:r>
              <a:rPr lang="en-GB" sz="2000" dirty="0"/>
              <a:t> program opposite (i.e. </a:t>
            </a:r>
            <a:r>
              <a:rPr lang="en-GB" sz="2000" b="1" dirty="0"/>
              <a:t>P</a:t>
            </a:r>
            <a:r>
              <a:rPr lang="en-GB" sz="2000" dirty="0"/>
              <a:t>) with respect to </a:t>
            </a:r>
            <a:r>
              <a:rPr lang="en-GB" sz="2000" b="1" dirty="0"/>
              <a:t>R</a:t>
            </a:r>
            <a:r>
              <a:rPr lang="en-GB" sz="2000" dirty="0"/>
              <a:t>. That is, does the program opposite satisfy </a:t>
            </a:r>
            <a:r>
              <a:rPr lang="en-GB" sz="2000" b="1" dirty="0"/>
              <a:t>R</a:t>
            </a:r>
            <a:r>
              <a:rPr lang="en-GB" sz="2000" dirty="0"/>
              <a:t>?                        (2 marks)</a:t>
            </a:r>
          </a:p>
        </p:txBody>
      </p:sp>
    </p:spTree>
    <p:extLst>
      <p:ext uri="{BB962C8B-B14F-4D97-AF65-F5344CB8AC3E}">
        <p14:creationId xmlns:p14="http://schemas.microsoft.com/office/powerpoint/2010/main" val="2844153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Answer to Parts (</a:t>
            </a:r>
            <a:r>
              <a:rPr lang="en-GB" b="1" dirty="0" err="1"/>
              <a:t>i</a:t>
            </a:r>
            <a:r>
              <a:rPr lang="en-GB" b="1" dirty="0"/>
              <a:t>) and (ii)</a:t>
            </a:r>
          </a:p>
        </p:txBody>
      </p:sp>
      <p:sp>
        <p:nvSpPr>
          <p:cNvPr id="18" name="Left Brace 17"/>
          <p:cNvSpPr/>
          <p:nvPr/>
        </p:nvSpPr>
        <p:spPr>
          <a:xfrm rot="16200000">
            <a:off x="2303306" y="2707206"/>
            <a:ext cx="342414" cy="3096345"/>
          </a:xfrm>
          <a:prstGeom prst="leftBrace">
            <a:avLst>
              <a:gd name="adj1" fmla="val 54652"/>
              <a:gd name="adj2" fmla="val 50000"/>
            </a:avLst>
          </a:prstGeom>
          <a:noFill/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825306" y="4501136"/>
            <a:ext cx="32984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0070C0"/>
                </a:solidFill>
              </a:rPr>
              <a:t>P</a:t>
            </a:r>
          </a:p>
        </p:txBody>
      </p:sp>
      <p:sp>
        <p:nvSpPr>
          <p:cNvPr id="20" name="Flowchart: Connector 19"/>
          <p:cNvSpPr/>
          <p:nvPr/>
        </p:nvSpPr>
        <p:spPr>
          <a:xfrm>
            <a:off x="1566036" y="2004691"/>
            <a:ext cx="674255" cy="637309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P1  </a:t>
            </a:r>
          </a:p>
        </p:txBody>
      </p:sp>
      <p:sp>
        <p:nvSpPr>
          <p:cNvPr id="21" name="Flowchart: Connector 20"/>
          <p:cNvSpPr/>
          <p:nvPr/>
        </p:nvSpPr>
        <p:spPr>
          <a:xfrm>
            <a:off x="1566036" y="3293164"/>
            <a:ext cx="674255" cy="637309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P2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230040" y="2209352"/>
            <a:ext cx="8087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036582" y="2615652"/>
            <a:ext cx="0" cy="7038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479079" y="1892296"/>
            <a:ext cx="173914" cy="2247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Flowchart: Connector 24"/>
          <p:cNvSpPr/>
          <p:nvPr/>
        </p:nvSpPr>
        <p:spPr>
          <a:xfrm>
            <a:off x="3028489" y="2004691"/>
            <a:ext cx="674255" cy="637309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208853" y="2435739"/>
            <a:ext cx="82988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765031" y="2615652"/>
            <a:ext cx="3976" cy="7038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26340" y="2839441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(x != 0)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40291" y="1822199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(x == 0)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35903" y="2820314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x = x-1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338284" y="2422476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x = 2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955446" y="2727795"/>
            <a:ext cx="173914" cy="2247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379175" y="2305532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(x != 0)</a:t>
            </a:r>
          </a:p>
        </p:txBody>
      </p:sp>
      <p:sp>
        <p:nvSpPr>
          <p:cNvPr id="34" name="Flowchart: Connector 33"/>
          <p:cNvSpPr/>
          <p:nvPr/>
        </p:nvSpPr>
        <p:spPr>
          <a:xfrm>
            <a:off x="5999928" y="2890119"/>
            <a:ext cx="674255" cy="637309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R1</a:t>
            </a:r>
          </a:p>
        </p:txBody>
      </p:sp>
      <p:cxnSp>
        <p:nvCxnSpPr>
          <p:cNvPr id="35" name="Curved Connector 34"/>
          <p:cNvCxnSpPr>
            <a:endCxn id="34" idx="6"/>
          </p:cNvCxnSpPr>
          <p:nvPr/>
        </p:nvCxnSpPr>
        <p:spPr>
          <a:xfrm rot="16200000" flipH="1">
            <a:off x="6363864" y="2898454"/>
            <a:ext cx="318655" cy="301983"/>
          </a:xfrm>
          <a:prstGeom prst="curvedConnector4">
            <a:avLst>
              <a:gd name="adj1" fmla="val -56389"/>
              <a:gd name="adj2" fmla="val 1757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Flowchart: Connector 35"/>
          <p:cNvSpPr/>
          <p:nvPr/>
        </p:nvSpPr>
        <p:spPr>
          <a:xfrm>
            <a:off x="6042403" y="2938436"/>
            <a:ext cx="589304" cy="540673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Left Brace 36"/>
          <p:cNvSpPr/>
          <p:nvPr/>
        </p:nvSpPr>
        <p:spPr>
          <a:xfrm rot="16200000">
            <a:off x="6177725" y="2713097"/>
            <a:ext cx="342414" cy="3096345"/>
          </a:xfrm>
          <a:prstGeom prst="leftBrace">
            <a:avLst>
              <a:gd name="adj1" fmla="val 54652"/>
              <a:gd name="adj2" fmla="val 50000"/>
            </a:avLst>
          </a:prstGeom>
          <a:noFill/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132694" y="4508930"/>
            <a:ext cx="44087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¬R</a:t>
            </a:r>
          </a:p>
          <a:p>
            <a:pPr algn="ctr"/>
            <a:endParaRPr lang="en-GB" b="1" dirty="0">
              <a:solidFill>
                <a:srgbClr val="0070C0"/>
              </a:solidFill>
            </a:endParaRPr>
          </a:p>
          <a:p>
            <a:pPr algn="ctr"/>
            <a:r>
              <a:rPr lang="en-GB" b="1" dirty="0">
                <a:solidFill>
                  <a:srgbClr val="0070C0"/>
                </a:solidFill>
              </a:rPr>
              <a:t>¬R ≡ ¬&lt;&gt;(x == 0) ≡ [] ¬(x == 0) ≡ [](x != 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6504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Answer to Parts (iii) and (iv)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922464" y="4313249"/>
            <a:ext cx="7339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NO ACCEPTANCE CYCLE = </a:t>
            </a:r>
            <a:r>
              <a:rPr lang="en-GB" dirty="0">
                <a:solidFill>
                  <a:srgbClr val="0070C0"/>
                </a:solidFill>
              </a:rPr>
              <a:t>Model </a:t>
            </a:r>
            <a:r>
              <a:rPr lang="en-GB" b="1" dirty="0">
                <a:solidFill>
                  <a:srgbClr val="0070C0"/>
                </a:solidFill>
              </a:rPr>
              <a:t>M</a:t>
            </a:r>
            <a:r>
              <a:rPr lang="en-GB" dirty="0">
                <a:solidFill>
                  <a:srgbClr val="0070C0"/>
                </a:solidFill>
              </a:rPr>
              <a:t> satisfies property </a:t>
            </a:r>
            <a:r>
              <a:rPr lang="en-GB" b="1" dirty="0">
                <a:solidFill>
                  <a:srgbClr val="0070C0"/>
                </a:solidFill>
              </a:rPr>
              <a:t>R</a:t>
            </a:r>
          </a:p>
          <a:p>
            <a:r>
              <a:rPr lang="en-GB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1" name="Left Brace 40"/>
          <p:cNvSpPr/>
          <p:nvPr/>
        </p:nvSpPr>
        <p:spPr>
          <a:xfrm rot="16200000">
            <a:off x="4290915" y="216955"/>
            <a:ext cx="329145" cy="6583680"/>
          </a:xfrm>
          <a:prstGeom prst="leftBrace">
            <a:avLst>
              <a:gd name="adj1" fmla="val 54652"/>
              <a:gd name="adj2" fmla="val 50000"/>
            </a:avLst>
          </a:prstGeom>
          <a:noFill/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1248480" y="1999917"/>
            <a:ext cx="173914" cy="2247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Flowchart: Connector 42"/>
          <p:cNvSpPr/>
          <p:nvPr/>
        </p:nvSpPr>
        <p:spPr>
          <a:xfrm>
            <a:off x="1292962" y="2162241"/>
            <a:ext cx="674255" cy="637309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</a:rPr>
              <a:t>P1 R1 x==2</a:t>
            </a:r>
          </a:p>
        </p:txBody>
      </p:sp>
      <p:sp>
        <p:nvSpPr>
          <p:cNvPr id="44" name="Flowchart: Connector 43"/>
          <p:cNvSpPr/>
          <p:nvPr/>
        </p:nvSpPr>
        <p:spPr>
          <a:xfrm>
            <a:off x="1335437" y="2210558"/>
            <a:ext cx="589304" cy="540673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45" name="Flowchart: Connector 44"/>
          <p:cNvSpPr/>
          <p:nvPr/>
        </p:nvSpPr>
        <p:spPr>
          <a:xfrm>
            <a:off x="2756871" y="2156547"/>
            <a:ext cx="674255" cy="637309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</a:rPr>
              <a:t>P2 R1 x==2</a:t>
            </a:r>
          </a:p>
        </p:txBody>
      </p:sp>
      <p:sp>
        <p:nvSpPr>
          <p:cNvPr id="46" name="Flowchart: Connector 45"/>
          <p:cNvSpPr/>
          <p:nvPr/>
        </p:nvSpPr>
        <p:spPr>
          <a:xfrm>
            <a:off x="2799346" y="2204864"/>
            <a:ext cx="589304" cy="540673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47" name="Flowchart: Connector 46"/>
          <p:cNvSpPr/>
          <p:nvPr/>
        </p:nvSpPr>
        <p:spPr>
          <a:xfrm>
            <a:off x="4170919" y="2180615"/>
            <a:ext cx="674255" cy="637309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</a:rPr>
              <a:t>P1 R1 x==1</a:t>
            </a:r>
          </a:p>
        </p:txBody>
      </p:sp>
      <p:sp>
        <p:nvSpPr>
          <p:cNvPr id="48" name="Flowchart: Connector 47"/>
          <p:cNvSpPr/>
          <p:nvPr/>
        </p:nvSpPr>
        <p:spPr>
          <a:xfrm>
            <a:off x="4213394" y="2228932"/>
            <a:ext cx="589304" cy="540673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49" name="Flowchart: Connector 48"/>
          <p:cNvSpPr/>
          <p:nvPr/>
        </p:nvSpPr>
        <p:spPr>
          <a:xfrm>
            <a:off x="5592353" y="2156547"/>
            <a:ext cx="674255" cy="637309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</a:rPr>
              <a:t>P2 R1 x==1</a:t>
            </a:r>
          </a:p>
        </p:txBody>
      </p:sp>
      <p:sp>
        <p:nvSpPr>
          <p:cNvPr id="50" name="Flowchart: Connector 49"/>
          <p:cNvSpPr/>
          <p:nvPr/>
        </p:nvSpPr>
        <p:spPr>
          <a:xfrm>
            <a:off x="5634828" y="2204864"/>
            <a:ext cx="589304" cy="540673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59606" y="2386664"/>
            <a:ext cx="8087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388650" y="2348430"/>
            <a:ext cx="8087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4802698" y="2348430"/>
            <a:ext cx="832377" cy="552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Flowchart: Connector 53"/>
          <p:cNvSpPr/>
          <p:nvPr/>
        </p:nvSpPr>
        <p:spPr>
          <a:xfrm>
            <a:off x="7004135" y="2154159"/>
            <a:ext cx="674255" cy="637309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</a:rPr>
              <a:t>P1 R1     x==0</a:t>
            </a:r>
          </a:p>
        </p:txBody>
      </p:sp>
      <p:sp>
        <p:nvSpPr>
          <p:cNvPr id="55" name="Flowchart: Connector 54"/>
          <p:cNvSpPr/>
          <p:nvPr/>
        </p:nvSpPr>
        <p:spPr>
          <a:xfrm>
            <a:off x="7046610" y="2202476"/>
            <a:ext cx="589304" cy="540673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6238157" y="2346042"/>
            <a:ext cx="8087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021134" y="1885242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(x != 0)</a:t>
            </a:r>
          </a:p>
          <a:p>
            <a:pPr algn="ctr"/>
            <a:r>
              <a:rPr lang="en-GB" sz="1200" dirty="0"/>
              <a:t>(x != 0)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453466" y="188774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x= x-1</a:t>
            </a:r>
          </a:p>
          <a:p>
            <a:pPr algn="ctr"/>
            <a:r>
              <a:rPr lang="en-GB" sz="1200" dirty="0"/>
              <a:t>(x != 0)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871657" y="1892289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(x != 0)</a:t>
            </a:r>
          </a:p>
          <a:p>
            <a:pPr algn="ctr"/>
            <a:r>
              <a:rPr lang="en-GB" sz="1200" dirty="0"/>
              <a:t>(x != 0)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266457" y="1870522"/>
            <a:ext cx="635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x = x-1</a:t>
            </a:r>
          </a:p>
          <a:p>
            <a:pPr algn="ctr"/>
            <a:r>
              <a:rPr lang="en-GB" sz="1200" dirty="0"/>
              <a:t>(x != 0)</a:t>
            </a: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330" y="3591833"/>
            <a:ext cx="1145997" cy="1145997"/>
          </a:xfrm>
          <a:prstGeom prst="rect">
            <a:avLst/>
          </a:prstGeom>
          <a:ln w="28575">
            <a:noFill/>
          </a:ln>
        </p:spPr>
      </p:pic>
      <p:sp>
        <p:nvSpPr>
          <p:cNvPr id="62" name="&quot;No&quot; Symbol 61"/>
          <p:cNvSpPr/>
          <p:nvPr/>
        </p:nvSpPr>
        <p:spPr>
          <a:xfrm>
            <a:off x="7479321" y="3875918"/>
            <a:ext cx="536013" cy="577828"/>
          </a:xfrm>
          <a:prstGeom prst="noSmoking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67" name="Curved Connector 66"/>
          <p:cNvCxnSpPr/>
          <p:nvPr/>
        </p:nvCxnSpPr>
        <p:spPr>
          <a:xfrm rot="16200000" flipH="1">
            <a:off x="6866824" y="3182446"/>
            <a:ext cx="2680990" cy="980469"/>
          </a:xfrm>
          <a:prstGeom prst="curvedConnector3">
            <a:avLst>
              <a:gd name="adj1" fmla="val -7109"/>
            </a:avLst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074149" y="5004393"/>
            <a:ext cx="4623406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Note that while the </a:t>
            </a:r>
            <a:r>
              <a:rPr lang="en-GB" b="1" dirty="0"/>
              <a:t>P1</a:t>
            </a:r>
            <a:r>
              <a:rPr lang="en-GB" dirty="0">
                <a:solidFill>
                  <a:srgbClr val="0070C0"/>
                </a:solidFill>
              </a:rPr>
              <a:t> transition </a:t>
            </a:r>
            <a:r>
              <a:rPr lang="en-GB" dirty="0"/>
              <a:t>(x == 0) </a:t>
            </a:r>
            <a:r>
              <a:rPr lang="en-GB" dirty="0">
                <a:solidFill>
                  <a:srgbClr val="0070C0"/>
                </a:solidFill>
              </a:rPr>
              <a:t>is executable, the </a:t>
            </a:r>
            <a:r>
              <a:rPr lang="en-GB" b="1" dirty="0"/>
              <a:t>R1</a:t>
            </a:r>
            <a:r>
              <a:rPr lang="en-GB" dirty="0">
                <a:solidFill>
                  <a:srgbClr val="0070C0"/>
                </a:solidFill>
              </a:rPr>
              <a:t> transition </a:t>
            </a:r>
            <a:r>
              <a:rPr lang="en-GB" dirty="0"/>
              <a:t>(x != 0) </a:t>
            </a:r>
            <a:r>
              <a:rPr lang="en-GB" dirty="0">
                <a:solidFill>
                  <a:srgbClr val="0070C0"/>
                </a:solidFill>
              </a:rPr>
              <a:t>is blocked.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06913" y="3675809"/>
            <a:ext cx="3250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P       ¬R</a:t>
            </a:r>
          </a:p>
          <a:p>
            <a:pPr algn="ctr"/>
            <a:r>
              <a:rPr lang="en-GB" b="1" dirty="0">
                <a:solidFill>
                  <a:srgbClr val="0070C0"/>
                </a:solidFill>
              </a:rPr>
              <a:t>  </a:t>
            </a:r>
            <a:r>
              <a:rPr lang="en-GB" dirty="0">
                <a:solidFill>
                  <a:srgbClr val="0070C0"/>
                </a:solidFill>
              </a:rPr>
              <a:t>(Synchronous Product)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9" name="Flowchart: Summing Junction 28"/>
          <p:cNvSpPr/>
          <p:nvPr/>
        </p:nvSpPr>
        <p:spPr>
          <a:xfrm>
            <a:off x="4382266" y="3806908"/>
            <a:ext cx="179918" cy="173501"/>
          </a:xfrm>
          <a:prstGeom prst="flowChartSummingJunction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9197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 Model Checking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34517"/>
            <a:ext cx="2880320" cy="5400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/>
              <a:t>ltl</a:t>
            </a:r>
            <a:r>
              <a:rPr lang="en-GB" sz="2400" dirty="0"/>
              <a:t> R { &lt;&gt;(x == 0) }</a:t>
            </a:r>
          </a:p>
          <a:p>
            <a:pPr marL="0" indent="0">
              <a:buNone/>
            </a:pPr>
            <a:r>
              <a:rPr lang="en-GB" sz="2400" dirty="0"/>
              <a:t>byte x = 2;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active </a:t>
            </a:r>
            <a:r>
              <a:rPr lang="en-GB" sz="2400" dirty="0" err="1"/>
              <a:t>proctype</a:t>
            </a:r>
            <a:r>
              <a:rPr lang="en-GB" sz="2400" dirty="0"/>
              <a:t> P()</a:t>
            </a:r>
          </a:p>
          <a:p>
            <a:pPr marL="0" indent="0">
              <a:buNone/>
            </a:pPr>
            <a:r>
              <a:rPr lang="en-GB" sz="2400" dirty="0"/>
              <a:t>{</a:t>
            </a:r>
          </a:p>
          <a:p>
            <a:pPr marL="0" indent="0">
              <a:buNone/>
            </a:pPr>
            <a:r>
              <a:rPr lang="en-GB" sz="2400" dirty="0"/>
              <a:t>   do</a:t>
            </a:r>
          </a:p>
          <a:p>
            <a:pPr marL="0" indent="0">
              <a:buNone/>
            </a:pPr>
            <a:r>
              <a:rPr lang="en-GB" sz="2400" dirty="0"/>
              <a:t>   :: (x != 0) -&gt; x=x-1;</a:t>
            </a:r>
          </a:p>
          <a:p>
            <a:pPr marL="0" indent="0">
              <a:buNone/>
            </a:pPr>
            <a:r>
              <a:rPr lang="en-GB" sz="2400" dirty="0"/>
              <a:t>   :: (x == 1) -&gt; break;</a:t>
            </a:r>
          </a:p>
          <a:p>
            <a:pPr marL="0" indent="0">
              <a:buNone/>
            </a:pPr>
            <a:r>
              <a:rPr lang="en-GB" sz="2400" dirty="0"/>
              <a:t>   od</a:t>
            </a:r>
          </a:p>
          <a:p>
            <a:pPr marL="0" indent="0">
              <a:buNone/>
            </a:pPr>
            <a:r>
              <a:rPr lang="en-GB" sz="2400" dirty="0"/>
              <a:t>}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131840" y="1334517"/>
            <a:ext cx="59046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Consider the </a:t>
            </a:r>
            <a:r>
              <a:rPr lang="en-GB" sz="2000" dirty="0" err="1"/>
              <a:t>Promela</a:t>
            </a:r>
            <a:r>
              <a:rPr lang="en-GB" sz="2000" dirty="0"/>
              <a:t> program opposite.</a:t>
            </a:r>
          </a:p>
          <a:p>
            <a:endParaRPr lang="en-GB" sz="2000" dirty="0"/>
          </a:p>
          <a:p>
            <a:pPr marL="400050" indent="-400050">
              <a:buFont typeface="+mj-lt"/>
              <a:buAutoNum type="romanLcPeriod"/>
            </a:pPr>
            <a:r>
              <a:rPr lang="en-GB" sz="2000" dirty="0"/>
              <a:t>For </a:t>
            </a:r>
            <a:r>
              <a:rPr lang="en-GB" sz="2000" dirty="0" err="1"/>
              <a:t>proctype</a:t>
            </a:r>
            <a:r>
              <a:rPr lang="en-GB" sz="2000" dirty="0"/>
              <a:t> </a:t>
            </a:r>
            <a:r>
              <a:rPr lang="en-GB" sz="2000" b="1" dirty="0"/>
              <a:t>P</a:t>
            </a:r>
            <a:r>
              <a:rPr lang="en-GB" sz="2000" dirty="0"/>
              <a:t> construct a </a:t>
            </a:r>
            <a:r>
              <a:rPr lang="en-GB" sz="2000" b="1" dirty="0"/>
              <a:t>finite state automaton </a:t>
            </a:r>
            <a:r>
              <a:rPr lang="en-GB" sz="2000" dirty="0"/>
              <a:t>that would be generated by a model checker.         (7 marks)</a:t>
            </a:r>
          </a:p>
          <a:p>
            <a:pPr marL="400050" indent="-400050">
              <a:buFont typeface="+mj-lt"/>
              <a:buAutoNum type="romanLcPeriod"/>
            </a:pPr>
            <a:r>
              <a:rPr lang="en-GB" sz="2000" dirty="0"/>
              <a:t>For the LTL property </a:t>
            </a:r>
            <a:r>
              <a:rPr lang="en-GB" sz="2000" b="1" dirty="0"/>
              <a:t>R</a:t>
            </a:r>
            <a:r>
              <a:rPr lang="en-GB" sz="2000" dirty="0"/>
              <a:t> construct an</a:t>
            </a:r>
            <a:r>
              <a:rPr lang="en-GB" sz="2000" b="1" dirty="0"/>
              <a:t> automaton</a:t>
            </a:r>
            <a:r>
              <a:rPr lang="en-GB" sz="2000" dirty="0"/>
              <a:t> that would be generated when using model checking to determine whether or not the program opposite satisfies </a:t>
            </a:r>
            <a:r>
              <a:rPr lang="en-GB" sz="2000" b="1" dirty="0"/>
              <a:t>R</a:t>
            </a:r>
            <a:r>
              <a:rPr lang="en-GB" sz="2000" dirty="0"/>
              <a:t>. (4 marks)</a:t>
            </a:r>
          </a:p>
          <a:p>
            <a:pPr marL="400050" indent="-400050">
              <a:buFont typeface="+mj-lt"/>
              <a:buAutoNum type="romanLcPeriod"/>
            </a:pPr>
            <a:r>
              <a:rPr lang="en-GB" sz="2000" dirty="0"/>
              <a:t>Construct a </a:t>
            </a:r>
            <a:r>
              <a:rPr lang="en-GB" sz="2000" b="1" dirty="0"/>
              <a:t>synchronous product </a:t>
            </a:r>
            <a:r>
              <a:rPr lang="en-GB" sz="2000" dirty="0"/>
              <a:t>of the automata that you gave in answer to (ii) and (iii). (7 marks)</a:t>
            </a:r>
          </a:p>
          <a:p>
            <a:pPr marL="400050" indent="-400050">
              <a:buFont typeface="+mj-lt"/>
              <a:buAutoNum type="romanLcPeriod"/>
            </a:pPr>
            <a:r>
              <a:rPr lang="en-GB" sz="2000" dirty="0"/>
              <a:t>Explain what the </a:t>
            </a:r>
            <a:r>
              <a:rPr lang="en-GB" sz="2000" b="1" dirty="0"/>
              <a:t>synchronous product </a:t>
            </a:r>
            <a:r>
              <a:rPr lang="en-GB" sz="2000" b="1"/>
              <a:t>automaton</a:t>
            </a:r>
            <a:r>
              <a:rPr lang="en-GB" sz="2000"/>
              <a:t> tells </a:t>
            </a:r>
            <a:r>
              <a:rPr lang="en-GB" sz="2000" dirty="0"/>
              <a:t>you about the correctness of the </a:t>
            </a:r>
            <a:r>
              <a:rPr lang="en-GB" sz="2000" dirty="0" err="1"/>
              <a:t>Promela</a:t>
            </a:r>
            <a:r>
              <a:rPr lang="en-GB" sz="2000" dirty="0"/>
              <a:t> program opposite (i.e. </a:t>
            </a:r>
            <a:r>
              <a:rPr lang="en-GB" sz="2000" b="1" dirty="0"/>
              <a:t>P</a:t>
            </a:r>
            <a:r>
              <a:rPr lang="en-GB" sz="2000" dirty="0"/>
              <a:t>) with respect to </a:t>
            </a:r>
            <a:r>
              <a:rPr lang="en-GB" sz="2000" b="1" dirty="0"/>
              <a:t>R</a:t>
            </a:r>
            <a:r>
              <a:rPr lang="en-GB" sz="2000" dirty="0"/>
              <a:t>. That is, does the program opposite satisfy </a:t>
            </a:r>
            <a:r>
              <a:rPr lang="en-GB" sz="2000" b="1" dirty="0"/>
              <a:t>R</a:t>
            </a:r>
            <a:r>
              <a:rPr lang="en-GB" sz="2000" dirty="0"/>
              <a:t>?                        (2 marks)</a:t>
            </a:r>
          </a:p>
        </p:txBody>
      </p:sp>
    </p:spTree>
    <p:extLst>
      <p:ext uri="{BB962C8B-B14F-4D97-AF65-F5344CB8AC3E}">
        <p14:creationId xmlns:p14="http://schemas.microsoft.com/office/powerpoint/2010/main" val="33193277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Answer to Parts (</a:t>
            </a:r>
            <a:r>
              <a:rPr lang="en-GB" b="1" dirty="0" err="1"/>
              <a:t>i</a:t>
            </a:r>
            <a:r>
              <a:rPr lang="en-GB" b="1" dirty="0"/>
              <a:t>) and (ii)</a:t>
            </a:r>
          </a:p>
        </p:txBody>
      </p:sp>
      <p:sp>
        <p:nvSpPr>
          <p:cNvPr id="18" name="Left Brace 17"/>
          <p:cNvSpPr/>
          <p:nvPr/>
        </p:nvSpPr>
        <p:spPr>
          <a:xfrm rot="16200000">
            <a:off x="2291457" y="3449911"/>
            <a:ext cx="342414" cy="3096345"/>
          </a:xfrm>
          <a:prstGeom prst="leftBrace">
            <a:avLst>
              <a:gd name="adj1" fmla="val 54652"/>
              <a:gd name="adj2" fmla="val 50000"/>
            </a:avLst>
          </a:prstGeom>
          <a:noFill/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813457" y="5243841"/>
            <a:ext cx="32984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0070C0"/>
                </a:solidFill>
              </a:rPr>
              <a:t>P</a:t>
            </a:r>
          </a:p>
        </p:txBody>
      </p:sp>
      <p:sp>
        <p:nvSpPr>
          <p:cNvPr id="20" name="Flowchart: Connector 19"/>
          <p:cNvSpPr/>
          <p:nvPr/>
        </p:nvSpPr>
        <p:spPr>
          <a:xfrm>
            <a:off x="1554187" y="2747396"/>
            <a:ext cx="674255" cy="637309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P1  </a:t>
            </a:r>
          </a:p>
        </p:txBody>
      </p:sp>
      <p:sp>
        <p:nvSpPr>
          <p:cNvPr id="21" name="Flowchart: Connector 20"/>
          <p:cNvSpPr/>
          <p:nvPr/>
        </p:nvSpPr>
        <p:spPr>
          <a:xfrm>
            <a:off x="1554187" y="4035869"/>
            <a:ext cx="674255" cy="637309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P2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218191" y="2952057"/>
            <a:ext cx="8087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024733" y="3358357"/>
            <a:ext cx="0" cy="7038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467230" y="2635001"/>
            <a:ext cx="173914" cy="2247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Flowchart: Connector 24"/>
          <p:cNvSpPr/>
          <p:nvPr/>
        </p:nvSpPr>
        <p:spPr>
          <a:xfrm>
            <a:off x="3016640" y="2747396"/>
            <a:ext cx="674255" cy="637309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P3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1753182" y="3358357"/>
            <a:ext cx="3976" cy="7038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14491" y="358214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(x != 0)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28442" y="2564904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(x == 1)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24054" y="3563019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x = x-1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933343" y="3449495"/>
            <a:ext cx="173914" cy="2247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357072" y="3027232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(x != 0)</a:t>
            </a:r>
          </a:p>
        </p:txBody>
      </p:sp>
      <p:sp>
        <p:nvSpPr>
          <p:cNvPr id="34" name="Flowchart: Connector 33"/>
          <p:cNvSpPr/>
          <p:nvPr/>
        </p:nvSpPr>
        <p:spPr>
          <a:xfrm>
            <a:off x="5977825" y="3611819"/>
            <a:ext cx="674255" cy="637309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R1</a:t>
            </a:r>
          </a:p>
        </p:txBody>
      </p:sp>
      <p:cxnSp>
        <p:nvCxnSpPr>
          <p:cNvPr id="35" name="Curved Connector 34"/>
          <p:cNvCxnSpPr>
            <a:endCxn id="34" idx="6"/>
          </p:cNvCxnSpPr>
          <p:nvPr/>
        </p:nvCxnSpPr>
        <p:spPr>
          <a:xfrm rot="16200000" flipH="1">
            <a:off x="6341761" y="3620154"/>
            <a:ext cx="318655" cy="301983"/>
          </a:xfrm>
          <a:prstGeom prst="curvedConnector4">
            <a:avLst>
              <a:gd name="adj1" fmla="val -56389"/>
              <a:gd name="adj2" fmla="val 1757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Flowchart: Connector 35"/>
          <p:cNvSpPr/>
          <p:nvPr/>
        </p:nvSpPr>
        <p:spPr>
          <a:xfrm>
            <a:off x="6020300" y="3660136"/>
            <a:ext cx="589304" cy="540673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Left Brace 36"/>
          <p:cNvSpPr/>
          <p:nvPr/>
        </p:nvSpPr>
        <p:spPr>
          <a:xfrm rot="16200000">
            <a:off x="6155622" y="3434797"/>
            <a:ext cx="342414" cy="3096345"/>
          </a:xfrm>
          <a:prstGeom prst="leftBrace">
            <a:avLst>
              <a:gd name="adj1" fmla="val 54652"/>
              <a:gd name="adj2" fmla="val 50000"/>
            </a:avLst>
          </a:prstGeom>
          <a:noFill/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110591" y="5230630"/>
            <a:ext cx="44087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¬R</a:t>
            </a:r>
          </a:p>
          <a:p>
            <a:pPr algn="ctr"/>
            <a:endParaRPr lang="en-GB" b="1" dirty="0">
              <a:solidFill>
                <a:srgbClr val="0070C0"/>
              </a:solidFill>
            </a:endParaRPr>
          </a:p>
          <a:p>
            <a:pPr algn="ctr"/>
            <a:r>
              <a:rPr lang="en-GB" b="1" dirty="0">
                <a:solidFill>
                  <a:srgbClr val="0070C0"/>
                </a:solidFill>
              </a:rPr>
              <a:t>¬R ≡ ¬&lt;&gt;(x == 0) ≡ [] ¬(x == 0) ≡ [](x != 0)</a:t>
            </a:r>
            <a:endParaRPr lang="en-GB" dirty="0"/>
          </a:p>
        </p:txBody>
      </p:sp>
      <p:cxnSp>
        <p:nvCxnSpPr>
          <p:cNvPr id="38" name="Curved Connector 37"/>
          <p:cNvCxnSpPr/>
          <p:nvPr/>
        </p:nvCxnSpPr>
        <p:spPr>
          <a:xfrm rot="16200000" flipH="1">
            <a:off x="3380112" y="2770214"/>
            <a:ext cx="318655" cy="301983"/>
          </a:xfrm>
          <a:prstGeom prst="curvedConnector4">
            <a:avLst>
              <a:gd name="adj1" fmla="val -56389"/>
              <a:gd name="adj2" fmla="val 1757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flipV="1">
            <a:off x="4010837" y="2448043"/>
            <a:ext cx="2217347" cy="324226"/>
          </a:xfrm>
          <a:prstGeom prst="curvedConnector3">
            <a:avLst>
              <a:gd name="adj1" fmla="val 50000"/>
            </a:avLst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81983" y="1524712"/>
            <a:ext cx="3950177" cy="92333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stutter step</a:t>
            </a:r>
            <a:r>
              <a:rPr lang="en-GB" dirty="0">
                <a:solidFill>
                  <a:srgbClr val="0070C0"/>
                </a:solidFill>
              </a:rPr>
              <a:t>: </a:t>
            </a:r>
            <a:r>
              <a:rPr lang="en-GB" i="1" dirty="0">
                <a:solidFill>
                  <a:srgbClr val="0070C0"/>
                </a:solidFill>
              </a:rPr>
              <a:t>turns the finite computation (program) </a:t>
            </a:r>
            <a:r>
              <a:rPr lang="en-GB" b="1" i="1" dirty="0">
                <a:solidFill>
                  <a:srgbClr val="0070C0"/>
                </a:solidFill>
              </a:rPr>
              <a:t>P </a:t>
            </a:r>
            <a:r>
              <a:rPr lang="en-GB" i="1" dirty="0">
                <a:solidFill>
                  <a:srgbClr val="0070C0"/>
                </a:solidFill>
              </a:rPr>
              <a:t>into an infinite computation</a:t>
            </a:r>
          </a:p>
        </p:txBody>
      </p:sp>
    </p:spTree>
    <p:extLst>
      <p:ext uri="{BB962C8B-B14F-4D97-AF65-F5344CB8AC3E}">
        <p14:creationId xmlns:p14="http://schemas.microsoft.com/office/powerpoint/2010/main" val="3147618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Answer to Parts (iii) and (iv)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75285" y="4588280"/>
            <a:ext cx="7339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ACCEPTANCE CYCLE = </a:t>
            </a:r>
            <a:r>
              <a:rPr lang="en-GB" dirty="0">
                <a:solidFill>
                  <a:srgbClr val="0070C0"/>
                </a:solidFill>
              </a:rPr>
              <a:t>Model </a:t>
            </a:r>
            <a:r>
              <a:rPr lang="en-GB" b="1" dirty="0">
                <a:solidFill>
                  <a:srgbClr val="0070C0"/>
                </a:solidFill>
              </a:rPr>
              <a:t>M</a:t>
            </a:r>
            <a:r>
              <a:rPr lang="en-GB" dirty="0">
                <a:solidFill>
                  <a:srgbClr val="0070C0"/>
                </a:solidFill>
              </a:rPr>
              <a:t> does not satisfy property </a:t>
            </a:r>
            <a:r>
              <a:rPr lang="en-GB" b="1" dirty="0">
                <a:solidFill>
                  <a:srgbClr val="0070C0"/>
                </a:solidFill>
              </a:rPr>
              <a:t>R</a:t>
            </a:r>
          </a:p>
          <a:p>
            <a:r>
              <a:rPr lang="en-GB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1" name="Left Brace 40"/>
          <p:cNvSpPr/>
          <p:nvPr/>
        </p:nvSpPr>
        <p:spPr>
          <a:xfrm rot="16200000">
            <a:off x="3673690" y="834180"/>
            <a:ext cx="404494" cy="5424578"/>
          </a:xfrm>
          <a:prstGeom prst="leftBrace">
            <a:avLst>
              <a:gd name="adj1" fmla="val 54652"/>
              <a:gd name="adj2" fmla="val 50000"/>
            </a:avLst>
          </a:prstGeom>
          <a:noFill/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1248480" y="1999917"/>
            <a:ext cx="173914" cy="2247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Flowchart: Connector 42"/>
          <p:cNvSpPr/>
          <p:nvPr/>
        </p:nvSpPr>
        <p:spPr>
          <a:xfrm>
            <a:off x="1292962" y="2162241"/>
            <a:ext cx="674255" cy="637309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P1 R1 x==2</a:t>
            </a:r>
          </a:p>
        </p:txBody>
      </p:sp>
      <p:sp>
        <p:nvSpPr>
          <p:cNvPr id="44" name="Flowchart: Connector 43"/>
          <p:cNvSpPr/>
          <p:nvPr/>
        </p:nvSpPr>
        <p:spPr>
          <a:xfrm>
            <a:off x="1335437" y="2210558"/>
            <a:ext cx="589304" cy="540673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>
              <a:solidFill>
                <a:schemeClr val="tx1"/>
              </a:solidFill>
            </a:endParaRPr>
          </a:p>
        </p:txBody>
      </p:sp>
      <p:sp>
        <p:nvSpPr>
          <p:cNvPr id="45" name="Flowchart: Connector 44"/>
          <p:cNvSpPr/>
          <p:nvPr/>
        </p:nvSpPr>
        <p:spPr>
          <a:xfrm>
            <a:off x="2756871" y="2156547"/>
            <a:ext cx="674255" cy="637309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P2 R1 x==2</a:t>
            </a:r>
          </a:p>
        </p:txBody>
      </p:sp>
      <p:sp>
        <p:nvSpPr>
          <p:cNvPr id="46" name="Flowchart: Connector 45"/>
          <p:cNvSpPr/>
          <p:nvPr/>
        </p:nvSpPr>
        <p:spPr>
          <a:xfrm>
            <a:off x="2799346" y="2204864"/>
            <a:ext cx="589304" cy="540673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>
              <a:solidFill>
                <a:schemeClr val="tx1"/>
              </a:solidFill>
            </a:endParaRPr>
          </a:p>
        </p:txBody>
      </p:sp>
      <p:sp>
        <p:nvSpPr>
          <p:cNvPr id="47" name="Flowchart: Connector 46"/>
          <p:cNvSpPr/>
          <p:nvPr/>
        </p:nvSpPr>
        <p:spPr>
          <a:xfrm>
            <a:off x="4170919" y="2180615"/>
            <a:ext cx="674255" cy="637309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P1 R1 x==1</a:t>
            </a:r>
          </a:p>
        </p:txBody>
      </p:sp>
      <p:sp>
        <p:nvSpPr>
          <p:cNvPr id="48" name="Flowchart: Connector 47"/>
          <p:cNvSpPr/>
          <p:nvPr/>
        </p:nvSpPr>
        <p:spPr>
          <a:xfrm>
            <a:off x="4213394" y="2228932"/>
            <a:ext cx="589304" cy="540673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>
              <a:solidFill>
                <a:schemeClr val="tx1"/>
              </a:solidFill>
            </a:endParaRPr>
          </a:p>
        </p:txBody>
      </p:sp>
      <p:sp>
        <p:nvSpPr>
          <p:cNvPr id="49" name="Flowchart: Connector 48"/>
          <p:cNvSpPr/>
          <p:nvPr/>
        </p:nvSpPr>
        <p:spPr>
          <a:xfrm>
            <a:off x="5592353" y="2156547"/>
            <a:ext cx="674255" cy="637309"/>
          </a:xfrm>
          <a:prstGeom prst="flowChartConnector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P3 R1 x==1</a:t>
            </a:r>
          </a:p>
        </p:txBody>
      </p:sp>
      <p:sp>
        <p:nvSpPr>
          <p:cNvPr id="50" name="Flowchart: Connector 49"/>
          <p:cNvSpPr/>
          <p:nvPr/>
        </p:nvSpPr>
        <p:spPr>
          <a:xfrm>
            <a:off x="5634828" y="2204864"/>
            <a:ext cx="589304" cy="540673"/>
          </a:xfrm>
          <a:prstGeom prst="flowChartConnector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59606" y="2386664"/>
            <a:ext cx="8087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388650" y="2348430"/>
            <a:ext cx="8087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4802698" y="2348430"/>
            <a:ext cx="832377" cy="552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049988" y="1885242"/>
            <a:ext cx="56297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/>
              <a:t>(x != 0)</a:t>
            </a:r>
          </a:p>
          <a:p>
            <a:pPr algn="ctr"/>
            <a:r>
              <a:rPr lang="en-GB" sz="1050" dirty="0"/>
              <a:t>(x != 0)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482320" y="1887740"/>
            <a:ext cx="56297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/>
              <a:t>x= x-1</a:t>
            </a:r>
          </a:p>
          <a:p>
            <a:pPr algn="ctr"/>
            <a:r>
              <a:rPr lang="en-GB" sz="1050" dirty="0"/>
              <a:t>(x != 0)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877269" y="1892289"/>
            <a:ext cx="6094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/>
              <a:t>(x == 1)</a:t>
            </a:r>
          </a:p>
          <a:p>
            <a:pPr algn="ctr"/>
            <a:r>
              <a:rPr lang="en-GB" sz="1050" dirty="0"/>
              <a:t>(x != 0)</a:t>
            </a: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115624"/>
            <a:ext cx="1145997" cy="1145997"/>
          </a:xfrm>
          <a:prstGeom prst="rect">
            <a:avLst/>
          </a:prstGeom>
          <a:ln w="28575">
            <a:noFill/>
          </a:ln>
        </p:spPr>
      </p:pic>
      <p:sp>
        <p:nvSpPr>
          <p:cNvPr id="26" name="TextBox 25"/>
          <p:cNvSpPr txBox="1"/>
          <p:nvPr/>
        </p:nvSpPr>
        <p:spPr>
          <a:xfrm>
            <a:off x="5942644" y="1687799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/>
              <a:t>(x != 0)</a:t>
            </a:r>
          </a:p>
        </p:txBody>
      </p:sp>
      <p:cxnSp>
        <p:nvCxnSpPr>
          <p:cNvPr id="27" name="Curved Connector 26"/>
          <p:cNvCxnSpPr/>
          <p:nvPr/>
        </p:nvCxnSpPr>
        <p:spPr>
          <a:xfrm rot="16200000" flipH="1">
            <a:off x="5927838" y="2163953"/>
            <a:ext cx="318655" cy="301983"/>
          </a:xfrm>
          <a:prstGeom prst="curvedConnector4">
            <a:avLst>
              <a:gd name="adj1" fmla="val -56389"/>
              <a:gd name="adj2" fmla="val 1757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342071" y="3784123"/>
            <a:ext cx="3250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P       ¬R</a:t>
            </a:r>
          </a:p>
          <a:p>
            <a:pPr algn="ctr"/>
            <a:r>
              <a:rPr lang="en-GB" b="1" dirty="0">
                <a:solidFill>
                  <a:srgbClr val="0070C0"/>
                </a:solidFill>
              </a:rPr>
              <a:t>  </a:t>
            </a:r>
            <a:r>
              <a:rPr lang="en-GB" dirty="0">
                <a:solidFill>
                  <a:srgbClr val="0070C0"/>
                </a:solidFill>
              </a:rPr>
              <a:t>(Synchronous Product)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4" name="Flowchart: Summing Junction 23"/>
          <p:cNvSpPr/>
          <p:nvPr/>
        </p:nvSpPr>
        <p:spPr>
          <a:xfrm>
            <a:off x="3817424" y="3915222"/>
            <a:ext cx="179918" cy="173501"/>
          </a:xfrm>
          <a:prstGeom prst="flowChartSummingJunction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788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Safe and secure coding via SPARK and its analysis tools</a:t>
            </a:r>
          </a:p>
          <a:p>
            <a:r>
              <a:rPr lang="en-GB" dirty="0"/>
              <a:t>Design level modelling and reasoning via </a:t>
            </a:r>
            <a:r>
              <a:rPr lang="en-GB" dirty="0" err="1"/>
              <a:t>Promela</a:t>
            </a:r>
            <a:r>
              <a:rPr lang="en-GB" dirty="0"/>
              <a:t> and the Spin model checker</a:t>
            </a:r>
          </a:p>
        </p:txBody>
      </p:sp>
    </p:spTree>
    <p:extLst>
      <p:ext uri="{BB962C8B-B14F-4D97-AF65-F5344CB8AC3E}">
        <p14:creationId xmlns:p14="http://schemas.microsoft.com/office/powerpoint/2010/main" val="565302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1336"/>
            <a:ext cx="8229600" cy="4805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Practice: </a:t>
            </a:r>
          </a:p>
          <a:p>
            <a:pPr lvl="1"/>
            <a:r>
              <a:rPr lang="en-GB" dirty="0"/>
              <a:t>Be able to develop software using SPARK </a:t>
            </a:r>
          </a:p>
          <a:p>
            <a:pPr lvl="1"/>
            <a:r>
              <a:rPr lang="en-GB" dirty="0"/>
              <a:t>Be able to develop </a:t>
            </a:r>
            <a:r>
              <a:rPr lang="en-GB" b="1" dirty="0"/>
              <a:t>dependency</a:t>
            </a:r>
            <a:r>
              <a:rPr lang="en-GB" dirty="0"/>
              <a:t> and </a:t>
            </a:r>
            <a:r>
              <a:rPr lang="en-GB" b="1" dirty="0"/>
              <a:t>proof contracts</a:t>
            </a:r>
            <a:r>
              <a:rPr lang="en-GB" dirty="0"/>
              <a:t> for SPARK code</a:t>
            </a:r>
          </a:p>
          <a:p>
            <a:pPr lvl="1"/>
            <a:r>
              <a:rPr lang="en-GB" dirty="0"/>
              <a:t>Be able to verify SPARK code with respect to its </a:t>
            </a:r>
            <a:r>
              <a:rPr lang="en-GB" b="1" dirty="0"/>
              <a:t>contracts</a:t>
            </a:r>
          </a:p>
          <a:p>
            <a:pPr lvl="1"/>
            <a:r>
              <a:rPr lang="en-GB" dirty="0"/>
              <a:t>Understand the relationship between </a:t>
            </a:r>
            <a:r>
              <a:rPr lang="en-GB" b="1" dirty="0"/>
              <a:t>proof contracts </a:t>
            </a:r>
            <a:r>
              <a:rPr lang="en-GB" dirty="0"/>
              <a:t>and </a:t>
            </a:r>
            <a:r>
              <a:rPr lang="en-GB" b="1" dirty="0"/>
              <a:t>defensive programming</a:t>
            </a:r>
          </a:p>
          <a:p>
            <a:pPr lvl="1"/>
            <a:r>
              <a:rPr lang="en-GB" dirty="0"/>
              <a:t>Understand </a:t>
            </a:r>
            <a:r>
              <a:rPr lang="en-GB" b="1" dirty="0"/>
              <a:t>exception freedom proof</a:t>
            </a:r>
          </a:p>
          <a:p>
            <a:pPr marL="457200" lvl="1" indent="0">
              <a:buNone/>
            </a:pPr>
            <a:endParaRPr lang="en-GB" b="1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310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Theory: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Understand how </a:t>
            </a:r>
            <a:r>
              <a:rPr lang="en-GB" b="1" dirty="0"/>
              <a:t>flow analysis </a:t>
            </a:r>
            <a:r>
              <a:rPr lang="en-GB" dirty="0"/>
              <a:t>works</a:t>
            </a:r>
          </a:p>
          <a:p>
            <a:pPr lvl="1"/>
            <a:r>
              <a:rPr lang="en-GB" dirty="0"/>
              <a:t>Be able to construct and interpret dependency relations for simple program statements </a:t>
            </a:r>
            <a:r>
              <a:rPr lang="en-GB" i="1" dirty="0"/>
              <a:t>– using both set notation as well as binary matrix notation</a:t>
            </a:r>
          </a:p>
          <a:p>
            <a:pPr lvl="1"/>
            <a:r>
              <a:rPr lang="en-GB" dirty="0"/>
              <a:t>Understand </a:t>
            </a:r>
            <a:r>
              <a:rPr lang="en-GB" b="1" dirty="0"/>
              <a:t>assertion based</a:t>
            </a:r>
            <a:r>
              <a:rPr lang="en-GB" dirty="0"/>
              <a:t> program specification and verification</a:t>
            </a:r>
          </a:p>
          <a:p>
            <a:pPr lvl="1"/>
            <a:r>
              <a:rPr lang="en-GB" dirty="0"/>
              <a:t>Be able to derive </a:t>
            </a:r>
            <a:r>
              <a:rPr lang="en-GB" b="1" dirty="0"/>
              <a:t>verification conditions </a:t>
            </a:r>
            <a:r>
              <a:rPr lang="en-GB" dirty="0"/>
              <a:t>(VCs) for a simple imperative programming language</a:t>
            </a:r>
          </a:p>
          <a:p>
            <a:pPr lvl="1"/>
            <a:r>
              <a:rPr lang="en-GB" dirty="0"/>
              <a:t>Be able to construct </a:t>
            </a:r>
            <a:r>
              <a:rPr lang="en-GB" b="1" dirty="0"/>
              <a:t>proofs of VCs </a:t>
            </a:r>
            <a:r>
              <a:rPr lang="en-GB" dirty="0"/>
              <a:t>arising from the simple imperative programming language</a:t>
            </a:r>
          </a:p>
        </p:txBody>
      </p:sp>
    </p:spTree>
    <p:extLst>
      <p:ext uri="{BB962C8B-B14F-4D97-AF65-F5344CB8AC3E}">
        <p14:creationId xmlns:p14="http://schemas.microsoft.com/office/powerpoint/2010/main" val="3187058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78148"/>
            <a:ext cx="8874732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800" b="1" dirty="0"/>
              <a:t>Theory:</a:t>
            </a:r>
            <a:r>
              <a:rPr lang="en-GB" sz="3800" dirty="0"/>
              <a:t> </a:t>
            </a:r>
          </a:p>
          <a:p>
            <a:pPr marL="57150" indent="0">
              <a:buNone/>
            </a:pPr>
            <a:r>
              <a:rPr lang="en-GB" dirty="0"/>
              <a:t>For program verification (i.e. proof) exercises you are expected to know the following elementary logical definitions: </a:t>
            </a:r>
          </a:p>
          <a:p>
            <a:pPr lvl="1"/>
            <a:endParaRPr lang="en-GB" sz="3300" dirty="0"/>
          </a:p>
          <a:p>
            <a:pPr lvl="1"/>
            <a:endParaRPr lang="en-GB" sz="3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171723"/>
            <a:ext cx="8604448" cy="284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800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1336"/>
            <a:ext cx="8229600" cy="523802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GB" sz="9800" b="1" dirty="0"/>
              <a:t>Practice: </a:t>
            </a:r>
          </a:p>
          <a:p>
            <a:pPr lvl="1"/>
            <a:r>
              <a:rPr lang="en-GB" sz="8600" dirty="0"/>
              <a:t>Be able to develop design models using </a:t>
            </a:r>
            <a:r>
              <a:rPr lang="en-GB" sz="8600" dirty="0" err="1"/>
              <a:t>Promela</a:t>
            </a:r>
            <a:endParaRPr lang="en-GB" sz="8600" dirty="0"/>
          </a:p>
          <a:p>
            <a:pPr lvl="1"/>
            <a:r>
              <a:rPr lang="en-GB" sz="8600" dirty="0"/>
              <a:t>Be able to specify properties of </a:t>
            </a:r>
            <a:r>
              <a:rPr lang="en-GB" sz="8600" dirty="0" err="1"/>
              <a:t>Promela</a:t>
            </a:r>
            <a:r>
              <a:rPr lang="en-GB" sz="8600" dirty="0"/>
              <a:t> programs using </a:t>
            </a:r>
            <a:r>
              <a:rPr lang="en-GB" sz="8600" b="1" dirty="0"/>
              <a:t>assertions</a:t>
            </a:r>
            <a:r>
              <a:rPr lang="en-GB" sz="8600" dirty="0"/>
              <a:t> </a:t>
            </a:r>
            <a:r>
              <a:rPr lang="en-GB" sz="8600" i="1" dirty="0"/>
              <a:t>– local and global</a:t>
            </a:r>
          </a:p>
          <a:p>
            <a:pPr lvl="1"/>
            <a:r>
              <a:rPr lang="en-GB" sz="8600" dirty="0"/>
              <a:t>Be able to specify properties of </a:t>
            </a:r>
            <a:r>
              <a:rPr lang="en-GB" sz="8600" dirty="0" err="1"/>
              <a:t>Promela</a:t>
            </a:r>
            <a:r>
              <a:rPr lang="en-GB" sz="8600" dirty="0"/>
              <a:t> programs using </a:t>
            </a:r>
            <a:r>
              <a:rPr lang="en-GB" sz="8600" b="1" dirty="0"/>
              <a:t>validation labels</a:t>
            </a:r>
          </a:p>
          <a:p>
            <a:pPr lvl="1"/>
            <a:r>
              <a:rPr lang="en-GB" sz="8600" dirty="0"/>
              <a:t>Be able to specify properties of </a:t>
            </a:r>
            <a:r>
              <a:rPr lang="en-GB" sz="8600" dirty="0" err="1"/>
              <a:t>Promela</a:t>
            </a:r>
            <a:r>
              <a:rPr lang="en-GB" sz="8600" dirty="0"/>
              <a:t> programs using </a:t>
            </a:r>
            <a:r>
              <a:rPr lang="en-GB" sz="8600" b="1" dirty="0"/>
              <a:t>LTL</a:t>
            </a:r>
          </a:p>
          <a:p>
            <a:pPr lvl="1"/>
            <a:r>
              <a:rPr lang="en-GB" sz="8600" dirty="0"/>
              <a:t>Be able to </a:t>
            </a:r>
            <a:r>
              <a:rPr lang="en-GB" sz="8600" b="1" dirty="0"/>
              <a:t>verify properties </a:t>
            </a:r>
            <a:r>
              <a:rPr lang="en-GB" sz="8600" dirty="0"/>
              <a:t>of </a:t>
            </a:r>
            <a:r>
              <a:rPr lang="en-GB" sz="8600" dirty="0" err="1"/>
              <a:t>Promela</a:t>
            </a:r>
            <a:r>
              <a:rPr lang="en-GB" sz="8600" dirty="0"/>
              <a:t> programs using Spin</a:t>
            </a:r>
          </a:p>
          <a:p>
            <a:pPr marL="457200" lvl="1" indent="0">
              <a:buNone/>
            </a:pP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528324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56" y="878148"/>
            <a:ext cx="8964488" cy="61206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800" b="1" dirty="0"/>
              <a:t>Theory:</a:t>
            </a:r>
            <a:r>
              <a:rPr lang="en-GB" sz="3800" dirty="0"/>
              <a:t> </a:t>
            </a:r>
          </a:p>
          <a:p>
            <a:pPr lvl="1"/>
            <a:r>
              <a:rPr lang="en-GB" sz="3300" dirty="0"/>
              <a:t>Understand the notions of a </a:t>
            </a:r>
            <a:r>
              <a:rPr lang="en-GB" sz="3300" b="1" dirty="0"/>
              <a:t>finite state automaton </a:t>
            </a:r>
            <a:r>
              <a:rPr lang="en-GB" sz="3300" dirty="0"/>
              <a:t>and a </a:t>
            </a:r>
            <a:r>
              <a:rPr lang="en-GB" sz="3300" b="1" dirty="0" err="1"/>
              <a:t>Buchi</a:t>
            </a:r>
            <a:r>
              <a:rPr lang="en-GB" sz="3300" b="1" dirty="0"/>
              <a:t> automaton </a:t>
            </a:r>
          </a:p>
          <a:p>
            <a:pPr lvl="1"/>
            <a:r>
              <a:rPr lang="en-GB" sz="3300" dirty="0"/>
              <a:t>Understand how to translate </a:t>
            </a:r>
            <a:r>
              <a:rPr lang="en-GB" sz="3300" dirty="0" err="1"/>
              <a:t>Promela</a:t>
            </a:r>
            <a:r>
              <a:rPr lang="en-GB" sz="3300" dirty="0"/>
              <a:t> programs and LTL properties into an </a:t>
            </a:r>
            <a:r>
              <a:rPr lang="en-GB" sz="3300" b="1" dirty="0"/>
              <a:t>automata</a:t>
            </a:r>
            <a:r>
              <a:rPr lang="en-GB" sz="3300" dirty="0"/>
              <a:t> representation </a:t>
            </a:r>
          </a:p>
          <a:p>
            <a:pPr lvl="1"/>
            <a:r>
              <a:rPr lang="en-GB" sz="3300" dirty="0"/>
              <a:t>Understand an </a:t>
            </a:r>
            <a:r>
              <a:rPr lang="en-GB" sz="3300" b="1" dirty="0"/>
              <a:t>asynchronous product </a:t>
            </a:r>
            <a:r>
              <a:rPr lang="en-GB" sz="3300" dirty="0"/>
              <a:t>and a </a:t>
            </a:r>
            <a:r>
              <a:rPr lang="en-GB" sz="3300" b="1" dirty="0"/>
              <a:t>synchronous product </a:t>
            </a:r>
            <a:r>
              <a:rPr lang="en-GB" sz="3300" dirty="0"/>
              <a:t>and how to construct them </a:t>
            </a:r>
          </a:p>
          <a:p>
            <a:pPr lvl="1"/>
            <a:r>
              <a:rPr lang="en-GB" sz="3300" dirty="0"/>
              <a:t>Understand </a:t>
            </a:r>
            <a:r>
              <a:rPr lang="en-GB" sz="3300" b="1" dirty="0"/>
              <a:t>model checking </a:t>
            </a:r>
            <a:r>
              <a:rPr lang="en-GB" sz="3300" dirty="0"/>
              <a:t>and how to apply it to the verification of a </a:t>
            </a:r>
            <a:r>
              <a:rPr lang="en-GB" sz="3300" dirty="0" err="1"/>
              <a:t>Promela</a:t>
            </a:r>
            <a:r>
              <a:rPr lang="en-GB" sz="3300" dirty="0"/>
              <a:t> program </a:t>
            </a:r>
          </a:p>
          <a:p>
            <a:pPr lvl="1"/>
            <a:r>
              <a:rPr lang="en-GB" sz="3300" dirty="0"/>
              <a:t>Understand the notion of a </a:t>
            </a:r>
            <a:r>
              <a:rPr lang="en-GB" sz="3300" b="1" dirty="0"/>
              <a:t>stutter step </a:t>
            </a:r>
            <a:r>
              <a:rPr lang="en-GB" sz="3300" dirty="0"/>
              <a:t>and the role that it plays in model checking</a:t>
            </a:r>
          </a:p>
        </p:txBody>
      </p:sp>
    </p:spTree>
    <p:extLst>
      <p:ext uri="{BB962C8B-B14F-4D97-AF65-F5344CB8AC3E}">
        <p14:creationId xmlns:p14="http://schemas.microsoft.com/office/powerpoint/2010/main" val="1907485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78148"/>
            <a:ext cx="8874732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800" b="1" dirty="0"/>
              <a:t>Theory:</a:t>
            </a:r>
            <a:r>
              <a:rPr lang="en-GB" sz="3800" dirty="0"/>
              <a:t> </a:t>
            </a:r>
          </a:p>
          <a:p>
            <a:pPr marL="57150" indent="0">
              <a:buNone/>
            </a:pPr>
            <a:r>
              <a:rPr lang="en-GB" dirty="0"/>
              <a:t>For LTL property verification (i.e. model checking) exercises you are expected to know the following elementary logical properties and definitions: </a:t>
            </a:r>
          </a:p>
          <a:p>
            <a:pPr lvl="1"/>
            <a:endParaRPr lang="en-GB" sz="3300" dirty="0"/>
          </a:p>
          <a:p>
            <a:pPr lvl="1"/>
            <a:endParaRPr lang="en-GB" sz="3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068960"/>
            <a:ext cx="8964488" cy="360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96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2521</Words>
  <Application>Microsoft Office PowerPoint</Application>
  <PresentationFormat>On-screen Show (4:3)</PresentationFormat>
  <Paragraphs>291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Cambria Math</vt:lpstr>
      <vt:lpstr>Office Theme</vt:lpstr>
      <vt:lpstr>Rigorous Methods for Software Engineering (F21RS-F20RS) Summary and Revision </vt:lpstr>
      <vt:lpstr>Outline</vt:lpstr>
      <vt:lpstr>Summary</vt:lpstr>
      <vt:lpstr>Summary</vt:lpstr>
      <vt:lpstr>Summary</vt:lpstr>
      <vt:lpstr>Summary</vt:lpstr>
      <vt:lpstr>Summary</vt:lpstr>
      <vt:lpstr>Summary</vt:lpstr>
      <vt:lpstr>Summary</vt:lpstr>
      <vt:lpstr>Exam Format</vt:lpstr>
      <vt:lpstr>Example Exam Style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Model Checking Question</vt:lpstr>
      <vt:lpstr>Answer to Parts (i) and (ii)</vt:lpstr>
      <vt:lpstr>Answer to Parts (iii) and (iv)</vt:lpstr>
      <vt:lpstr>A Model Checking Question</vt:lpstr>
      <vt:lpstr>Answer to Parts (i) and (ii)</vt:lpstr>
      <vt:lpstr>Answer to Parts (iii) and (iv)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Rigorous Methods for  Software Engineering (F21RS1):  High Integrity Software Development 2012-2013</dc:title>
  <dc:creator>Andrew Ireland,G.57,3409</dc:creator>
  <cp:lastModifiedBy>Ireland, Andrew</cp:lastModifiedBy>
  <cp:revision>62</cp:revision>
  <cp:lastPrinted>2021-11-22T11:25:00Z</cp:lastPrinted>
  <dcterms:created xsi:type="dcterms:W3CDTF">2012-11-23T11:05:13Z</dcterms:created>
  <dcterms:modified xsi:type="dcterms:W3CDTF">2023-11-23T15:25:19Z</dcterms:modified>
</cp:coreProperties>
</file>