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  <p:sldMasterId id="2147483653" r:id="rId2"/>
    <p:sldMasterId id="2147483693" r:id="rId3"/>
  </p:sldMasterIdLst>
  <p:notesMasterIdLst>
    <p:notesMasterId r:id="rId26"/>
  </p:notesMasterIdLst>
  <p:handoutMasterIdLst>
    <p:handoutMasterId r:id="rId27"/>
  </p:handoutMasterIdLst>
  <p:sldIdLst>
    <p:sldId id="256" r:id="rId4"/>
    <p:sldId id="262" r:id="rId5"/>
    <p:sldId id="271" r:id="rId6"/>
    <p:sldId id="281" r:id="rId7"/>
    <p:sldId id="257" r:id="rId8"/>
    <p:sldId id="259" r:id="rId9"/>
    <p:sldId id="264" r:id="rId10"/>
    <p:sldId id="265" r:id="rId11"/>
    <p:sldId id="266" r:id="rId12"/>
    <p:sldId id="284" r:id="rId13"/>
    <p:sldId id="270" r:id="rId14"/>
    <p:sldId id="272" r:id="rId15"/>
    <p:sldId id="286" r:id="rId16"/>
    <p:sldId id="287" r:id="rId17"/>
    <p:sldId id="288" r:id="rId18"/>
    <p:sldId id="299" r:id="rId19"/>
    <p:sldId id="292" r:id="rId20"/>
    <p:sldId id="293" r:id="rId21"/>
    <p:sldId id="294" r:id="rId22"/>
    <p:sldId id="297" r:id="rId23"/>
    <p:sldId id="298" r:id="rId24"/>
    <p:sldId id="295" r:id="rId25"/>
  </p:sldIdLst>
  <p:sldSz cx="9144000" cy="6858000" type="screen4x3"/>
  <p:notesSz cx="6794500" cy="9931400"/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Duncan" initials="B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21A"/>
    <a:srgbClr val="69AE23"/>
    <a:srgbClr val="99CC00"/>
    <a:srgbClr val="FFDD00"/>
    <a:srgbClr val="996633"/>
    <a:srgbClr val="FF0000"/>
    <a:srgbClr val="336699"/>
    <a:srgbClr val="008000"/>
    <a:srgbClr val="333333"/>
    <a:srgbClr val="33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88" autoAdjust="0"/>
    <p:restoredTop sz="91658" autoAdjust="0"/>
  </p:normalViewPr>
  <p:slideViewPr>
    <p:cSldViewPr snapToGrid="0">
      <p:cViewPr>
        <p:scale>
          <a:sx n="110" d="100"/>
          <a:sy n="110" d="100"/>
        </p:scale>
        <p:origin x="-2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-3762" y="-114"/>
      </p:cViewPr>
      <p:guideLst>
        <p:guide orient="horz" pos="3128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73100" y="571500"/>
            <a:ext cx="3376613" cy="2533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4499" y="3451852"/>
            <a:ext cx="5435600" cy="5734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3100" y="571500"/>
            <a:ext cx="3376613" cy="2533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400" kern="1200" baseline="0" noProof="0" dirty="0" smtClean="0">
              <a:solidFill>
                <a:schemeClr val="tx1"/>
              </a:solidFill>
              <a:latin typeface="Times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3100" y="571500"/>
            <a:ext cx="2897188" cy="2173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6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rPr>
              <a:t>ECDC's mission is to identify, assess and communicate current and emerging threats to human health posed by infectious diseases. </a:t>
            </a:r>
          </a:p>
          <a:p>
            <a:r>
              <a:rPr lang="en-GB" sz="16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rPr>
              <a:t>We also support and help coordinate European Union countries’ preparedness and response capacities. </a:t>
            </a:r>
          </a:p>
          <a:p>
            <a:r>
              <a:rPr lang="en-US" sz="16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rPr>
              <a:t>With </a:t>
            </a:r>
            <a:r>
              <a:rPr lang="en-US" sz="1600" kern="1200" dirty="0" err="1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rPr>
              <a:t>TESSy</a:t>
            </a:r>
            <a:r>
              <a:rPr lang="en-US" sz="16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rPr>
              <a:t> and EWRS, ECDC established a two-way approach to disease surveillance and monitoring:</a:t>
            </a:r>
          </a:p>
          <a:p>
            <a:r>
              <a:rPr lang="en-US" sz="16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rPr>
              <a:t>EWRS is our system for real-time event monitoring. </a:t>
            </a:r>
          </a:p>
          <a:p>
            <a:r>
              <a:rPr lang="en-US" sz="16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rPr>
              <a:t>And </a:t>
            </a:r>
            <a:r>
              <a:rPr lang="en-US" sz="1600" kern="1200" dirty="0" err="1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rPr>
              <a:t>TESSy</a:t>
            </a:r>
            <a:r>
              <a:rPr lang="en-US" sz="16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rPr>
              <a:t> is our database system for long-term disease monitoring and analysis.</a:t>
            </a:r>
          </a:p>
          <a:p>
            <a:r>
              <a:rPr lang="en-US" sz="16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rPr>
              <a:t>EWRS relies largely on reports from the Member States. </a:t>
            </a:r>
          </a:p>
          <a:p>
            <a:r>
              <a:rPr lang="en-US" sz="16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rPr>
              <a:t>It proved particularly effective at the start of the influenza pandemic in 2009, and ensured real-time dissemination of this emerging health threat.</a:t>
            </a:r>
          </a:p>
          <a:p>
            <a:endParaRPr lang="en-US" sz="1600" kern="1200" dirty="0" smtClean="0">
              <a:solidFill>
                <a:schemeClr val="tx1"/>
              </a:solidFill>
              <a:latin typeface="Tahoma" pitchFamily="34" charset="0"/>
              <a:ea typeface="+mn-ea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3100" y="571500"/>
            <a:ext cx="2897188" cy="2173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3100" y="571500"/>
            <a:ext cx="2897188" cy="2173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3100" y="571500"/>
            <a:ext cx="2897188" cy="2173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3100" y="571500"/>
            <a:ext cx="2897188" cy="2173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3100" y="571500"/>
            <a:ext cx="2897188" cy="2173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3100" y="571500"/>
            <a:ext cx="2897188" cy="2173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3100" y="571500"/>
            <a:ext cx="2897188" cy="2173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3100" y="571500"/>
            <a:ext cx="2897188" cy="2173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3100" y="571500"/>
            <a:ext cx="2897188" cy="2173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91DBDC-54F6-47BE-A752-A3D311D65DCE}" type="slidenum">
              <a:rPr lang="en-US"/>
              <a:pPr/>
              <a:t>2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7891" y="9432766"/>
            <a:ext cx="2945023" cy="497047"/>
          </a:xfrm>
          <a:prstGeom prst="rect">
            <a:avLst/>
          </a:prstGeom>
          <a:noFill/>
        </p:spPr>
        <p:txBody>
          <a:bodyPr/>
          <a:lstStyle/>
          <a:p>
            <a:fld id="{E800652B-933F-43A7-A98D-8DD08AB04A3B}" type="slidenum">
              <a:rPr lang="de-DE" smtClean="0"/>
              <a:pPr/>
              <a:t>20</a:t>
            </a:fld>
            <a:endParaRPr lang="de-DE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3100" y="571500"/>
            <a:ext cx="3376613" cy="253365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7891" y="9432766"/>
            <a:ext cx="2945023" cy="497047"/>
          </a:xfrm>
          <a:prstGeom prst="rect">
            <a:avLst/>
          </a:prstGeom>
          <a:noFill/>
        </p:spPr>
        <p:txBody>
          <a:bodyPr/>
          <a:lstStyle/>
          <a:p>
            <a:fld id="{E800652B-933F-43A7-A98D-8DD08AB04A3B}" type="slidenum">
              <a:rPr lang="de-DE" smtClean="0"/>
              <a:pPr/>
              <a:t>21</a:t>
            </a:fld>
            <a:endParaRPr lang="de-DE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3100" y="571500"/>
            <a:ext cx="3376613" cy="253365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3100" y="571500"/>
            <a:ext cx="2897188" cy="2173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3100" y="571500"/>
            <a:ext cx="2897188" cy="2173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buFontTx/>
              <a:buNone/>
            </a:pPr>
            <a:endParaRPr lang="en-GB" sz="1200" b="0" u="none" kern="1200" dirty="0" smtClean="0">
              <a:solidFill>
                <a:schemeClr val="tx1"/>
              </a:solidFill>
              <a:latin typeface="Times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  <a:ln/>
        </p:spPr>
        <p:txBody>
          <a:bodyPr/>
          <a:lstStyle/>
          <a:p>
            <a:fld id="{B3BEBB5A-550A-4367-BACA-E14B8F177B8A}" type="slidenum">
              <a:rPr lang="en-US"/>
              <a:pPr/>
              <a:t>4</a:t>
            </a:fld>
            <a:endParaRPr lang="en-US"/>
          </a:p>
        </p:txBody>
      </p:sp>
      <p:sp>
        <p:nvSpPr>
          <p:cNvPr id="1014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4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6463"/>
            <a:ext cx="5435600" cy="44704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GB" dirty="0" smtClean="0"/>
              <a:t>Public health is not the monopoly of ECDC.</a:t>
            </a:r>
          </a:p>
          <a:p>
            <a:r>
              <a:rPr lang="en-GB" dirty="0" smtClean="0"/>
              <a:t>We are not the only player in Europe</a:t>
            </a:r>
            <a:r>
              <a:rPr lang="en-GB" baseline="0" dirty="0" smtClean="0"/>
              <a:t>,</a:t>
            </a:r>
          </a:p>
          <a:p>
            <a:r>
              <a:rPr lang="en-GB" baseline="0" dirty="0" smtClean="0"/>
              <a:t>we are part of a larger network of EU agencies.</a:t>
            </a:r>
          </a:p>
          <a:p>
            <a:endParaRPr lang="en-GB" baseline="0" dirty="0" smtClean="0"/>
          </a:p>
          <a:p>
            <a:pPr marL="1524000" indent="-1524000" algn="l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tabLst>
                <a:tab pos="1524000" algn="l"/>
              </a:tabLst>
            </a:pPr>
            <a:r>
              <a:rPr lang="en-GB" sz="1600" b="1" dirty="0" smtClean="0"/>
              <a:t>EEA</a:t>
            </a:r>
            <a:r>
              <a:rPr lang="en-GB" sz="1600" dirty="0" smtClean="0"/>
              <a:t> 	European Environment Agency</a:t>
            </a:r>
          </a:p>
          <a:p>
            <a:pPr marL="1524000" indent="-1524000" algn="l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tabLst>
                <a:tab pos="1524000" algn="l"/>
              </a:tabLst>
            </a:pPr>
            <a:r>
              <a:rPr lang="en-GB" sz="1600" b="1" dirty="0" smtClean="0"/>
              <a:t>EMCDDA</a:t>
            </a:r>
            <a:r>
              <a:rPr lang="en-GB" sz="1600" dirty="0" smtClean="0"/>
              <a:t>	European Monitoring Centre for Drugs and Drug Addiction</a:t>
            </a:r>
          </a:p>
          <a:p>
            <a:pPr marL="1524000" indent="-1524000" algn="l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tabLst>
                <a:tab pos="1524000" algn="l"/>
              </a:tabLst>
            </a:pPr>
            <a:r>
              <a:rPr lang="en-GB" sz="1600" b="1" dirty="0" smtClean="0"/>
              <a:t>EMA</a:t>
            </a:r>
            <a:r>
              <a:rPr lang="en-GB" sz="1600" dirty="0" smtClean="0"/>
              <a:t> 	European Medicines Agency</a:t>
            </a:r>
          </a:p>
          <a:p>
            <a:pPr marL="1524000" indent="-1524000" algn="l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tabLst>
                <a:tab pos="1524000" algn="l"/>
              </a:tabLst>
            </a:pPr>
            <a:r>
              <a:rPr lang="en-GB" sz="1600" b="1" dirty="0" smtClean="0"/>
              <a:t>EU-OSHA</a:t>
            </a:r>
            <a:r>
              <a:rPr lang="en-GB" sz="1600" dirty="0" smtClean="0"/>
              <a:t>	European Agency for Safety and Health at Work</a:t>
            </a:r>
          </a:p>
          <a:p>
            <a:pPr marL="1524000" indent="-1524000" algn="l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tabLst>
                <a:tab pos="1524000" algn="l"/>
              </a:tabLst>
            </a:pPr>
            <a:r>
              <a:rPr lang="en-GB" sz="1600" b="1" dirty="0" smtClean="0"/>
              <a:t>EFSA</a:t>
            </a:r>
            <a:r>
              <a:rPr lang="en-GB" sz="1600" dirty="0" smtClean="0"/>
              <a:t>	European Food Safety Authority</a:t>
            </a:r>
          </a:p>
          <a:p>
            <a:pPr marL="1524000" indent="-1524000" algn="l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tabLst>
                <a:tab pos="1524000" algn="l"/>
              </a:tabLst>
            </a:pPr>
            <a:r>
              <a:rPr lang="en-GB" sz="1600" b="1" dirty="0" smtClean="0"/>
              <a:t>ECHA</a:t>
            </a:r>
            <a:r>
              <a:rPr lang="en-GB" sz="1600" dirty="0" smtClean="0"/>
              <a:t>	European Chemicals Agency</a:t>
            </a:r>
          </a:p>
          <a:p>
            <a:pPr marL="1524000" indent="-1524000" algn="l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tabLst>
                <a:tab pos="1524000" algn="l"/>
              </a:tabLst>
            </a:pPr>
            <a:endParaRPr lang="en-GB" sz="1600" dirty="0" smtClean="0"/>
          </a:p>
          <a:p>
            <a:pPr marL="1524000" indent="-1524000" algn="l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tabLst>
                <a:tab pos="1524000" algn="l"/>
              </a:tabLst>
            </a:pPr>
            <a:r>
              <a:rPr lang="en-GB" sz="1600" dirty="0" smtClean="0"/>
              <a:t>Note: "A</a:t>
            </a:r>
            <a:r>
              <a:rPr lang="en-GB" sz="1600" baseline="0" dirty="0" smtClean="0"/>
              <a:t> certain degree of independence" – Source: </a:t>
            </a:r>
            <a:r>
              <a:rPr lang="en-GB" sz="16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rPr>
              <a:t>The European Commission 2003, ‘Meta evaluation of the Community’s Agency System’, DG Budget </a:t>
            </a:r>
          </a:p>
          <a:p>
            <a:pPr marL="1524000" indent="-1524000" algn="l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tabLst>
                <a:tab pos="1524000" algn="l"/>
              </a:tabLst>
            </a:pPr>
            <a:endParaRPr lang="en-GB" sz="1600" dirty="0" smtClean="0"/>
          </a:p>
          <a:p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3100" y="571500"/>
            <a:ext cx="2897188" cy="2173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3100" y="571500"/>
            <a:ext cx="2897188" cy="2173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6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rPr>
              <a:t>Before the creation of ECDC, Member</a:t>
            </a:r>
            <a:r>
              <a:rPr lang="en-GB" sz="1600" kern="1200" baseline="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rPr>
              <a:t> States reported their data to many different data centres.</a:t>
            </a:r>
            <a:endParaRPr lang="en-GB" sz="1600" kern="1200" dirty="0" smtClean="0">
              <a:solidFill>
                <a:schemeClr val="tx1"/>
              </a:solidFill>
              <a:latin typeface="Tahoma" pitchFamily="34" charset="0"/>
              <a:ea typeface="+mn-ea"/>
              <a:cs typeface="Tahoma" pitchFamily="34" charset="0"/>
            </a:endParaRPr>
          </a:p>
          <a:p>
            <a:endParaRPr lang="en-GB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3100" y="571500"/>
            <a:ext cx="3376613" cy="2533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ECDC and </a:t>
            </a:r>
            <a:r>
              <a:rPr lang="en-GB" sz="16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TESSy</a:t>
            </a:r>
            <a:r>
              <a:rPr lang="en-GB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there is now just one hub, where we collect all data into a single database.</a:t>
            </a:r>
          </a:p>
          <a:p>
            <a:pPr lvl="0"/>
            <a:r>
              <a:rPr lang="en-GB" sz="16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TESSy</a:t>
            </a:r>
            <a:r>
              <a:rPr lang="en-GB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The European Surveillance System </a:t>
            </a:r>
            <a:r>
              <a:rPr lang="en-GB" sz="16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rPr>
              <a:t>–</a:t>
            </a:r>
            <a:r>
              <a:rPr lang="en-GB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lets epidemiologists analyse trends in infectious diseases</a:t>
            </a:r>
            <a:r>
              <a:rPr lang="en-GB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GB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lvl="0"/>
            <a:r>
              <a:rPr lang="en-GB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</a:t>
            </a:r>
            <a:r>
              <a:rPr lang="en-GB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national health officials can take action to protect the</a:t>
            </a:r>
            <a:r>
              <a:rPr lang="en-GB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citizens of Europe and their families</a:t>
            </a:r>
            <a:r>
              <a:rPr lang="en-GB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lvl="0"/>
            <a:endParaRPr lang="en-GB" sz="16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GB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is an </a:t>
            </a:r>
            <a:r>
              <a:rPr lang="en-GB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added value </a:t>
            </a:r>
            <a:r>
              <a:rPr lang="en-GB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provide at the European level.</a:t>
            </a:r>
          </a:p>
          <a:p>
            <a:pPr lvl="0"/>
            <a:endParaRPr lang="en-GB" sz="16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Presentation_Template_Title_new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8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12"/>
          <p:cNvPicPr>
            <a:picLocks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7423150" y="504825"/>
            <a:ext cx="1263650" cy="1136650"/>
          </a:xfrm>
          <a:prstGeom prst="rect">
            <a:avLst/>
          </a:prstGeom>
          <a:noFill/>
        </p:spPr>
      </p:pic>
      <p:sp>
        <p:nvSpPr>
          <p:cNvPr id="181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3598863"/>
            <a:ext cx="8456613" cy="514350"/>
          </a:xfrm>
        </p:spPr>
        <p:txBody>
          <a:bodyPr/>
          <a:lstStyle>
            <a:lvl1pPr>
              <a:defRPr sz="3200" b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4318000"/>
            <a:ext cx="8456613" cy="1421618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0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defRPr sz="2400"/>
            </a:lvl1pPr>
            <a:lvl2pPr marL="269875" indent="-269875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269875" algn="l"/>
              </a:tabLst>
              <a:defRPr sz="2400">
                <a:latin typeface="Tahoma" pitchFamily="34" charset="0"/>
                <a:cs typeface="Tahoma" pitchFamily="34" charset="0"/>
              </a:defRPr>
            </a:lvl2pPr>
            <a:lvl3pPr marL="541338" indent="-271463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Tahoma" pitchFamily="34" charset="0"/>
              <a:buChar char="–"/>
              <a:tabLst>
                <a:tab pos="541338" algn="l"/>
              </a:tabLst>
              <a:defRPr sz="2400">
                <a:latin typeface="Tahoma" pitchFamily="34" charset="0"/>
                <a:cs typeface="Tahoma" pitchFamily="34" charset="0"/>
              </a:defRPr>
            </a:lvl3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36429-E36F-4636-A583-8A490F0AADA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36429-E36F-4636-A583-8A490F0AADA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000" y="4320000"/>
            <a:ext cx="7772400" cy="1861344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4000">
                <a:latin typeface="Tahoma" pitchFamily="34" charset="0"/>
                <a:cs typeface="Tahoma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36429-E36F-4636-A583-8A490F0AADA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36429-E36F-4636-A583-8A490F0AADA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jpeg"/><Relationship Id="rId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Presentation_Template_Innerpage_ne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128743"/>
            <a:ext cx="9144000" cy="3743325"/>
          </a:xfrm>
          <a:prstGeom prst="rect">
            <a:avLst/>
          </a:prstGeom>
          <a:noFill/>
        </p:spPr>
      </p:pic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42875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079500"/>
            <a:ext cx="8526463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0"/>
            <a:endParaRPr lang="en-GB" dirty="0" smtClean="0"/>
          </a:p>
        </p:txBody>
      </p:sp>
      <p:pic>
        <p:nvPicPr>
          <p:cNvPr id="8" name="Picture 10"/>
          <p:cNvPicPr>
            <a:picLocks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8096250" y="107950"/>
            <a:ext cx="882650" cy="793750"/>
          </a:xfrm>
          <a:prstGeom prst="rect">
            <a:avLst/>
          </a:prstGeom>
          <a:noFill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6840000" y="6480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6" r:id="rId2"/>
    <p:sldLayoutId id="2147483673" r:id="rId3"/>
    <p:sldLayoutId id="2147483717" r:id="rId4"/>
    <p:sldLayoutId id="2147483718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+mj-ea"/>
          <a:cs typeface="Tahoma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300"/>
        </a:spcBef>
        <a:spcAft>
          <a:spcPts val="600"/>
        </a:spcAft>
        <a:buFont typeface="Wingdings" pitchFamily="2" charset="2"/>
        <a:tabLst/>
        <a:defRPr sz="24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269875" indent="-269875"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2pPr>
      <a:lvl3pPr marL="541338" indent="-271463" algn="l" rtl="0" eaLnBrk="1" fontAlgn="base" hangingPunct="1">
        <a:lnSpc>
          <a:spcPct val="90000"/>
        </a:lnSpc>
        <a:spcBef>
          <a:spcPct val="20000"/>
        </a:spcBef>
        <a:spcAft>
          <a:spcPts val="300"/>
        </a:spcAft>
        <a:buFont typeface="Tahoma" pitchFamily="34" charset="0"/>
        <a:buChar char="–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Presentation_Template_Section_ne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70238"/>
            <a:ext cx="9144000" cy="3698875"/>
          </a:xfrm>
          <a:prstGeom prst="rect">
            <a:avLst/>
          </a:prstGeom>
          <a:noFill/>
        </p:spPr>
      </p:pic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324000" y="4319999"/>
            <a:ext cx="8229600" cy="194181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6" name="Picture 8"/>
          <p:cNvPicPr>
            <a:picLocks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8096250" y="107950"/>
            <a:ext cx="882650" cy="7937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712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ahoma" pitchFamily="34" charset="0"/>
          <a:ea typeface="+mj-ea"/>
          <a:cs typeface="Tahoma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9pPr>
    </p:titleStyle>
    <p:body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n-lt"/>
          <a:ea typeface="+mn-ea"/>
          <a:cs typeface="+mn-cs"/>
        </a:defRPr>
      </a:lvl1pPr>
      <a:lvl2pPr marL="822325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0313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383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Presentation_Template_Innerpage_ne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328008"/>
            <a:ext cx="9144000" cy="544982"/>
          </a:xfrm>
          <a:prstGeom prst="rect">
            <a:avLst/>
          </a:prstGeom>
          <a:noFill/>
        </p:spPr>
      </p:pic>
      <p:pic>
        <p:nvPicPr>
          <p:cNvPr id="7" name="Picture 10"/>
          <p:cNvPicPr>
            <a:picLocks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8096250" y="107950"/>
            <a:ext cx="882650" cy="793750"/>
          </a:xfrm>
          <a:prstGeom prst="rect">
            <a:avLst/>
          </a:prstGeom>
          <a:noFill/>
        </p:spPr>
      </p:pic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42875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079500"/>
            <a:ext cx="8526463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0"/>
            <a:endParaRPr lang="en-GB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840000" y="6480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65636429-E36F-4636-A583-8A490F0AADA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3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+mj-ea"/>
          <a:cs typeface="Tahoma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300"/>
        </a:spcBef>
        <a:spcAft>
          <a:spcPts val="600"/>
        </a:spcAft>
        <a:buFont typeface="Wingdings" pitchFamily="2" charset="2"/>
        <a:tabLst/>
        <a:defRPr sz="24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269875" indent="-269875"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2pPr>
      <a:lvl3pPr marL="541338" indent="-271463" algn="l" rtl="0" eaLnBrk="1" fontAlgn="base" hangingPunct="1">
        <a:lnSpc>
          <a:spcPct val="90000"/>
        </a:lnSpc>
        <a:spcBef>
          <a:spcPct val="20000"/>
        </a:spcBef>
        <a:spcAft>
          <a:spcPts val="300"/>
        </a:spcAft>
        <a:buFont typeface="Tahoma" pitchFamily="34" charset="0"/>
        <a:buChar char="–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ecdc.europa.eu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4000" y="4320000"/>
            <a:ext cx="8456613" cy="1146522"/>
          </a:xfrm>
        </p:spPr>
        <p:txBody>
          <a:bodyPr/>
          <a:lstStyle/>
          <a:p>
            <a:r>
              <a:rPr lang="en-GB" sz="4000" dirty="0" smtClean="0"/>
              <a:t>Presentation of ECDC, modelling networks and data availability 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23850" y="5652000"/>
            <a:ext cx="8456613" cy="9985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eaLnBrk="0" hangingPunct="0">
              <a:spcAft>
                <a:spcPct val="30000"/>
              </a:spcAft>
            </a:pPr>
            <a:r>
              <a:rPr lang="en-US" sz="2000" dirty="0" smtClean="0">
                <a:solidFill>
                  <a:schemeClr val="bg1"/>
                </a:solidFill>
              </a:rPr>
              <a:t>Tommi Asikainen, Surveillance and Response Support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European Centre for Disease Prevention and Control</a:t>
            </a:r>
          </a:p>
          <a:p>
            <a:pPr eaLnBrk="0" hangingPunct="0">
              <a:spcAft>
                <a:spcPct val="30000"/>
              </a:spcAft>
            </a:pPr>
            <a:r>
              <a:rPr lang="en-US" sz="2000" dirty="0" smtClean="0">
                <a:solidFill>
                  <a:schemeClr val="bg1"/>
                </a:solidFill>
              </a:rPr>
              <a:t>ICMS, Edinburgh, 14 September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ounded Rectangle 116"/>
          <p:cNvSpPr/>
          <p:nvPr/>
        </p:nvSpPr>
        <p:spPr>
          <a:xfrm>
            <a:off x="337447" y="1444713"/>
            <a:ext cx="3817694" cy="3880322"/>
          </a:xfrm>
          <a:prstGeom prst="roundRect">
            <a:avLst>
              <a:gd name="adj" fmla="val 5135"/>
            </a:avLst>
          </a:prstGeom>
          <a:solidFill>
            <a:srgbClr val="BED8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Disease and event monitoring:</a:t>
            </a:r>
            <a:br>
              <a:rPr lang="en-US" dirty="0" smtClean="0"/>
            </a:br>
            <a:r>
              <a:rPr lang="en-US" dirty="0" smtClean="0"/>
              <a:t>our health radar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6B09F-0F58-4EBE-9A71-9CCEA24853F4}" type="slidenum">
              <a:rPr lang="en-GB" smtClean="0">
                <a:latin typeface="+mn-lt"/>
              </a:rPr>
              <a:pPr/>
              <a:t>10</a:t>
            </a:fld>
            <a:endParaRPr lang="en-GB" b="0">
              <a:latin typeface="+mn-lt"/>
            </a:endParaRPr>
          </a:p>
        </p:txBody>
      </p:sp>
      <p:sp>
        <p:nvSpPr>
          <p:cNvPr id="137" name="Rounded Rectangle 136"/>
          <p:cNvSpPr/>
          <p:nvPr/>
        </p:nvSpPr>
        <p:spPr>
          <a:xfrm>
            <a:off x="5257798" y="1439884"/>
            <a:ext cx="3816000" cy="3880322"/>
          </a:xfrm>
          <a:prstGeom prst="roundRect">
            <a:avLst>
              <a:gd name="adj" fmla="val 5573"/>
            </a:avLst>
          </a:prstGeom>
          <a:solidFill>
            <a:srgbClr val="E5E5E5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/>
          </a:p>
        </p:txBody>
      </p:sp>
      <p:sp>
        <p:nvSpPr>
          <p:cNvPr id="142" name="Text Box 12"/>
          <p:cNvSpPr txBox="1">
            <a:spLocks noChangeArrowheads="1"/>
          </p:cNvSpPr>
          <p:nvPr/>
        </p:nvSpPr>
        <p:spPr bwMode="auto">
          <a:xfrm>
            <a:off x="2670917" y="2866181"/>
            <a:ext cx="1287513" cy="75456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marL="3175" indent="-3175" algn="r" eaLnBrk="0" hangingPunct="0">
              <a:spcBef>
                <a:spcPct val="50000"/>
              </a:spcBef>
              <a:buSzPct val="100000"/>
            </a:pP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ahoma" pitchFamily="34" charset="0"/>
              </a:rPr>
              <a:t>c</a:t>
            </a:r>
            <a:r>
              <a:rPr lang="el-G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ol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l</a:t>
            </a:r>
            <a:r>
              <a:rPr lang="el-G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ect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,</a:t>
            </a:r>
            <a:r>
              <a:rPr lang="el-G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el-G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</a:b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a</a:t>
            </a:r>
            <a:r>
              <a:rPr lang="el-G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nalyse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,</a:t>
            </a:r>
            <a:r>
              <a:rPr lang="el-G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el-G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</a:b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interpret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3" name="Text Box 13"/>
          <p:cNvSpPr txBox="1">
            <a:spLocks noChangeArrowheads="1"/>
          </p:cNvSpPr>
          <p:nvPr/>
        </p:nvSpPr>
        <p:spPr bwMode="auto">
          <a:xfrm>
            <a:off x="5449866" y="2866181"/>
            <a:ext cx="1521607" cy="75456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marL="3175" indent="-3175" eaLnBrk="0" hangingPunct="0">
              <a:spcBef>
                <a:spcPct val="50000"/>
              </a:spcBef>
              <a:buSzPct val="100000"/>
            </a:pP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ahoma" pitchFamily="34" charset="0"/>
              </a:rPr>
              <a:t>c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apture,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</a:b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filter,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</a:b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validate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4" name="Text Box 14"/>
          <p:cNvSpPr txBox="1">
            <a:spLocks noChangeArrowheads="1"/>
          </p:cNvSpPr>
          <p:nvPr/>
        </p:nvSpPr>
        <p:spPr bwMode="auto">
          <a:xfrm>
            <a:off x="2870479" y="4034612"/>
            <a:ext cx="1240136" cy="31136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marL="3175" indent="-3175" algn="r" eaLnBrk="0" hangingPunct="0">
              <a:spcBef>
                <a:spcPct val="50000"/>
              </a:spcBef>
              <a:buSzPct val="100000"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cs typeface="Tahoma" pitchFamily="34" charset="0"/>
              </a:rPr>
              <a:t>a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ssess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6" name="Text Box 16"/>
          <p:cNvSpPr txBox="1">
            <a:spLocks noChangeArrowheads="1"/>
          </p:cNvSpPr>
          <p:nvPr/>
        </p:nvSpPr>
        <p:spPr bwMode="auto">
          <a:xfrm>
            <a:off x="2616877" y="4967132"/>
            <a:ext cx="1493738" cy="31136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marL="3175" indent="-3175" algn="r" eaLnBrk="0" hangingPunct="0">
              <a:spcBef>
                <a:spcPct val="50000"/>
              </a:spcBef>
              <a:buSzPct val="100000"/>
            </a:pP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investigate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7" name="Text Box 17"/>
          <p:cNvSpPr txBox="1">
            <a:spLocks noChangeArrowheads="1"/>
          </p:cNvSpPr>
          <p:nvPr/>
        </p:nvSpPr>
        <p:spPr bwMode="auto">
          <a:xfrm>
            <a:off x="3860831" y="3601261"/>
            <a:ext cx="1708544" cy="42216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marL="3175" indent="-3175" algn="ctr" eaLnBrk="0" hangingPunct="0">
              <a:spcBef>
                <a:spcPct val="50000"/>
              </a:spcBef>
              <a:buSzPct val="100000"/>
            </a:pPr>
            <a:r>
              <a:rPr lang="el-GR" sz="2400" dirty="0">
                <a:latin typeface="Tahoma" pitchFamily="34" charset="0"/>
                <a:cs typeface="Tahoma" pitchFamily="34" charset="0"/>
              </a:rPr>
              <a:t>Signal</a:t>
            </a:r>
            <a:endParaRPr lang="en-GB" sz="2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9" name="Text Box 20"/>
          <p:cNvSpPr txBox="1">
            <a:spLocks noChangeArrowheads="1"/>
          </p:cNvSpPr>
          <p:nvPr/>
        </p:nvSpPr>
        <p:spPr bwMode="auto">
          <a:xfrm>
            <a:off x="3048986" y="5465389"/>
            <a:ext cx="3344190" cy="87767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marL="3175" indent="-3175" algn="ctr" eaLnBrk="0" hangingPunct="0">
              <a:lnSpc>
                <a:spcPct val="80000"/>
              </a:lnSpc>
              <a:spcBef>
                <a:spcPct val="50000"/>
              </a:spcBef>
              <a:buSzPct val="100000"/>
            </a:pPr>
            <a:r>
              <a:rPr lang="en-GB" b="1" dirty="0" smtClean="0">
                <a:solidFill>
                  <a:srgbClr val="69AE23"/>
                </a:solidFill>
                <a:latin typeface="Tahoma" pitchFamily="34" charset="0"/>
                <a:cs typeface="Tahoma" pitchFamily="34" charset="0"/>
              </a:rPr>
              <a:t>Communicate </a:t>
            </a:r>
            <a:br>
              <a:rPr lang="en-GB" b="1" dirty="0" smtClean="0">
                <a:solidFill>
                  <a:srgbClr val="69AE23"/>
                </a:solidFill>
                <a:latin typeface="Tahoma" pitchFamily="34" charset="0"/>
                <a:cs typeface="Tahoma" pitchFamily="34" charset="0"/>
              </a:rPr>
            </a:br>
            <a:r>
              <a:rPr lang="en-GB" b="1" dirty="0" smtClean="0">
                <a:solidFill>
                  <a:srgbClr val="69AE23"/>
                </a:solidFill>
                <a:latin typeface="Tahoma" pitchFamily="34" charset="0"/>
                <a:cs typeface="Tahoma" pitchFamily="34" charset="0"/>
              </a:rPr>
              <a:t>and control</a:t>
            </a:r>
            <a:endParaRPr lang="en-GB" b="1" dirty="0">
              <a:solidFill>
                <a:srgbClr val="69AE23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0" name="Text Box 21"/>
          <p:cNvSpPr txBox="1">
            <a:spLocks noChangeArrowheads="1"/>
          </p:cNvSpPr>
          <p:nvPr/>
        </p:nvSpPr>
        <p:spPr bwMode="auto">
          <a:xfrm>
            <a:off x="3856963" y="4558784"/>
            <a:ext cx="1703297" cy="42216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marL="3175" indent="-3175" algn="ctr" eaLnBrk="0" hangingPunct="0">
              <a:spcBef>
                <a:spcPct val="50000"/>
              </a:spcBef>
              <a:buSzPct val="100000"/>
            </a:pPr>
            <a:r>
              <a:rPr lang="en-GB" sz="2400" dirty="0" smtClean="0">
                <a:latin typeface="Tahoma" pitchFamily="34" charset="0"/>
                <a:cs typeface="Tahoma" pitchFamily="34" charset="0"/>
              </a:rPr>
              <a:t>Alert</a:t>
            </a:r>
            <a:endParaRPr lang="en-GB" sz="2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1" name="Text Box 24"/>
          <p:cNvSpPr txBox="1">
            <a:spLocks noChangeArrowheads="1"/>
          </p:cNvSpPr>
          <p:nvPr/>
        </p:nvSpPr>
        <p:spPr bwMode="auto">
          <a:xfrm>
            <a:off x="5377268" y="4967132"/>
            <a:ext cx="1527180" cy="31136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44450" rIns="90488" bIns="44450">
            <a:spAutoFit/>
          </a:bodyPr>
          <a:lstStyle/>
          <a:p>
            <a:pPr marL="3175" indent="-3175" eaLnBrk="0" hangingPunct="0">
              <a:spcBef>
                <a:spcPct val="50000"/>
              </a:spcBef>
              <a:buSzPct val="100000"/>
            </a:pP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disseminate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3" name="Text Box 26"/>
          <p:cNvSpPr txBox="1">
            <a:spLocks noChangeArrowheads="1"/>
          </p:cNvSpPr>
          <p:nvPr/>
        </p:nvSpPr>
        <p:spPr bwMode="auto">
          <a:xfrm>
            <a:off x="275405" y="1504126"/>
            <a:ext cx="3982373" cy="83099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3175" indent="-3175" algn="ctr" eaLnBrk="0" hangingPunct="0">
              <a:spcBef>
                <a:spcPct val="50000"/>
              </a:spcBef>
              <a:buSzPct val="100000"/>
            </a:pPr>
            <a:r>
              <a:rPr lang="en-GB" sz="36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TESSy</a:t>
            </a:r>
            <a:r>
              <a:rPr lang="en-GB" sz="2800" baseline="300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1</a:t>
            </a:r>
            <a:r>
              <a:rPr lang="en-GB" sz="1600" b="1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en-GB" sz="1600" b="1" dirty="0" smtClean="0">
                <a:latin typeface="Tahoma" pitchFamily="34" charset="0"/>
                <a:cs typeface="Tahoma" pitchFamily="34" charset="0"/>
              </a:rPr>
            </a:br>
            <a:r>
              <a:rPr lang="en-GB" sz="2400" b="1" spc="300" dirty="0" smtClean="0">
                <a:latin typeface="Tahoma" pitchFamily="34" charset="0"/>
                <a:cs typeface="Tahoma" pitchFamily="34" charset="0"/>
              </a:rPr>
              <a:t>Disease monitoring</a:t>
            </a:r>
            <a:endParaRPr lang="en-GB" sz="2400" b="1" spc="3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5" name="Text Box 28"/>
          <p:cNvSpPr txBox="1">
            <a:spLocks noChangeArrowheads="1"/>
          </p:cNvSpPr>
          <p:nvPr/>
        </p:nvSpPr>
        <p:spPr bwMode="auto">
          <a:xfrm>
            <a:off x="5291360" y="1504126"/>
            <a:ext cx="3782440" cy="83099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3175" indent="-3175" algn="ctr" eaLnBrk="0" hangingPunct="0">
              <a:spcBef>
                <a:spcPct val="50000"/>
              </a:spcBef>
              <a:buSzPct val="100000"/>
            </a:pPr>
            <a:r>
              <a:rPr lang="en-GB" sz="36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EWRS</a:t>
            </a:r>
            <a:r>
              <a:rPr lang="en-GB" sz="2800" baseline="300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en-GB" sz="1600" b="1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en-GB" sz="1600" b="1" dirty="0" smtClean="0">
                <a:latin typeface="Tahoma" pitchFamily="34" charset="0"/>
                <a:cs typeface="Tahoma" pitchFamily="34" charset="0"/>
              </a:rPr>
            </a:br>
            <a:r>
              <a:rPr lang="en-GB" sz="2400" b="1" spc="300" dirty="0" smtClean="0">
                <a:latin typeface="Tahoma" pitchFamily="34" charset="0"/>
                <a:cs typeface="Tahoma" pitchFamily="34" charset="0"/>
              </a:rPr>
              <a:t>Event monitoring</a:t>
            </a:r>
            <a:endParaRPr lang="en-GB" sz="1600" b="1" spc="3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305921" y="6488530"/>
            <a:ext cx="4655824" cy="3885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spcBef>
                <a:spcPts val="30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en-US" sz="1200" kern="0" baseline="30000" dirty="0" smtClean="0">
                <a:solidFill>
                  <a:srgbClr val="FFFFFF"/>
                </a:solidFill>
                <a:cs typeface="Tahoma" pitchFamily="34" charset="0"/>
              </a:rPr>
              <a:t>1</a:t>
            </a:r>
            <a:r>
              <a:rPr lang="en-US" sz="1200" kern="0" dirty="0" smtClean="0">
                <a:solidFill>
                  <a:srgbClr val="FFFFFF"/>
                </a:solidFill>
                <a:cs typeface="Tahoma" pitchFamily="34" charset="0"/>
              </a:rPr>
              <a:t> The European Surveillance System – a database system</a:t>
            </a:r>
            <a:br>
              <a:rPr lang="en-US" sz="1200" kern="0" dirty="0" smtClean="0">
                <a:solidFill>
                  <a:srgbClr val="FFFFFF"/>
                </a:solidFill>
                <a:cs typeface="Tahoma" pitchFamily="34" charset="0"/>
              </a:rPr>
            </a:br>
            <a:r>
              <a:rPr lang="en-US" sz="1200" kern="0" baseline="30000" dirty="0" smtClean="0">
                <a:solidFill>
                  <a:srgbClr val="FFFFFF"/>
                </a:solidFill>
                <a:cs typeface="Tahoma" pitchFamily="34" charset="0"/>
              </a:rPr>
              <a:t>2</a:t>
            </a:r>
            <a:r>
              <a:rPr lang="en-US" sz="1200" kern="0" dirty="0" smtClean="0">
                <a:solidFill>
                  <a:srgbClr val="FFFFFF"/>
                </a:solidFill>
                <a:cs typeface="Tahoma" pitchFamily="34" charset="0"/>
              </a:rPr>
              <a:t> Early Warning Response System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  <a:lum contrast="-20000"/>
          </a:blip>
          <a:srcRect/>
          <a:stretch>
            <a:fillRect/>
          </a:stretch>
        </p:blipFill>
        <p:spPr bwMode="auto">
          <a:xfrm>
            <a:off x="6884895" y="3181548"/>
            <a:ext cx="1980000" cy="19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" name="Down Arrow 31"/>
          <p:cNvSpPr/>
          <p:nvPr/>
        </p:nvSpPr>
        <p:spPr bwMode="auto">
          <a:xfrm rot="19800000">
            <a:off x="3924162" y="3126457"/>
            <a:ext cx="514350" cy="545689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 rot="2400000">
            <a:off x="4932691" y="3135899"/>
            <a:ext cx="514350" cy="545689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grpSp>
        <p:nvGrpSpPr>
          <p:cNvPr id="2" name="Group 46"/>
          <p:cNvGrpSpPr/>
          <p:nvPr/>
        </p:nvGrpSpPr>
        <p:grpSpPr>
          <a:xfrm>
            <a:off x="4457561" y="4040856"/>
            <a:ext cx="514350" cy="1469054"/>
            <a:chOff x="4457561" y="4040856"/>
            <a:chExt cx="514350" cy="1469054"/>
          </a:xfrm>
        </p:grpSpPr>
        <p:sp>
          <p:nvSpPr>
            <p:cNvPr id="27" name="Down Arrow 26"/>
            <p:cNvSpPr/>
            <p:nvPr/>
          </p:nvSpPr>
          <p:spPr bwMode="auto">
            <a:xfrm>
              <a:off x="4457561" y="4964221"/>
              <a:ext cx="514350" cy="545689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4" name="Down Arrow 33"/>
            <p:cNvSpPr/>
            <p:nvPr/>
          </p:nvSpPr>
          <p:spPr bwMode="auto">
            <a:xfrm>
              <a:off x="4457561" y="4040856"/>
              <a:ext cx="514350" cy="545689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3" name="Group 45"/>
          <p:cNvGrpSpPr/>
          <p:nvPr/>
        </p:nvGrpSpPr>
        <p:grpSpPr>
          <a:xfrm>
            <a:off x="5163101" y="2281519"/>
            <a:ext cx="2824444" cy="541241"/>
            <a:chOff x="5136215" y="2254625"/>
            <a:chExt cx="2824444" cy="541241"/>
          </a:xfrm>
        </p:grpSpPr>
        <p:sp>
          <p:nvSpPr>
            <p:cNvPr id="139" name="Text Box 9"/>
            <p:cNvSpPr txBox="1">
              <a:spLocks noChangeArrowheads="1"/>
            </p:cNvSpPr>
            <p:nvPr/>
          </p:nvSpPr>
          <p:spPr bwMode="auto">
            <a:xfrm>
              <a:off x="5136215" y="2355235"/>
              <a:ext cx="1460674" cy="422167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square" lIns="90488" tIns="44450" rIns="90488" bIns="44450">
              <a:spAutoFit/>
            </a:bodyPr>
            <a:lstStyle/>
            <a:p>
              <a:pPr marL="3175" indent="-3175" algn="ctr" eaLnBrk="0" hangingPunct="0">
                <a:spcBef>
                  <a:spcPct val="50000"/>
                </a:spcBef>
                <a:buSzPct val="100000"/>
              </a:pPr>
              <a:r>
                <a:rPr lang="en-GB" sz="2400" b="1" dirty="0">
                  <a:solidFill>
                    <a:schemeClr val="accent1">
                      <a:lumMod val="75000"/>
                    </a:schemeClr>
                  </a:solidFill>
                  <a:latin typeface="Tahoma" pitchFamily="34" charset="0"/>
                  <a:cs typeface="Tahoma" pitchFamily="34" charset="0"/>
                </a:rPr>
                <a:t>Events</a:t>
              </a:r>
            </a:p>
          </p:txBody>
        </p:sp>
        <p:sp>
          <p:nvSpPr>
            <p:cNvPr id="36" name="Down Arrow 35"/>
            <p:cNvSpPr/>
            <p:nvPr/>
          </p:nvSpPr>
          <p:spPr bwMode="auto">
            <a:xfrm rot="5400000">
              <a:off x="6492551" y="2265846"/>
              <a:ext cx="514350" cy="545689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7" name="Freeform 36"/>
            <p:cNvSpPr/>
            <p:nvPr/>
          </p:nvSpPr>
          <p:spPr bwMode="auto">
            <a:xfrm rot="21300077">
              <a:off x="7167282" y="2254625"/>
              <a:ext cx="793377" cy="531158"/>
            </a:xfrm>
            <a:custGeom>
              <a:avLst/>
              <a:gdLst>
                <a:gd name="connsiteX0" fmla="*/ 0 w 793377"/>
                <a:gd name="connsiteY0" fmla="*/ 475129 h 531158"/>
                <a:gd name="connsiteX1" fmla="*/ 121024 w 793377"/>
                <a:gd name="connsiteY1" fmla="*/ 4482 h 531158"/>
                <a:gd name="connsiteX2" fmla="*/ 255494 w 793377"/>
                <a:gd name="connsiteY2" fmla="*/ 502023 h 531158"/>
                <a:gd name="connsiteX3" fmla="*/ 376518 w 793377"/>
                <a:gd name="connsiteY3" fmla="*/ 179293 h 531158"/>
                <a:gd name="connsiteX4" fmla="*/ 470647 w 793377"/>
                <a:gd name="connsiteY4" fmla="*/ 502023 h 531158"/>
                <a:gd name="connsiteX5" fmla="*/ 578224 w 793377"/>
                <a:gd name="connsiteY5" fmla="*/ 340658 h 531158"/>
                <a:gd name="connsiteX6" fmla="*/ 672353 w 793377"/>
                <a:gd name="connsiteY6" fmla="*/ 528917 h 531158"/>
                <a:gd name="connsiteX7" fmla="*/ 766483 w 793377"/>
                <a:gd name="connsiteY7" fmla="*/ 354105 h 531158"/>
                <a:gd name="connsiteX8" fmla="*/ 793377 w 793377"/>
                <a:gd name="connsiteY8" fmla="*/ 327211 h 531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3377" h="531158">
                  <a:moveTo>
                    <a:pt x="0" y="475129"/>
                  </a:moveTo>
                  <a:cubicBezTo>
                    <a:pt x="39221" y="237564"/>
                    <a:pt x="78442" y="0"/>
                    <a:pt x="121024" y="4482"/>
                  </a:cubicBezTo>
                  <a:cubicBezTo>
                    <a:pt x="163606" y="8964"/>
                    <a:pt x="212912" y="472888"/>
                    <a:pt x="255494" y="502023"/>
                  </a:cubicBezTo>
                  <a:cubicBezTo>
                    <a:pt x="298076" y="531158"/>
                    <a:pt x="340659" y="179293"/>
                    <a:pt x="376518" y="179293"/>
                  </a:cubicBezTo>
                  <a:cubicBezTo>
                    <a:pt x="412377" y="179293"/>
                    <a:pt x="437029" y="475129"/>
                    <a:pt x="470647" y="502023"/>
                  </a:cubicBezTo>
                  <a:cubicBezTo>
                    <a:pt x="504265" y="528917"/>
                    <a:pt x="544606" y="336176"/>
                    <a:pt x="578224" y="340658"/>
                  </a:cubicBezTo>
                  <a:cubicBezTo>
                    <a:pt x="611842" y="345140"/>
                    <a:pt x="640977" y="526676"/>
                    <a:pt x="672353" y="528917"/>
                  </a:cubicBezTo>
                  <a:cubicBezTo>
                    <a:pt x="703729" y="531158"/>
                    <a:pt x="746312" y="387723"/>
                    <a:pt x="766483" y="354105"/>
                  </a:cubicBezTo>
                  <a:cubicBezTo>
                    <a:pt x="786654" y="320487"/>
                    <a:pt x="790015" y="323849"/>
                    <a:pt x="793377" y="327211"/>
                  </a:cubicBezTo>
                </a:path>
              </a:pathLst>
            </a:custGeom>
            <a:noFill/>
            <a:ln w="2222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5" name="Group 44"/>
          <p:cNvGrpSpPr/>
          <p:nvPr/>
        </p:nvGrpSpPr>
        <p:grpSpPr>
          <a:xfrm>
            <a:off x="1568824" y="2308410"/>
            <a:ext cx="2694788" cy="514350"/>
            <a:chOff x="1568824" y="2308410"/>
            <a:chExt cx="2694788" cy="514350"/>
          </a:xfrm>
        </p:grpSpPr>
        <p:sp>
          <p:nvSpPr>
            <p:cNvPr id="138" name="Text Box 8"/>
            <p:cNvSpPr txBox="1">
              <a:spLocks noChangeArrowheads="1"/>
            </p:cNvSpPr>
            <p:nvPr/>
          </p:nvSpPr>
          <p:spPr bwMode="auto">
            <a:xfrm>
              <a:off x="2919325" y="2380190"/>
              <a:ext cx="1344287" cy="422167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square" lIns="90488" tIns="44450" rIns="90488" bIns="44450">
              <a:spAutoFit/>
            </a:bodyPr>
            <a:lstStyle/>
            <a:p>
              <a:pPr marL="3175" indent="-3175" algn="ctr" eaLnBrk="0" hangingPunct="0">
                <a:spcBef>
                  <a:spcPct val="50000"/>
                </a:spcBef>
                <a:buSzPct val="100000"/>
              </a:pPr>
              <a:r>
                <a:rPr lang="en-GB" sz="2400" b="1" dirty="0" smtClean="0">
                  <a:solidFill>
                    <a:schemeClr val="accent1">
                      <a:lumMod val="75000"/>
                    </a:schemeClr>
                  </a:solidFill>
                  <a:latin typeface="Tahoma" pitchFamily="34" charset="0"/>
                  <a:cs typeface="Tahoma" pitchFamily="34" charset="0"/>
                </a:rPr>
                <a:t>Cases</a:t>
              </a:r>
              <a:endParaRPr lang="en-GB" sz="24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5" name="Down Arrow 34"/>
            <p:cNvSpPr/>
            <p:nvPr/>
          </p:nvSpPr>
          <p:spPr bwMode="auto">
            <a:xfrm rot="16200000">
              <a:off x="2592904" y="2292740"/>
              <a:ext cx="514350" cy="545689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1761565" y="2474259"/>
              <a:ext cx="108000" cy="1080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1994648" y="2398059"/>
              <a:ext cx="108000" cy="1080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0" name="Oval 39"/>
            <p:cNvSpPr/>
            <p:nvPr/>
          </p:nvSpPr>
          <p:spPr bwMode="auto">
            <a:xfrm>
              <a:off x="1931895" y="2590800"/>
              <a:ext cx="108000" cy="1080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2138083" y="2487706"/>
              <a:ext cx="108000" cy="1080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2277035" y="2545977"/>
              <a:ext cx="108000" cy="1080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3" name="Oval 42"/>
            <p:cNvSpPr/>
            <p:nvPr/>
          </p:nvSpPr>
          <p:spPr bwMode="auto">
            <a:xfrm>
              <a:off x="1568824" y="2631141"/>
              <a:ext cx="108000" cy="1080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pic>
        <p:nvPicPr>
          <p:cNvPr id="44" name="Picture 9" descr="coverdrafts_v7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7542" y="3181548"/>
            <a:ext cx="1399588" cy="19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5" name="Action Button: Forward or Next 44">
            <a:hlinkClick r:id="" action="ppaction://noaction" highlightClick="1"/>
          </p:cNvPr>
          <p:cNvSpPr/>
          <p:nvPr/>
        </p:nvSpPr>
        <p:spPr bwMode="auto">
          <a:xfrm>
            <a:off x="8912772" y="6442410"/>
            <a:ext cx="231229" cy="426607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Expert advice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1" y="1079500"/>
            <a:ext cx="4538606" cy="5162550"/>
          </a:xfrm>
        </p:spPr>
        <p:txBody>
          <a:bodyPr/>
          <a:lstStyle/>
          <a:p>
            <a:pPr marL="174625" indent="-174625">
              <a:buFont typeface="Arial" pitchFamily="34" charset="0"/>
              <a:buChar char="•"/>
            </a:pPr>
            <a:r>
              <a:rPr lang="en-GB" dirty="0" smtClean="0"/>
              <a:t>According to the ECDC founding regulation, 'the Centre shall provide </a:t>
            </a:r>
            <a:r>
              <a:rPr lang="en-GB" b="1" dirty="0" smtClean="0"/>
              <a:t>independent scientific opinions </a:t>
            </a:r>
            <a:r>
              <a:rPr lang="en-GB" dirty="0" smtClean="0"/>
              <a:t>and scientific and technical</a:t>
            </a:r>
            <a:r>
              <a:rPr lang="en-GB" b="1" dirty="0" smtClean="0"/>
              <a:t> assistance</a:t>
            </a:r>
            <a:r>
              <a:rPr lang="en-GB" dirty="0" smtClean="0"/>
              <a:t>'.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en-GB" b="1" dirty="0" smtClean="0"/>
              <a:t>Scientific panels </a:t>
            </a:r>
            <a:r>
              <a:rPr lang="en-GB" dirty="0" smtClean="0"/>
              <a:t>assist ECDC in this role. They are set up on an ad hoc basis.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en-GB" dirty="0" smtClean="0"/>
              <a:t>Results are published and disseminated.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0580567E-5E8F-47A5-90DF-8BFEB1A71525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9255" y="1080000"/>
            <a:ext cx="3564745" cy="5030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FFFFFF"/>
                </a:solidFill>
                <a:latin typeface="Tahoma"/>
              </a:rPr>
              <a:t>ECDC's areas of activity</a:t>
            </a:r>
            <a:r>
              <a:rPr lang="en-US" dirty="0" smtClean="0">
                <a:solidFill>
                  <a:srgbClr val="FFFFFF"/>
                </a:solidFill>
                <a:latin typeface="Tahoma"/>
              </a:rPr>
              <a:t/>
            </a:r>
            <a:br>
              <a:rPr lang="en-US" dirty="0" smtClean="0">
                <a:solidFill>
                  <a:srgbClr val="FFFFFF"/>
                </a:solidFill>
                <a:latin typeface="Tahoma"/>
              </a:rPr>
            </a:br>
            <a:r>
              <a:rPr lang="sv-SE" dirty="0" smtClean="0">
                <a:solidFill>
                  <a:srgbClr val="FFFFFF"/>
                </a:solidFill>
                <a:latin typeface="Tahoma"/>
              </a:rPr>
              <a:t>Modelling networks</a:t>
            </a:r>
            <a:endParaRPr lang="en-GB" dirty="0" smtClean="0"/>
          </a:p>
          <a:p>
            <a:endParaRPr lang="en-US" dirty="0" smtClean="0">
              <a:solidFill>
                <a:srgbClr val="FFFFFF"/>
              </a:solidFill>
              <a:latin typeface="Tahom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Strategies</a:t>
            </a:r>
            <a:endParaRPr lang="en-GB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1" y="1079500"/>
            <a:ext cx="8388828" cy="5162550"/>
          </a:xfrm>
        </p:spPr>
        <p:txBody>
          <a:bodyPr/>
          <a:lstStyle/>
          <a:p>
            <a:pPr marL="174625" indent="-174625">
              <a:buFont typeface="Arial" pitchFamily="34" charset="0"/>
              <a:buChar char="•"/>
            </a:pPr>
            <a:endParaRPr lang="en-GB" b="1" dirty="0" smtClean="0"/>
          </a:p>
          <a:p>
            <a:pPr marL="174625" indent="-174625">
              <a:buFont typeface="Arial" pitchFamily="34" charset="0"/>
              <a:buChar char="•"/>
            </a:pPr>
            <a:endParaRPr lang="en-GB" dirty="0" smtClean="0"/>
          </a:p>
          <a:p>
            <a:pPr marL="174625" indent="-174625">
              <a:buFont typeface="Arial" pitchFamily="34" charset="0"/>
              <a:buChar char="•"/>
            </a:pPr>
            <a:r>
              <a:rPr lang="sv-SE" dirty="0" smtClean="0">
                <a:solidFill>
                  <a:schemeClr val="accent5">
                    <a:lumMod val="75000"/>
                  </a:schemeClr>
                </a:solidFill>
              </a:rPr>
              <a:t>ECDC can initiate own projects to fill gaps in research:</a:t>
            </a:r>
          </a:p>
          <a:p>
            <a:pPr marL="444500" lvl="1" indent="-174625"/>
            <a:r>
              <a:rPr lang="sv-SE" i="1" dirty="0" smtClean="0">
                <a:solidFill>
                  <a:schemeClr val="accent5">
                    <a:lumMod val="75000"/>
                  </a:schemeClr>
                </a:solidFill>
              </a:rPr>
              <a:t>Meaning and interpretation of generation times</a:t>
            </a:r>
          </a:p>
          <a:p>
            <a:pPr marL="444500" lvl="1" indent="-174625"/>
            <a:r>
              <a:rPr lang="sv-SE" i="1" dirty="0" smtClean="0">
                <a:solidFill>
                  <a:schemeClr val="accent5">
                    <a:lumMod val="75000"/>
                  </a:schemeClr>
                </a:solidFill>
              </a:rPr>
              <a:t>Varicella vaccination</a:t>
            </a:r>
          </a:p>
          <a:p>
            <a:pPr marL="444500" lvl="1" indent="-174625"/>
            <a:r>
              <a:rPr lang="sv-SE" i="1" dirty="0" smtClean="0">
                <a:solidFill>
                  <a:schemeClr val="accent5">
                    <a:lumMod val="75000"/>
                  </a:schemeClr>
                </a:solidFill>
              </a:rPr>
              <a:t>HIV prevalence estimates</a:t>
            </a:r>
          </a:p>
          <a:p>
            <a:pPr marL="174625" indent="-174625">
              <a:buFont typeface="Arial" pitchFamily="34" charset="0"/>
              <a:buChar char="•"/>
            </a:pPr>
            <a:endParaRPr lang="sv-SE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174625" indent="-174625">
              <a:buFont typeface="Arial" pitchFamily="34" charset="0"/>
              <a:buChar char="•"/>
            </a:pPr>
            <a:r>
              <a:rPr lang="sv-SE" dirty="0" smtClean="0">
                <a:solidFill>
                  <a:schemeClr val="accent5">
                    <a:lumMod val="75000"/>
                  </a:schemeClr>
                </a:solidFill>
              </a:rPr>
              <a:t>Calls are published on ECDC </a:t>
            </a:r>
            <a:r>
              <a:rPr lang="sv-SE" dirty="0" smtClean="0">
                <a:solidFill>
                  <a:schemeClr val="accent5">
                    <a:lumMod val="75000"/>
                  </a:schemeClr>
                </a:solidFill>
              </a:rPr>
              <a:t>homepage and Official Journal of EU</a:t>
            </a:r>
            <a:endParaRPr lang="en-GB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0580567E-5E8F-47A5-90DF-8BFEB1A71525}" type="slidenum">
              <a:rPr lang="en-GB" smtClean="0"/>
              <a:pPr/>
              <a:t>13</a:t>
            </a:fld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Larger scale (min. 5 countries)modelling projects</a:t>
            </a:r>
            <a:endParaRPr lang="en-GB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1" y="1079500"/>
            <a:ext cx="8388828" cy="5162550"/>
          </a:xfrm>
        </p:spPr>
        <p:txBody>
          <a:bodyPr/>
          <a:lstStyle/>
          <a:p>
            <a:pPr marL="174625" indent="-174625">
              <a:buFont typeface="Arial" pitchFamily="34" charset="0"/>
              <a:buChar char="•"/>
            </a:pPr>
            <a:endParaRPr lang="en-GB" b="1" dirty="0" smtClean="0"/>
          </a:p>
          <a:p>
            <a:pPr marL="174625" indent="-174625">
              <a:buFont typeface="Arial" pitchFamily="34" charset="0"/>
              <a:buChar char="•"/>
            </a:pPr>
            <a:r>
              <a:rPr lang="sv-SE" dirty="0" smtClean="0">
                <a:solidFill>
                  <a:schemeClr val="accent5">
                    <a:lumMod val="75000"/>
                  </a:schemeClr>
                </a:solidFill>
              </a:rPr>
              <a:t>ECDC collaborates with European Commission and provides proposals for future modelling work</a:t>
            </a:r>
          </a:p>
          <a:p>
            <a:pPr marL="444500" lvl="1" indent="-174625"/>
            <a:r>
              <a:rPr lang="sv-SE" dirty="0" smtClean="0">
                <a:solidFill>
                  <a:schemeClr val="accent5">
                    <a:lumMod val="75000"/>
                  </a:schemeClr>
                </a:solidFill>
              </a:rPr>
              <a:t>3-5 year projects</a:t>
            </a:r>
          </a:p>
          <a:p>
            <a:pPr marL="444500" lvl="1" indent="-174625">
              <a:buNone/>
            </a:pPr>
            <a:endParaRPr lang="sv-SE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174625" indent="-174625">
              <a:buFont typeface="Arial" pitchFamily="34" charset="0"/>
              <a:buChar char="•"/>
            </a:pPr>
            <a:r>
              <a:rPr lang="sv-SE" dirty="0" smtClean="0">
                <a:solidFill>
                  <a:schemeClr val="accent5">
                    <a:lumMod val="75000"/>
                  </a:schemeClr>
                </a:solidFill>
              </a:rPr>
              <a:t>ECDC cannot be a partner but liaises with the projects</a:t>
            </a:r>
          </a:p>
          <a:p>
            <a:pPr marL="444500" lvl="1" indent="-174625"/>
            <a:r>
              <a:rPr lang="sv-SE" dirty="0" smtClean="0">
                <a:solidFill>
                  <a:schemeClr val="accent5">
                    <a:lumMod val="75000"/>
                  </a:schemeClr>
                </a:solidFill>
              </a:rPr>
              <a:t>Steering committee</a:t>
            </a:r>
          </a:p>
          <a:p>
            <a:pPr marL="444500" lvl="1" indent="-174625"/>
            <a:r>
              <a:rPr lang="sv-SE" dirty="0" smtClean="0">
                <a:solidFill>
                  <a:schemeClr val="accent5">
                    <a:lumMod val="75000"/>
                  </a:schemeClr>
                </a:solidFill>
              </a:rPr>
              <a:t>Involve the project on EU scale</a:t>
            </a:r>
          </a:p>
          <a:p>
            <a:pPr marL="444500" lvl="1" indent="-174625"/>
            <a:r>
              <a:rPr lang="sv-SE" dirty="0" smtClean="0">
                <a:solidFill>
                  <a:schemeClr val="accent5">
                    <a:lumMod val="75000"/>
                  </a:schemeClr>
                </a:solidFill>
              </a:rPr>
              <a:t>Put in contact with experts in other fields</a:t>
            </a:r>
          </a:p>
          <a:p>
            <a:pPr marL="444500" lvl="1" indent="-174625"/>
            <a:r>
              <a:rPr lang="sv-SE" dirty="0" smtClean="0">
                <a:solidFill>
                  <a:schemeClr val="accent5">
                    <a:lumMod val="75000"/>
                  </a:schemeClr>
                </a:solidFill>
              </a:rPr>
              <a:t>Assist with data availability issues</a:t>
            </a:r>
          </a:p>
          <a:p>
            <a:pPr marL="174625" indent="-174625">
              <a:buFont typeface="Arial" pitchFamily="34" charset="0"/>
              <a:buChar char="•"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0580567E-5E8F-47A5-90DF-8BFEB1A71525}" type="slidenum">
              <a:rPr lang="en-GB" smtClean="0"/>
              <a:pPr/>
              <a:t>14</a:t>
            </a:fld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Special case: H1N1 outbreak 2009</a:t>
            </a:r>
            <a:endParaRPr lang="en-GB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1" y="1079500"/>
            <a:ext cx="8388828" cy="5162550"/>
          </a:xfrm>
        </p:spPr>
        <p:txBody>
          <a:bodyPr/>
          <a:lstStyle/>
          <a:p>
            <a:pPr marL="174625" indent="-174625">
              <a:buFont typeface="Arial" pitchFamily="34" charset="0"/>
              <a:buChar char="•"/>
            </a:pPr>
            <a:r>
              <a:rPr lang="sv-SE" dirty="0" smtClean="0">
                <a:solidFill>
                  <a:schemeClr val="accent5">
                    <a:lumMod val="75000"/>
                  </a:schemeClr>
                </a:solidFill>
              </a:rPr>
              <a:t>Countries were doing their own work</a:t>
            </a:r>
          </a:p>
          <a:p>
            <a:pPr marL="444500" lvl="1" indent="-174625"/>
            <a:r>
              <a:rPr lang="sv-SE" dirty="0" smtClean="0">
                <a:solidFill>
                  <a:schemeClr val="accent5">
                    <a:lumMod val="75000"/>
                  </a:schemeClr>
                </a:solidFill>
              </a:rPr>
              <a:t>Need for coordination and information sharing</a:t>
            </a:r>
          </a:p>
          <a:p>
            <a:pPr marL="174625" indent="-174625">
              <a:buFont typeface="Arial" pitchFamily="34" charset="0"/>
              <a:buChar char="•"/>
            </a:pPr>
            <a:endParaRPr lang="sv-SE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174625" indent="-174625">
              <a:buFont typeface="Arial" pitchFamily="34" charset="0"/>
              <a:buChar char="•"/>
            </a:pPr>
            <a:r>
              <a:rPr lang="sv-SE" dirty="0" smtClean="0">
                <a:solidFill>
                  <a:schemeClr val="accent5">
                    <a:lumMod val="75000"/>
                  </a:schemeClr>
                </a:solidFill>
              </a:rPr>
              <a:t>ECDC created a network of modellers from EU countries</a:t>
            </a:r>
          </a:p>
          <a:p>
            <a:pPr marL="444500" lvl="1" indent="-174625"/>
            <a:r>
              <a:rPr lang="sv-SE" dirty="0" smtClean="0">
                <a:solidFill>
                  <a:schemeClr val="accent5">
                    <a:lumMod val="75000"/>
                  </a:schemeClr>
                </a:solidFill>
              </a:rPr>
              <a:t>Collaboration with WHO informal H1N1 modelling network</a:t>
            </a:r>
          </a:p>
          <a:p>
            <a:pPr marL="174625" indent="-174625"/>
            <a:r>
              <a:rPr lang="en-GB" sz="1800" dirty="0" smtClean="0">
                <a:solidFill>
                  <a:schemeClr val="accent5">
                    <a:lumMod val="75000"/>
                  </a:schemeClr>
                </a:solidFill>
              </a:rPr>
              <a:t>van Kerkhove (PLOS Medicine 2010): </a:t>
            </a:r>
            <a:r>
              <a:rPr lang="en-GB" sz="1800" i="1" dirty="0" smtClean="0">
                <a:solidFill>
                  <a:schemeClr val="accent5">
                    <a:lumMod val="75000"/>
                  </a:schemeClr>
                </a:solidFill>
              </a:rPr>
              <a:t>Studies needed to address public health challenges of the 2009 H1N1 influenza pandemic: insights from </a:t>
            </a:r>
            <a:r>
              <a:rPr lang="en-GB" sz="1800" i="1" dirty="0" err="1" smtClean="0">
                <a:solidFill>
                  <a:schemeClr val="accent5">
                    <a:lumMod val="75000"/>
                  </a:schemeClr>
                </a:solidFill>
              </a:rPr>
              <a:t>modeling</a:t>
            </a:r>
            <a:r>
              <a:rPr lang="en-GB" sz="1800" i="1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marL="444500" lvl="1" indent="-174625"/>
            <a:endParaRPr lang="sv-SE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444500" lvl="1" indent="-174625"/>
            <a:r>
              <a:rPr lang="sv-SE" dirty="0" smtClean="0">
                <a:solidFill>
                  <a:schemeClr val="accent5">
                    <a:lumMod val="75000"/>
                  </a:schemeClr>
                </a:solidFill>
              </a:rPr>
              <a:t>2 meetings at ECDC and several teleconferences</a:t>
            </a:r>
          </a:p>
          <a:p>
            <a:pPr marL="444500" lvl="1" indent="-174625"/>
            <a:r>
              <a:rPr lang="sv-SE" dirty="0" smtClean="0">
                <a:solidFill>
                  <a:schemeClr val="accent5">
                    <a:lumMod val="75000"/>
                  </a:schemeClr>
                </a:solidFill>
              </a:rPr>
              <a:t>Involving EU funded modelling networks</a:t>
            </a:r>
          </a:p>
          <a:p>
            <a:pPr marL="174625" indent="-174625">
              <a:buFont typeface="Arial" pitchFamily="34" charset="0"/>
              <a:buChar char="•"/>
            </a:pPr>
            <a:endParaRPr lang="sv-SE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0580567E-5E8F-47A5-90DF-8BFEB1A71525}" type="slidenum">
              <a:rPr lang="en-GB" smtClean="0"/>
              <a:pPr/>
              <a:t>15</a:t>
            </a:fld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Special case: H1N1 outbreak 2009</a:t>
            </a:r>
            <a:endParaRPr lang="en-GB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1" y="1079500"/>
            <a:ext cx="8388828" cy="5162550"/>
          </a:xfrm>
        </p:spPr>
        <p:txBody>
          <a:bodyPr/>
          <a:lstStyle/>
          <a:p>
            <a:pPr marL="174625" indent="-174625">
              <a:buFont typeface="Arial" pitchFamily="34" charset="0"/>
              <a:buChar char="•"/>
            </a:pPr>
            <a:r>
              <a:rPr lang="sv-SE" dirty="0" smtClean="0">
                <a:solidFill>
                  <a:schemeClr val="accent5">
                    <a:lumMod val="75000"/>
                  </a:schemeClr>
                </a:solidFill>
              </a:rPr>
              <a:t>Working group on early analysis from several countries</a:t>
            </a:r>
          </a:p>
          <a:p>
            <a:pPr marL="444500" lvl="1" indent="-174625"/>
            <a:r>
              <a:rPr lang="sv-SE" dirty="0" smtClean="0">
                <a:solidFill>
                  <a:schemeClr val="accent5">
                    <a:lumMod val="75000"/>
                  </a:schemeClr>
                </a:solidFill>
              </a:rPr>
              <a:t>Working group led by HPA Colindale	</a:t>
            </a:r>
          </a:p>
          <a:p>
            <a:pPr marL="715963" lvl="2" indent="-174625"/>
            <a:r>
              <a:rPr lang="sv-SE" dirty="0" smtClean="0">
                <a:solidFill>
                  <a:schemeClr val="accent5">
                    <a:lumMod val="75000"/>
                  </a:schemeClr>
                </a:solidFill>
              </a:rPr>
              <a:t>Participation by 12 countries</a:t>
            </a:r>
          </a:p>
          <a:p>
            <a:pPr marL="715963" lvl="2" indent="-174625"/>
            <a:r>
              <a:rPr lang="sv-SE" dirty="0" smtClean="0">
                <a:solidFill>
                  <a:schemeClr val="accent5">
                    <a:lumMod val="75000"/>
                  </a:schemeClr>
                </a:solidFill>
              </a:rPr>
              <a:t>Problem with data access</a:t>
            </a:r>
          </a:p>
          <a:p>
            <a:pPr marL="444500" lvl="1" indent="-174625">
              <a:buNone/>
            </a:pPr>
            <a:endParaRPr lang="en-GB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444500" lvl="1" indent="-174625">
              <a:buNone/>
            </a:pPr>
            <a:r>
              <a:rPr lang="en-GB" sz="1800" dirty="0" smtClean="0">
                <a:solidFill>
                  <a:schemeClr val="accent5">
                    <a:lumMod val="75000"/>
                  </a:schemeClr>
                </a:solidFill>
              </a:rPr>
              <a:t>Flasche et al (Epidemics 2011): </a:t>
            </a:r>
            <a:r>
              <a:rPr lang="en-GB" sz="1800" i="1" dirty="0" smtClean="0">
                <a:solidFill>
                  <a:schemeClr val="accent5">
                    <a:lumMod val="75000"/>
                  </a:schemeClr>
                </a:solidFill>
              </a:rPr>
              <a:t>Different transmission patterns in the early stages of the influenza A(H1N1)v pandemic: a comparative analysis of 12 European countries.</a:t>
            </a:r>
          </a:p>
          <a:p>
            <a:pPr marL="444500" lvl="1" indent="-174625"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0580567E-5E8F-47A5-90DF-8BFEB1A71525}" type="slidenum">
              <a:rPr lang="en-GB" smtClean="0"/>
              <a:pPr/>
              <a:t>16</a:t>
            </a:fld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FFFFFF"/>
                </a:solidFill>
                <a:latin typeface="Tahoma"/>
              </a:rPr>
              <a:t>ECDC's areas of activity</a:t>
            </a:r>
            <a:r>
              <a:rPr lang="en-US" dirty="0" smtClean="0">
                <a:solidFill>
                  <a:srgbClr val="FFFFFF"/>
                </a:solidFill>
                <a:latin typeface="Tahoma"/>
              </a:rPr>
              <a:t/>
            </a:r>
            <a:br>
              <a:rPr lang="en-US" dirty="0" smtClean="0">
                <a:solidFill>
                  <a:srgbClr val="FFFFFF"/>
                </a:solidFill>
                <a:latin typeface="Tahoma"/>
              </a:rPr>
            </a:br>
            <a:r>
              <a:rPr lang="sv-SE" dirty="0" smtClean="0">
                <a:solidFill>
                  <a:srgbClr val="FFFFFF"/>
                </a:solidFill>
                <a:latin typeface="Tahoma"/>
              </a:rPr>
              <a:t>Data availability</a:t>
            </a:r>
            <a:endParaRPr lang="en-GB" dirty="0" smtClean="0"/>
          </a:p>
          <a:p>
            <a:endParaRPr lang="en-US" dirty="0" smtClean="0">
              <a:solidFill>
                <a:srgbClr val="FFFFFF"/>
              </a:solidFill>
              <a:latin typeface="Tahom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availability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1" y="1079500"/>
            <a:ext cx="8388828" cy="5162550"/>
          </a:xfrm>
        </p:spPr>
        <p:txBody>
          <a:bodyPr/>
          <a:lstStyle/>
          <a:p>
            <a:pPr marL="174625" indent="-174625">
              <a:buFont typeface="Arial" pitchFamily="34" charset="0"/>
              <a:buChar char="•"/>
            </a:pPr>
            <a:endParaRPr lang="en-GB" b="1" dirty="0" smtClean="0"/>
          </a:p>
          <a:p>
            <a:pPr marL="174625" indent="-174625">
              <a:buFont typeface="Arial" pitchFamily="34" charset="0"/>
              <a:buChar char="•"/>
            </a:pPr>
            <a:r>
              <a:rPr lang="sv-SE" dirty="0" smtClean="0">
                <a:solidFill>
                  <a:schemeClr val="accent5">
                    <a:lumMod val="75000"/>
                  </a:schemeClr>
                </a:solidFill>
              </a:rPr>
              <a:t>Data is not owned by ECDC – still country data</a:t>
            </a:r>
          </a:p>
          <a:p>
            <a:pPr marL="174625" indent="-174625">
              <a:buFont typeface="Arial" pitchFamily="34" charset="0"/>
              <a:buChar char="•"/>
            </a:pPr>
            <a:endParaRPr lang="sv-SE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174625" indent="-174625">
              <a:buFont typeface="Arial" pitchFamily="34" charset="0"/>
              <a:buChar char="•"/>
            </a:pPr>
            <a:r>
              <a:rPr lang="sv-SE" dirty="0" smtClean="0">
                <a:solidFill>
                  <a:schemeClr val="accent5">
                    <a:lumMod val="75000"/>
                  </a:schemeClr>
                </a:solidFill>
              </a:rPr>
              <a:t>Procedure for applying access to data from Tessy</a:t>
            </a:r>
          </a:p>
          <a:p>
            <a:pPr marL="444500" lvl="1" indent="-174625"/>
            <a:r>
              <a:rPr lang="sv-SE" dirty="0" smtClean="0">
                <a:solidFill>
                  <a:schemeClr val="accent5">
                    <a:lumMod val="75000"/>
                  </a:schemeClr>
                </a:solidFill>
                <a:hlinkClick r:id="rId3"/>
              </a:rPr>
              <a:t>info@ecdc.europa.eu</a:t>
            </a:r>
            <a:endParaRPr lang="sv-SE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444500" lvl="1" indent="-174625"/>
            <a:endParaRPr lang="sv-SE" dirty="0" smtClean="0"/>
          </a:p>
          <a:p>
            <a:pPr marL="174625" indent="-174625">
              <a:buFont typeface="Arial" pitchFamily="34" charset="0"/>
              <a:buChar char="•"/>
            </a:pPr>
            <a:endParaRPr lang="sv-SE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0580567E-5E8F-47A5-90DF-8BFEB1A71525}" type="slidenum">
              <a:rPr lang="en-GB" smtClean="0"/>
              <a:pPr/>
              <a:t>18</a:t>
            </a:fld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availability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1" y="1079500"/>
            <a:ext cx="8388828" cy="5162550"/>
          </a:xfrm>
        </p:spPr>
        <p:txBody>
          <a:bodyPr/>
          <a:lstStyle/>
          <a:p>
            <a:pPr marL="174625" indent="-174625">
              <a:buFont typeface="Arial" pitchFamily="34" charset="0"/>
              <a:buChar char="•"/>
            </a:pPr>
            <a:endParaRPr lang="en-GB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174625" indent="-174625">
              <a:buFont typeface="Arial" pitchFamily="34" charset="0"/>
              <a:buChar char="•"/>
            </a:pPr>
            <a:r>
              <a:rPr lang="sv-SE" dirty="0" smtClean="0">
                <a:solidFill>
                  <a:schemeClr val="accent5">
                    <a:lumMod val="75000"/>
                  </a:schemeClr>
                </a:solidFill>
              </a:rPr>
              <a:t>Need to specify for what purpose and which countries data is of interest</a:t>
            </a:r>
          </a:p>
          <a:p>
            <a:pPr marL="174625" indent="-174625"/>
            <a:endParaRPr lang="sv-SE" dirty="0" smtClean="0"/>
          </a:p>
          <a:p>
            <a:pPr marL="174625" indent="-174625"/>
            <a:endParaRPr lang="sv-SE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0580567E-5E8F-47A5-90DF-8BFEB1A71525}" type="slidenum">
              <a:rPr lang="en-GB" smtClean="0"/>
              <a:pPr/>
              <a:t>19</a:t>
            </a:fld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EU agency dedicated to the prevention and control of communicable diseases </a:t>
            </a:r>
            <a:br>
              <a:rPr lang="en-US" dirty="0" smtClean="0"/>
            </a:br>
            <a:endParaRPr lang="en-GB" dirty="0"/>
          </a:p>
        </p:txBody>
      </p:sp>
      <p:sp>
        <p:nvSpPr>
          <p:cNvPr id="6148" name="Rectangle 7"/>
          <p:cNvSpPr>
            <a:spLocks noGrp="1" noChangeArrowheads="1"/>
          </p:cNvSpPr>
          <p:nvPr>
            <p:ph idx="1"/>
          </p:nvPr>
        </p:nvSpPr>
        <p:spPr>
          <a:xfrm>
            <a:off x="323851" y="1079500"/>
            <a:ext cx="3848099" cy="4292600"/>
          </a:xfrm>
          <a:noFill/>
        </p:spPr>
        <p:txBody>
          <a:bodyPr/>
          <a:lstStyle/>
          <a:p>
            <a:pPr marL="261938" indent="-261938" eaLnBrk="1" hangingPunct="1">
              <a:spcBef>
                <a:spcPts val="0"/>
              </a:spcBef>
              <a:buFont typeface="Tahoma" pitchFamily="34" charset="0"/>
              <a:buChar char="•"/>
            </a:pPr>
            <a:r>
              <a:rPr lang="en-GB" dirty="0" smtClean="0"/>
              <a:t>European Centre for Disease Prevention and Control (ECDC) operational May 2005</a:t>
            </a:r>
          </a:p>
          <a:p>
            <a:pPr marL="261938" indent="-261938" eaLnBrk="1" hangingPunct="1">
              <a:spcBef>
                <a:spcPts val="0"/>
              </a:spcBef>
              <a:buFont typeface="Tahoma" pitchFamily="34" charset="0"/>
              <a:buChar char="•"/>
            </a:pPr>
            <a:r>
              <a:rPr lang="en-GB" dirty="0" smtClean="0"/>
              <a:t>Located in Stockholm, Sweden</a:t>
            </a:r>
          </a:p>
          <a:p>
            <a:pPr marL="261938" indent="-261938" eaLnBrk="1" hangingPunct="1">
              <a:spcBef>
                <a:spcPts val="0"/>
              </a:spcBef>
              <a:buFont typeface="Tahoma" pitchFamily="34" charset="0"/>
              <a:buChar char="•"/>
            </a:pPr>
            <a:r>
              <a:rPr lang="en-GB" dirty="0" smtClean="0"/>
              <a:t>Director Marc Sprenger</a:t>
            </a:r>
          </a:p>
          <a:p>
            <a:pPr marL="261938" indent="-261938" eaLnBrk="1" hangingPunct="1">
              <a:spcBef>
                <a:spcPts val="0"/>
              </a:spcBef>
              <a:buFont typeface="Tahoma" pitchFamily="34" charset="0"/>
              <a:buChar char="•"/>
            </a:pPr>
            <a:r>
              <a:rPr lang="en-GB" dirty="0" smtClean="0"/>
              <a:t>Member States EU-27 and EEA countries</a:t>
            </a:r>
          </a:p>
          <a:p>
            <a:pPr marL="261938" indent="-261938" eaLnBrk="1" hangingPunct="1">
              <a:spcBef>
                <a:spcPts val="0"/>
              </a:spcBef>
              <a:buFont typeface="Tahoma" pitchFamily="34" charset="0"/>
              <a:buChar char="•"/>
            </a:pPr>
            <a:r>
              <a:rPr lang="en-GB" dirty="0" smtClean="0"/>
              <a:t>Founding regulation EC/851/2004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1283" y="1105400"/>
            <a:ext cx="4622744" cy="407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971" y="866899"/>
            <a:ext cx="75438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cs typeface="Arial" pitchFamily="34" charset="0"/>
              </a:rPr>
              <a:t>Categories</a:t>
            </a:r>
            <a:endParaRPr lang="en-GB" sz="3600" b="1" dirty="0">
              <a:solidFill>
                <a:schemeClr val="accent5">
                  <a:lumMod val="75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0010" y="1921823"/>
            <a:ext cx="844335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accent5">
                    <a:lumMod val="75000"/>
                  </a:schemeClr>
                </a:solidFill>
                <a:latin typeface="+mn-lt"/>
                <a:cs typeface="Arial" pitchFamily="34" charset="0"/>
              </a:rPr>
              <a:t>ECDC personnel, EU Member States contact points, EC and EU Agencies Staff, WHO-EURO Staff</a:t>
            </a:r>
          </a:p>
          <a:p>
            <a:endParaRPr lang="en-GB" sz="2000" dirty="0" smtClean="0">
              <a:solidFill>
                <a:schemeClr val="accent5">
                  <a:lumMod val="75000"/>
                </a:schemeClr>
              </a:solidFill>
              <a:latin typeface="+mn-lt"/>
              <a:cs typeface="Arial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GB" sz="2000" dirty="0" smtClean="0">
                <a:solidFill>
                  <a:schemeClr val="accent5">
                    <a:lumMod val="75000"/>
                  </a:schemeClr>
                </a:solidFill>
                <a:latin typeface="+mn-lt"/>
                <a:cs typeface="Arial" pitchFamily="34" charset="0"/>
              </a:rPr>
              <a:t>may have direct access to TESSy data and downloads after training and awareness of confidentiality issues</a:t>
            </a:r>
            <a:endParaRPr lang="en-GB" sz="2000" dirty="0">
              <a:solidFill>
                <a:schemeClr val="accent5">
                  <a:lumMod val="75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3029" y="3933056"/>
            <a:ext cx="8686800" cy="1465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accent5">
                    <a:lumMod val="75000"/>
                  </a:schemeClr>
                </a:solidFill>
                <a:latin typeface="+mn-lt"/>
                <a:cs typeface="Arial" pitchFamily="34" charset="0"/>
              </a:rPr>
              <a:t>EU Agencies: </a:t>
            </a:r>
          </a:p>
          <a:p>
            <a:endParaRPr lang="en-GB" sz="1400" b="1" dirty="0" smtClean="0">
              <a:solidFill>
                <a:schemeClr val="accent5">
                  <a:lumMod val="75000"/>
                </a:schemeClr>
              </a:solidFill>
              <a:latin typeface="+mn-lt"/>
              <a:cs typeface="Arial" pitchFamily="34" charset="0"/>
            </a:endParaRPr>
          </a:p>
          <a:p>
            <a:r>
              <a:rPr lang="en-GB" sz="2000" dirty="0" smtClean="0">
                <a:solidFill>
                  <a:schemeClr val="accent5">
                    <a:lumMod val="75000"/>
                  </a:schemeClr>
                </a:solidFill>
                <a:latin typeface="+mn-lt"/>
                <a:cs typeface="Arial" pitchFamily="34" charset="0"/>
              </a:rPr>
              <a:t>(e.g. EMEA, EFSA, ECHA and the Commission Scientific Committees)</a:t>
            </a:r>
          </a:p>
          <a:p>
            <a:endParaRPr lang="en-GB" sz="1400" b="1" dirty="0" smtClean="0">
              <a:solidFill>
                <a:schemeClr val="accent5">
                  <a:lumMod val="75000"/>
                </a:schemeClr>
              </a:solidFill>
              <a:latin typeface="+mn-lt"/>
              <a:cs typeface="Arial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GB" sz="14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cs typeface="Arial" pitchFamily="34" charset="0"/>
              </a:rPr>
              <a:t>may also request downloads of subset of data for own use directly after signature of confidentiality declaration or </a:t>
            </a:r>
            <a:r>
              <a:rPr lang="en-GB" sz="1400" b="1" u="sng" dirty="0" smtClean="0">
                <a:solidFill>
                  <a:schemeClr val="accent5">
                    <a:lumMod val="75000"/>
                  </a:schemeClr>
                </a:solidFill>
                <a:latin typeface="+mn-lt"/>
                <a:cs typeface="Arial" pitchFamily="34" charset="0"/>
              </a:rPr>
              <a:t>with agreement if outsourced to third parties</a:t>
            </a:r>
            <a:endParaRPr lang="en-GB" sz="1400" b="1" u="sng" dirty="0">
              <a:solidFill>
                <a:schemeClr val="accent5">
                  <a:lumMod val="75000"/>
                </a:schemeClr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971" y="866899"/>
            <a:ext cx="75438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cs typeface="Arial" pitchFamily="34" charset="0"/>
              </a:rPr>
              <a:t>Categories</a:t>
            </a:r>
            <a:endParaRPr lang="en-GB" sz="3600" b="1" dirty="0">
              <a:solidFill>
                <a:schemeClr val="accent5">
                  <a:lumMod val="75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0010" y="1921823"/>
            <a:ext cx="8443356" cy="2628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Third parties: </a:t>
            </a:r>
          </a:p>
          <a:p>
            <a:endParaRPr lang="en-GB" sz="1600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  <a:p>
            <a:r>
              <a:rPr lang="en-GB" sz="1600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(e.g. Universities, Public Health institutions, Private Companies)</a:t>
            </a:r>
          </a:p>
          <a:p>
            <a:endParaRPr lang="en-GB" sz="1600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GB" sz="2000" b="1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May request downloads of subset of data for own use after approval by “Peer Review Group” and signature of specific agreement including confidentiality declaration.</a:t>
            </a:r>
          </a:p>
          <a:p>
            <a:pPr algn="ctr">
              <a:lnSpc>
                <a:spcPct val="100000"/>
              </a:lnSpc>
            </a:pPr>
            <a:endParaRPr lang="sv-SE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>
              <a:lnSpc>
                <a:spcPct val="100000"/>
              </a:lnSpc>
            </a:pPr>
            <a:r>
              <a:rPr lang="sv-SE" sz="2000" dirty="0" smtClean="0">
                <a:solidFill>
                  <a:schemeClr val="accent5">
                    <a:lumMod val="75000"/>
                  </a:schemeClr>
                </a:solidFill>
              </a:rPr>
              <a:t>Data ”just for modelling” probably not enough argument</a:t>
            </a:r>
            <a:endParaRPr lang="en-GB" sz="2000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1" y="1079500"/>
            <a:ext cx="8388828" cy="5162550"/>
          </a:xfrm>
        </p:spPr>
        <p:txBody>
          <a:bodyPr/>
          <a:lstStyle/>
          <a:p>
            <a:pPr marL="174625" indent="-174625">
              <a:buFont typeface="Arial" pitchFamily="34" charset="0"/>
              <a:buChar char="•"/>
            </a:pPr>
            <a:endParaRPr lang="en-GB" b="1" dirty="0" smtClean="0"/>
          </a:p>
          <a:p>
            <a:pPr marL="174625" indent="-174625"/>
            <a:endParaRPr lang="sv-SE" sz="7200" dirty="0" smtClean="0"/>
          </a:p>
          <a:p>
            <a:pPr algn="ctr"/>
            <a:r>
              <a:rPr lang="sv-SE" sz="3200" b="1" dirty="0" smtClean="0">
                <a:solidFill>
                  <a:schemeClr val="accent5">
                    <a:lumMod val="75000"/>
                  </a:schemeClr>
                </a:solidFill>
              </a:rPr>
              <a:t>THANK YOU FOR YOUR ATTENTION</a:t>
            </a:r>
            <a:endParaRPr lang="en-GB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0580567E-5E8F-47A5-90DF-8BFEB1A71525}" type="slidenum">
              <a:rPr lang="en-GB" smtClean="0"/>
              <a:pPr/>
              <a:t>22</a:t>
            </a:fld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0567E-5E8F-47A5-90DF-8BFEB1A71525}" type="slidenum">
              <a:rPr lang="en-GB" smtClean="0"/>
              <a:pPr/>
              <a:t>3</a:t>
            </a:fld>
            <a:endParaRPr lang="en-GB" dirty="0"/>
          </a:p>
        </p:txBody>
      </p:sp>
      <p:grpSp>
        <p:nvGrpSpPr>
          <p:cNvPr id="23" name="Group 22"/>
          <p:cNvGrpSpPr/>
          <p:nvPr/>
        </p:nvGrpSpPr>
        <p:grpSpPr>
          <a:xfrm>
            <a:off x="324000" y="1080000"/>
            <a:ext cx="8593729" cy="3947968"/>
            <a:chOff x="324000" y="2058978"/>
            <a:chExt cx="8593729" cy="3947968"/>
          </a:xfrm>
        </p:grpSpPr>
        <p:sp>
          <p:nvSpPr>
            <p:cNvPr id="12" name="Line 10"/>
            <p:cNvSpPr>
              <a:spLocks noChangeShapeType="1"/>
            </p:cNvSpPr>
            <p:nvPr/>
          </p:nvSpPr>
          <p:spPr bwMode="auto">
            <a:xfrm flipH="1">
              <a:off x="3526974" y="2576342"/>
              <a:ext cx="0" cy="2268000"/>
            </a:xfrm>
            <a:prstGeom prst="lin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70000"/>
                </a:lnSpc>
                <a:defRPr/>
              </a:pPr>
              <a:endParaRPr lang="en-GB" sz="1050"/>
            </a:p>
          </p:txBody>
        </p:sp>
        <p:sp>
          <p:nvSpPr>
            <p:cNvPr id="15" name="Line 10"/>
            <p:cNvSpPr>
              <a:spLocks noChangeShapeType="1"/>
            </p:cNvSpPr>
            <p:nvPr/>
          </p:nvSpPr>
          <p:spPr bwMode="auto">
            <a:xfrm flipH="1">
              <a:off x="5800584" y="3815265"/>
              <a:ext cx="3933" cy="1332000"/>
            </a:xfrm>
            <a:prstGeom prst="lin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70000"/>
                </a:lnSpc>
                <a:defRPr/>
              </a:pPr>
              <a:endParaRPr lang="en-GB" sz="1050"/>
            </a:p>
          </p:txBody>
        </p:sp>
        <p:sp>
          <p:nvSpPr>
            <p:cNvPr id="17" name="Line 10"/>
            <p:cNvSpPr>
              <a:spLocks noChangeShapeType="1"/>
            </p:cNvSpPr>
            <p:nvPr/>
          </p:nvSpPr>
          <p:spPr bwMode="auto">
            <a:xfrm flipH="1">
              <a:off x="1375522" y="3815265"/>
              <a:ext cx="3933" cy="1332000"/>
            </a:xfrm>
            <a:prstGeom prst="lin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70000"/>
                </a:lnSpc>
                <a:defRPr/>
              </a:pPr>
              <a:endParaRPr lang="en-GB" sz="1050"/>
            </a:p>
          </p:txBody>
        </p:sp>
        <p:sp>
          <p:nvSpPr>
            <p:cNvPr id="14" name="Line 48"/>
            <p:cNvSpPr>
              <a:spLocks noChangeShapeType="1"/>
            </p:cNvSpPr>
            <p:nvPr/>
          </p:nvSpPr>
          <p:spPr bwMode="auto">
            <a:xfrm>
              <a:off x="1367162" y="3831046"/>
              <a:ext cx="6552000" cy="0"/>
            </a:xfrm>
            <a:prstGeom prst="lin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70000"/>
                </a:lnSpc>
                <a:defRPr/>
              </a:pPr>
              <a:endParaRPr lang="en-GB" sz="1050"/>
            </a:p>
          </p:txBody>
        </p:sp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2492576" y="4513922"/>
              <a:ext cx="2088000" cy="1493024"/>
            </a:xfrm>
            <a:prstGeom prst="flowChartAlternateProcess">
              <a:avLst/>
            </a:prstGeom>
            <a:solidFill>
              <a:srgbClr val="69AE23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reflection blurRad="6350" stA="50000" endA="300" endPos="55500" dist="50800" dir="5400000" sy="-100000" algn="bl" rotWithShape="0"/>
            </a:effectLst>
          </p:spPr>
          <p:txBody>
            <a:bodyPr lIns="72000" tIns="36000" rIns="0" bIns="36000" anchor="ctr" anchorCtr="0"/>
            <a:lstStyle/>
            <a:p>
              <a:pPr algn="ctr">
                <a:lnSpc>
                  <a:spcPct val="75000"/>
                </a:lnSpc>
              </a:pPr>
              <a:r>
                <a:rPr lang="en-GB" sz="1800" b="1" noProof="1" smtClean="0">
                  <a:solidFill>
                    <a:schemeClr val="bg1"/>
                  </a:solidFill>
                </a:rPr>
                <a:t>Surveillance </a:t>
              </a:r>
              <a:br>
                <a:rPr lang="en-GB" sz="1800" b="1" noProof="1" smtClean="0">
                  <a:solidFill>
                    <a:schemeClr val="bg1"/>
                  </a:solidFill>
                </a:rPr>
              </a:br>
              <a:r>
                <a:rPr lang="en-GB" sz="1800" noProof="1" smtClean="0">
                  <a:solidFill>
                    <a:schemeClr val="bg1"/>
                  </a:solidFill>
                </a:rPr>
                <a:t>and </a:t>
              </a:r>
              <a:r>
                <a:rPr lang="en-GB" sz="1800" b="1" noProof="1" smtClean="0">
                  <a:solidFill>
                    <a:schemeClr val="bg1"/>
                  </a:solidFill>
                </a:rPr>
                <a:t>Response Support</a:t>
              </a:r>
            </a:p>
          </p:txBody>
        </p:sp>
        <p:sp>
          <p:nvSpPr>
            <p:cNvPr id="9" name="AutoShape 25"/>
            <p:cNvSpPr>
              <a:spLocks noChangeArrowheads="1"/>
            </p:cNvSpPr>
            <p:nvPr/>
          </p:nvSpPr>
          <p:spPr bwMode="auto">
            <a:xfrm>
              <a:off x="324000" y="4513922"/>
              <a:ext cx="2088000" cy="1493024"/>
            </a:xfrm>
            <a:prstGeom prst="flowChartAlternateProcess">
              <a:avLst/>
            </a:prstGeom>
            <a:solidFill>
              <a:srgbClr val="69AE23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reflection blurRad="6350" stA="50000" endA="300" endPos="55500" dist="50800" dir="5400000" sy="-100000" algn="bl" rotWithShape="0"/>
            </a:effectLst>
          </p:spPr>
          <p:txBody>
            <a:bodyPr lIns="72000" tIns="36000" rIns="0" bIns="36000" anchor="ctr" anchorCtr="0"/>
            <a:lstStyle/>
            <a:p>
              <a:pPr algn="ctr">
                <a:lnSpc>
                  <a:spcPct val="75000"/>
                </a:lnSpc>
              </a:pPr>
              <a:r>
                <a:rPr lang="en-GB" sz="1800" b="1" noProof="1" smtClean="0">
                  <a:solidFill>
                    <a:schemeClr val="bg1"/>
                  </a:solidFill>
                </a:rPr>
                <a:t>Office of the Chief Scientist</a:t>
              </a:r>
              <a:endParaRPr lang="en-GB" sz="1800" noProof="1">
                <a:solidFill>
                  <a:srgbClr val="006600"/>
                </a:solidFill>
              </a:endParaRPr>
            </a:p>
          </p:txBody>
        </p:sp>
        <p:sp>
          <p:nvSpPr>
            <p:cNvPr id="10" name="AutoShape 29"/>
            <p:cNvSpPr>
              <a:spLocks noChangeArrowheads="1"/>
            </p:cNvSpPr>
            <p:nvPr/>
          </p:nvSpPr>
          <p:spPr bwMode="auto">
            <a:xfrm>
              <a:off x="4661152" y="4513922"/>
              <a:ext cx="2088000" cy="1493024"/>
            </a:xfrm>
            <a:prstGeom prst="flowChartAlternateProcess">
              <a:avLst/>
            </a:prstGeom>
            <a:solidFill>
              <a:srgbClr val="69AE23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reflection blurRad="6350" stA="50000" endA="300" endPos="55500" dist="50800" dir="5400000" sy="-100000" algn="bl" rotWithShape="0"/>
            </a:effectLst>
          </p:spPr>
          <p:txBody>
            <a:bodyPr lIns="72000" tIns="36000" rIns="0" bIns="36000" anchor="ctr" anchorCtr="0"/>
            <a:lstStyle/>
            <a:p>
              <a:pPr algn="ctr">
                <a:lnSpc>
                  <a:spcPct val="75000"/>
                </a:lnSpc>
              </a:pPr>
              <a:r>
                <a:rPr lang="en-US" sz="1800" b="1" dirty="0" smtClean="0">
                  <a:solidFill>
                    <a:srgbClr val="FFFFFF"/>
                  </a:solidFill>
                  <a:latin typeface="Tahoma"/>
                </a:rPr>
                <a:t>Public Health Capacity </a:t>
              </a:r>
              <a:r>
                <a:rPr lang="en-US" sz="1800" dirty="0" smtClean="0">
                  <a:solidFill>
                    <a:srgbClr val="FFFFFF"/>
                  </a:solidFill>
                  <a:latin typeface="Tahoma"/>
                </a:rPr>
                <a:t>and</a:t>
              </a:r>
              <a:r>
                <a:rPr lang="en-US" sz="1800" b="1" dirty="0" smtClean="0">
                  <a:solidFill>
                    <a:srgbClr val="FFFFFF"/>
                  </a:solidFill>
                  <a:latin typeface="Tahoma"/>
                </a:rPr>
                <a:t> Communication 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  <p:sp>
          <p:nvSpPr>
            <p:cNvPr id="11" name="AutoShape 11"/>
            <p:cNvSpPr>
              <a:spLocks noChangeArrowheads="1"/>
            </p:cNvSpPr>
            <p:nvPr/>
          </p:nvSpPr>
          <p:spPr bwMode="auto">
            <a:xfrm>
              <a:off x="2441988" y="2058978"/>
              <a:ext cx="2154380" cy="903423"/>
            </a:xfrm>
            <a:prstGeom prst="flowChartAlternateProcess">
              <a:avLst/>
            </a:prstGeom>
            <a:solidFill>
              <a:srgbClr val="69AE23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/>
              <a:r>
                <a:rPr lang="en-GB" sz="1800" b="1" noProof="1" smtClean="0">
                  <a:solidFill>
                    <a:schemeClr val="bg1"/>
                  </a:solidFill>
                </a:rPr>
                <a:t>Director </a:t>
              </a:r>
            </a:p>
            <a:p>
              <a:pPr algn="ctr"/>
              <a:r>
                <a:rPr lang="en-GB" sz="1800" noProof="1" smtClean="0">
                  <a:solidFill>
                    <a:schemeClr val="bg1"/>
                  </a:solidFill>
                </a:rPr>
                <a:t>and</a:t>
              </a:r>
            </a:p>
            <a:p>
              <a:pPr algn="ctr"/>
              <a:r>
                <a:rPr lang="en-GB" sz="1800" b="1" noProof="1" smtClean="0">
                  <a:solidFill>
                    <a:schemeClr val="bg1"/>
                  </a:solidFill>
                </a:rPr>
                <a:t>Director's Office</a:t>
              </a:r>
              <a:endParaRPr lang="en-GB" sz="1800" b="1" noProof="1">
                <a:solidFill>
                  <a:schemeClr val="bg1"/>
                </a:solidFill>
              </a:endParaRPr>
            </a:p>
          </p:txBody>
        </p:sp>
        <p:sp>
          <p:nvSpPr>
            <p:cNvPr id="20" name="Line 10"/>
            <p:cNvSpPr>
              <a:spLocks noChangeShapeType="1"/>
            </p:cNvSpPr>
            <p:nvPr/>
          </p:nvSpPr>
          <p:spPr bwMode="auto">
            <a:xfrm flipH="1">
              <a:off x="7899864" y="3823743"/>
              <a:ext cx="3933" cy="1332000"/>
            </a:xfrm>
            <a:prstGeom prst="lin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70000"/>
                </a:lnSpc>
                <a:defRPr/>
              </a:pPr>
              <a:endParaRPr lang="en-GB" sz="1050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6829729" y="4513922"/>
              <a:ext cx="2088000" cy="1493024"/>
            </a:xfrm>
            <a:prstGeom prst="flowChartAlternateProcess">
              <a:avLst/>
            </a:prstGeom>
            <a:solidFill>
              <a:srgbClr val="69AE23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reflection blurRad="6350" stA="50000" endA="300" endPos="55500" dist="50800" dir="5400000" sy="-100000" algn="bl" rotWithShape="0"/>
            </a:effectLst>
          </p:spPr>
          <p:txBody>
            <a:bodyPr lIns="72000" tIns="36000" rIns="0" bIns="36000" anchor="ctr" anchorCtr="0"/>
            <a:lstStyle/>
            <a:p>
              <a:pPr algn="ctr">
                <a:lnSpc>
                  <a:spcPct val="75000"/>
                </a:lnSpc>
              </a:pPr>
              <a:r>
                <a:rPr lang="en-GB" sz="1800" b="1" noProof="1" smtClean="0">
                  <a:solidFill>
                    <a:schemeClr val="bg1"/>
                  </a:solidFill>
                </a:rPr>
                <a:t>Resource Management </a:t>
              </a:r>
              <a:r>
                <a:rPr lang="en-GB" sz="1800" noProof="1" smtClean="0">
                  <a:solidFill>
                    <a:schemeClr val="bg1"/>
                  </a:solidFill>
                </a:rPr>
                <a:t>and</a:t>
              </a:r>
              <a:r>
                <a:rPr lang="en-GB" sz="1800" b="1" noProof="1" smtClean="0">
                  <a:solidFill>
                    <a:schemeClr val="bg1"/>
                  </a:solidFill>
                </a:rPr>
                <a:t> Coordination</a:t>
              </a:r>
              <a:endParaRPr lang="en-GB" sz="1800" noProof="1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Organisational structure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6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an EU agency?</a:t>
            </a:r>
          </a:p>
        </p:txBody>
      </p:sp>
      <p:sp>
        <p:nvSpPr>
          <p:cNvPr id="1013764" name="Rectangle 4"/>
          <p:cNvSpPr>
            <a:spLocks noGrp="1" noChangeArrowheads="1"/>
          </p:cNvSpPr>
          <p:nvPr>
            <p:ph idx="1"/>
          </p:nvPr>
        </p:nvSpPr>
        <p:spPr>
          <a:xfrm>
            <a:off x="323851" y="1079500"/>
            <a:ext cx="5554436" cy="5162550"/>
          </a:xfrm>
        </p:spPr>
        <p:txBody>
          <a:bodyPr/>
          <a:lstStyle/>
          <a:p>
            <a:r>
              <a:rPr lang="en-GB" dirty="0"/>
              <a:t>Similar </a:t>
            </a:r>
            <a:r>
              <a:rPr lang="en-GB" dirty="0" smtClean="0"/>
              <a:t>concept as in</a:t>
            </a:r>
            <a:br>
              <a:rPr lang="en-GB" dirty="0" smtClean="0"/>
            </a:br>
            <a:r>
              <a:rPr lang="en-GB" dirty="0" smtClean="0"/>
              <a:t>national </a:t>
            </a:r>
            <a:r>
              <a:rPr lang="en-GB" dirty="0"/>
              <a:t>agencies or institutes:</a:t>
            </a:r>
          </a:p>
          <a:p>
            <a:pPr marL="266700" indent="-266700">
              <a:buFontTx/>
              <a:buChar char="•"/>
            </a:pPr>
            <a:r>
              <a:rPr lang="en-GB" dirty="0"/>
              <a:t>technical body for specific area slightly outside government sphere;</a:t>
            </a:r>
          </a:p>
          <a:p>
            <a:pPr marL="266700" indent="-266700">
              <a:buFontTx/>
              <a:buChar char="•"/>
            </a:pPr>
            <a:r>
              <a:rPr lang="en-GB" dirty="0" smtClean="0"/>
              <a:t>a certain degree of independence</a:t>
            </a:r>
            <a:r>
              <a:rPr lang="en-GB" dirty="0"/>
              <a:t>; and</a:t>
            </a:r>
          </a:p>
          <a:p>
            <a:pPr marL="266700" indent="-266700">
              <a:buFontTx/>
              <a:buChar char="•"/>
            </a:pPr>
            <a:r>
              <a:rPr lang="en-GB" dirty="0"/>
              <a:t>own budget.</a:t>
            </a:r>
          </a:p>
          <a:p>
            <a:pPr marL="266700" indent="-266700"/>
            <a:endParaRPr lang="en-GB" dirty="0"/>
          </a:p>
        </p:txBody>
      </p:sp>
      <p:grpSp>
        <p:nvGrpSpPr>
          <p:cNvPr id="2" name="Group 24"/>
          <p:cNvGrpSpPr/>
          <p:nvPr/>
        </p:nvGrpSpPr>
        <p:grpSpPr>
          <a:xfrm>
            <a:off x="4140200" y="5445125"/>
            <a:ext cx="1800225" cy="736600"/>
            <a:chOff x="4140200" y="5445125"/>
            <a:chExt cx="1800225" cy="736600"/>
          </a:xfrm>
        </p:grpSpPr>
        <p:pic>
          <p:nvPicPr>
            <p:cNvPr id="1013767" name="Picture 7" descr="200px-EMCDDA_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40200" y="5445125"/>
              <a:ext cx="736600" cy="736600"/>
            </a:xfrm>
            <a:prstGeom prst="rect">
              <a:avLst/>
            </a:prstGeom>
            <a:noFill/>
          </p:spPr>
        </p:pic>
        <p:sp>
          <p:nvSpPr>
            <p:cNvPr id="1013773" name="Line 13"/>
            <p:cNvSpPr>
              <a:spLocks noChangeShapeType="1"/>
            </p:cNvSpPr>
            <p:nvPr/>
          </p:nvSpPr>
          <p:spPr bwMode="auto">
            <a:xfrm>
              <a:off x="5148263" y="5876925"/>
              <a:ext cx="792162" cy="0"/>
            </a:xfrm>
            <a:prstGeom prst="lin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GB"/>
            </a:p>
          </p:txBody>
        </p:sp>
      </p:grpSp>
      <p:grpSp>
        <p:nvGrpSpPr>
          <p:cNvPr id="3" name="Group 25"/>
          <p:cNvGrpSpPr/>
          <p:nvPr/>
        </p:nvGrpSpPr>
        <p:grpSpPr>
          <a:xfrm>
            <a:off x="3779838" y="4289425"/>
            <a:ext cx="2520950" cy="1371600"/>
            <a:chOff x="3779838" y="4289425"/>
            <a:chExt cx="2520950" cy="1371600"/>
          </a:xfrm>
        </p:grpSpPr>
        <p:pic>
          <p:nvPicPr>
            <p:cNvPr id="1013769" name="Picture 9" descr="osha_logo_en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79838" y="4289425"/>
              <a:ext cx="1368425" cy="844550"/>
            </a:xfrm>
            <a:prstGeom prst="rect">
              <a:avLst/>
            </a:prstGeom>
            <a:noFill/>
          </p:spPr>
        </p:pic>
        <p:sp>
          <p:nvSpPr>
            <p:cNvPr id="1013774" name="Line 14"/>
            <p:cNvSpPr>
              <a:spLocks noChangeShapeType="1"/>
            </p:cNvSpPr>
            <p:nvPr/>
          </p:nvSpPr>
          <p:spPr bwMode="auto">
            <a:xfrm>
              <a:off x="5076825" y="5229225"/>
              <a:ext cx="1223963" cy="431800"/>
            </a:xfrm>
            <a:prstGeom prst="lin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GB"/>
            </a:p>
          </p:txBody>
        </p:sp>
      </p:grpSp>
      <p:grpSp>
        <p:nvGrpSpPr>
          <p:cNvPr id="4" name="Group 27"/>
          <p:cNvGrpSpPr/>
          <p:nvPr/>
        </p:nvGrpSpPr>
        <p:grpSpPr>
          <a:xfrm>
            <a:off x="5795963" y="2636838"/>
            <a:ext cx="1368425" cy="2232025"/>
            <a:chOff x="5795963" y="2636838"/>
            <a:chExt cx="1368425" cy="2232025"/>
          </a:xfrm>
        </p:grpSpPr>
        <p:pic>
          <p:nvPicPr>
            <p:cNvPr id="1013766" name="Picture 6" descr="600px-EEA_agency_logo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95963" y="2636838"/>
              <a:ext cx="841375" cy="841375"/>
            </a:xfrm>
            <a:prstGeom prst="rect">
              <a:avLst/>
            </a:prstGeom>
            <a:noFill/>
          </p:spPr>
        </p:pic>
        <p:sp>
          <p:nvSpPr>
            <p:cNvPr id="1013776" name="Line 16"/>
            <p:cNvSpPr>
              <a:spLocks noChangeShapeType="1"/>
            </p:cNvSpPr>
            <p:nvPr/>
          </p:nvSpPr>
          <p:spPr bwMode="auto">
            <a:xfrm>
              <a:off x="6588125" y="3644900"/>
              <a:ext cx="576263" cy="1223963"/>
            </a:xfrm>
            <a:prstGeom prst="lin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GB"/>
            </a:p>
          </p:txBody>
        </p:sp>
      </p:grpSp>
      <p:grpSp>
        <p:nvGrpSpPr>
          <p:cNvPr id="5" name="Group 29"/>
          <p:cNvGrpSpPr/>
          <p:nvPr/>
        </p:nvGrpSpPr>
        <p:grpSpPr>
          <a:xfrm>
            <a:off x="6948488" y="4437063"/>
            <a:ext cx="1928812" cy="1123950"/>
            <a:chOff x="6948488" y="4437063"/>
            <a:chExt cx="1928812" cy="1123950"/>
          </a:xfrm>
        </p:grpSpPr>
        <p:pic>
          <p:nvPicPr>
            <p:cNvPr id="1013771" name="Picture 11" descr="echalogo1_transparent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948488" y="5013325"/>
              <a:ext cx="1928812" cy="547688"/>
            </a:xfrm>
            <a:prstGeom prst="rect">
              <a:avLst/>
            </a:prstGeom>
            <a:noFill/>
          </p:spPr>
        </p:pic>
        <p:sp>
          <p:nvSpPr>
            <p:cNvPr id="1013777" name="Line 17"/>
            <p:cNvSpPr>
              <a:spLocks noChangeShapeType="1"/>
            </p:cNvSpPr>
            <p:nvPr/>
          </p:nvSpPr>
          <p:spPr bwMode="auto">
            <a:xfrm flipH="1">
              <a:off x="7740650" y="4437063"/>
              <a:ext cx="0" cy="576262"/>
            </a:xfrm>
            <a:prstGeom prst="lin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GB"/>
            </a:p>
          </p:txBody>
        </p:sp>
      </p:grpSp>
      <p:grpSp>
        <p:nvGrpSpPr>
          <p:cNvPr id="6" name="Group 28"/>
          <p:cNvGrpSpPr/>
          <p:nvPr/>
        </p:nvGrpSpPr>
        <p:grpSpPr>
          <a:xfrm>
            <a:off x="7092950" y="2349500"/>
            <a:ext cx="1258888" cy="2216150"/>
            <a:chOff x="7092950" y="2349500"/>
            <a:chExt cx="1258888" cy="2216150"/>
          </a:xfrm>
        </p:grpSpPr>
        <p:pic>
          <p:nvPicPr>
            <p:cNvPr id="1013772" name="Picture 12"/>
            <p:cNvPicPr>
              <a:picLocks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6000"/>
            </a:blip>
            <a:srcRect/>
            <a:stretch>
              <a:fillRect/>
            </a:stretch>
          </p:blipFill>
          <p:spPr bwMode="auto">
            <a:xfrm>
              <a:off x="7092950" y="2349500"/>
              <a:ext cx="1258888" cy="1133475"/>
            </a:xfrm>
            <a:prstGeom prst="rect">
              <a:avLst/>
            </a:prstGeom>
            <a:noFill/>
          </p:spPr>
        </p:pic>
        <p:sp>
          <p:nvSpPr>
            <p:cNvPr id="1013778" name="Line 18"/>
            <p:cNvSpPr>
              <a:spLocks noChangeShapeType="1"/>
            </p:cNvSpPr>
            <p:nvPr/>
          </p:nvSpPr>
          <p:spPr bwMode="auto">
            <a:xfrm flipH="1">
              <a:off x="7451725" y="3630613"/>
              <a:ext cx="0" cy="935037"/>
            </a:xfrm>
            <a:prstGeom prst="lin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GB"/>
            </a:p>
          </p:txBody>
        </p:sp>
      </p:grpSp>
      <p:grpSp>
        <p:nvGrpSpPr>
          <p:cNvPr id="7" name="Group 30"/>
          <p:cNvGrpSpPr/>
          <p:nvPr/>
        </p:nvGrpSpPr>
        <p:grpSpPr>
          <a:xfrm>
            <a:off x="7092950" y="5373688"/>
            <a:ext cx="2016125" cy="673100"/>
            <a:chOff x="7092950" y="5373688"/>
            <a:chExt cx="2016125" cy="673100"/>
          </a:xfrm>
        </p:grpSpPr>
        <p:pic>
          <p:nvPicPr>
            <p:cNvPr id="1013770" name="Picture 10" descr="topbanner_left_en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18768" b="31833"/>
            <a:stretch>
              <a:fillRect/>
            </a:stretch>
          </p:blipFill>
          <p:spPr bwMode="auto">
            <a:xfrm>
              <a:off x="7308850" y="5373688"/>
              <a:ext cx="1800225" cy="673100"/>
            </a:xfrm>
            <a:prstGeom prst="rect">
              <a:avLst/>
            </a:prstGeom>
            <a:noFill/>
          </p:spPr>
        </p:pic>
        <p:sp>
          <p:nvSpPr>
            <p:cNvPr id="1013779" name="Line 19"/>
            <p:cNvSpPr>
              <a:spLocks noChangeShapeType="1"/>
            </p:cNvSpPr>
            <p:nvPr/>
          </p:nvSpPr>
          <p:spPr bwMode="auto">
            <a:xfrm flipH="1" flipV="1">
              <a:off x="7092950" y="5734050"/>
              <a:ext cx="358775" cy="0"/>
            </a:xfrm>
            <a:prstGeom prst="lin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GB"/>
            </a:p>
          </p:txBody>
        </p:sp>
      </p:grpSp>
      <p:sp>
        <p:nvSpPr>
          <p:cNvPr id="18" name="Oval 9"/>
          <p:cNvSpPr>
            <a:spLocks noChangeArrowheads="1"/>
          </p:cNvSpPr>
          <p:nvPr/>
        </p:nvSpPr>
        <p:spPr bwMode="auto">
          <a:xfrm>
            <a:off x="7689793" y="4421188"/>
            <a:ext cx="107950" cy="107950"/>
          </a:xfrm>
          <a:prstGeom prst="ellipse">
            <a:avLst/>
          </a:prstGeom>
          <a:solidFill>
            <a:srgbClr val="99CC00"/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19" name="Oval 10"/>
          <p:cNvSpPr>
            <a:spLocks noChangeArrowheads="1"/>
          </p:cNvSpPr>
          <p:nvPr/>
        </p:nvSpPr>
        <p:spPr bwMode="auto">
          <a:xfrm>
            <a:off x="7099357" y="4811713"/>
            <a:ext cx="107950" cy="107950"/>
          </a:xfrm>
          <a:prstGeom prst="ellipse">
            <a:avLst/>
          </a:prstGeom>
          <a:solidFill>
            <a:srgbClr val="99CC00"/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20" name="Oval 11"/>
          <p:cNvSpPr>
            <a:spLocks noChangeArrowheads="1"/>
          </p:cNvSpPr>
          <p:nvPr/>
        </p:nvSpPr>
        <p:spPr bwMode="auto">
          <a:xfrm>
            <a:off x="6215063" y="5595130"/>
            <a:ext cx="107950" cy="107950"/>
          </a:xfrm>
          <a:prstGeom prst="ellipse">
            <a:avLst/>
          </a:prstGeom>
          <a:solidFill>
            <a:srgbClr val="99CC00"/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21" name="Oval 12"/>
          <p:cNvSpPr>
            <a:spLocks noChangeArrowheads="1"/>
          </p:cNvSpPr>
          <p:nvPr/>
        </p:nvSpPr>
        <p:spPr bwMode="auto">
          <a:xfrm>
            <a:off x="6584057" y="4941888"/>
            <a:ext cx="107950" cy="107950"/>
          </a:xfrm>
          <a:prstGeom prst="ellipse">
            <a:avLst/>
          </a:prstGeom>
          <a:solidFill>
            <a:srgbClr val="99CC00"/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22" name="Oval 13"/>
          <p:cNvSpPr>
            <a:spLocks noChangeArrowheads="1"/>
          </p:cNvSpPr>
          <p:nvPr/>
        </p:nvSpPr>
        <p:spPr bwMode="auto">
          <a:xfrm>
            <a:off x="7406410" y="4519584"/>
            <a:ext cx="107950" cy="107950"/>
          </a:xfrm>
          <a:prstGeom prst="ellipse">
            <a:avLst/>
          </a:prstGeom>
          <a:solidFill>
            <a:srgbClr val="99CC00"/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23" name="Oval 14"/>
          <p:cNvSpPr>
            <a:spLocks noChangeArrowheads="1"/>
          </p:cNvSpPr>
          <p:nvPr/>
        </p:nvSpPr>
        <p:spPr bwMode="auto">
          <a:xfrm>
            <a:off x="7019925" y="5680855"/>
            <a:ext cx="107950" cy="107950"/>
          </a:xfrm>
          <a:prstGeom prst="ellipse">
            <a:avLst/>
          </a:prstGeom>
          <a:solidFill>
            <a:srgbClr val="99CC00"/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24" name="Oval 15"/>
          <p:cNvSpPr>
            <a:spLocks noChangeArrowheads="1"/>
          </p:cNvSpPr>
          <p:nvPr/>
        </p:nvSpPr>
        <p:spPr bwMode="auto">
          <a:xfrm>
            <a:off x="5911850" y="5818910"/>
            <a:ext cx="107950" cy="107950"/>
          </a:xfrm>
          <a:prstGeom prst="ellipse">
            <a:avLst/>
          </a:prstGeom>
          <a:solidFill>
            <a:srgbClr val="99CC00"/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32" name="Slide Number Placeholder 4"/>
          <p:cNvSpPr txBox="1">
            <a:spLocks/>
          </p:cNvSpPr>
          <p:nvPr/>
        </p:nvSpPr>
        <p:spPr>
          <a:xfrm>
            <a:off x="6840000" y="6480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80567E-5E8F-47A5-90DF-8BFEB1A71525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grpSp>
        <p:nvGrpSpPr>
          <p:cNvPr id="8" name="Group 34"/>
          <p:cNvGrpSpPr/>
          <p:nvPr/>
        </p:nvGrpSpPr>
        <p:grpSpPr>
          <a:xfrm>
            <a:off x="3948803" y="3432517"/>
            <a:ext cx="2668073" cy="1558135"/>
            <a:chOff x="3948803" y="3432517"/>
            <a:chExt cx="2668073" cy="1558135"/>
          </a:xfrm>
        </p:grpSpPr>
        <p:pic>
          <p:nvPicPr>
            <p:cNvPr id="33" name="Picture 32" descr="ema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948803" y="3432517"/>
              <a:ext cx="2155208" cy="769717"/>
            </a:xfrm>
            <a:prstGeom prst="rect">
              <a:avLst/>
            </a:prstGeom>
          </p:spPr>
        </p:pic>
        <p:sp>
          <p:nvSpPr>
            <p:cNvPr id="34" name="Line 16"/>
            <p:cNvSpPr>
              <a:spLocks noChangeShapeType="1"/>
            </p:cNvSpPr>
            <p:nvPr/>
          </p:nvSpPr>
          <p:spPr bwMode="auto">
            <a:xfrm>
              <a:off x="5435190" y="4343538"/>
              <a:ext cx="1181686" cy="647114"/>
            </a:xfrm>
            <a:prstGeom prst="lin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GB"/>
            </a:p>
          </p:txBody>
        </p:sp>
      </p:grpSp>
      <p:sp>
        <p:nvSpPr>
          <p:cNvPr id="36" name="Action Button: Forward or Next 35">
            <a:hlinkClick r:id="" action="ppaction://noaction" highlightClick="1"/>
          </p:cNvPr>
          <p:cNvSpPr/>
          <p:nvPr/>
        </p:nvSpPr>
        <p:spPr bwMode="auto">
          <a:xfrm>
            <a:off x="8912772" y="6442410"/>
            <a:ext cx="231229" cy="426607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24000" y="4320000"/>
            <a:ext cx="4818155" cy="1861344"/>
          </a:xfrm>
        </p:spPr>
        <p:txBody>
          <a:bodyPr/>
          <a:lstStyle/>
          <a:p>
            <a:r>
              <a:rPr lang="en-GB" dirty="0" smtClean="0"/>
              <a:t>Epidemiological background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Epidemics still happen in our era</a:t>
            </a:r>
            <a:endParaRPr lang="en-GB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323851" y="1079500"/>
            <a:ext cx="4237391" cy="3285236"/>
          </a:xfrm>
        </p:spPr>
        <p:txBody>
          <a:bodyPr/>
          <a:lstStyle/>
          <a:p>
            <a:pPr marL="182563" indent="-182563"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 smtClean="0"/>
              <a:t>SARS in 2003 spread internationally at an alarming speed.</a:t>
            </a:r>
          </a:p>
          <a:p>
            <a:pPr marL="182563" indent="-182563"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 smtClean="0"/>
              <a:t>20th century saw influenza pandemics in 1918–19, 1957, and 1968.</a:t>
            </a:r>
          </a:p>
          <a:p>
            <a:pPr marL="180975" indent="-180975">
              <a:spcBef>
                <a:spcPts val="0"/>
              </a:spcBef>
              <a:buFont typeface="Arial" pitchFamily="34" charset="0"/>
              <a:buChar char="•"/>
            </a:pPr>
            <a:r>
              <a:rPr lang="en-GB" dirty="0" smtClean="0"/>
              <a:t>In June 2009, the WHO confirmed the A(H1N1) influenza epidemic as a global pandemic.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0567E-5E8F-47A5-90DF-8BFEB1A71525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7" name="Picture 4" descr="sars"/>
          <p:cNvPicPr>
            <a:picLocks noChangeAspect="1" noChangeArrowheads="1"/>
          </p:cNvPicPr>
          <p:nvPr/>
        </p:nvPicPr>
        <p:blipFill>
          <a:blip r:embed="rId3" cstate="print">
            <a:grayscl/>
            <a:lum contrast="-20000"/>
          </a:blip>
          <a:srcRect/>
          <a:stretch>
            <a:fillRect/>
          </a:stretch>
        </p:blipFill>
        <p:spPr bwMode="auto">
          <a:xfrm>
            <a:off x="-9525" y="4681538"/>
            <a:ext cx="2775781" cy="16200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11" name="Picture 8" descr="Police-masks3"/>
          <p:cNvPicPr>
            <a:picLocks noChangeAspect="1" noChangeArrowheads="1"/>
          </p:cNvPicPr>
          <p:nvPr/>
        </p:nvPicPr>
        <p:blipFill>
          <a:blip r:embed="rId4" cstate="print">
            <a:grayscl/>
            <a:lum contrast="-20000"/>
          </a:blip>
          <a:srcRect r="9655"/>
          <a:stretch>
            <a:fillRect/>
          </a:stretch>
        </p:blipFill>
        <p:spPr bwMode="auto">
          <a:xfrm>
            <a:off x="5237163" y="4681538"/>
            <a:ext cx="3906837" cy="161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4203974604_18ea7a3c84_b.jpg"/>
          <p:cNvPicPr preferRelativeResize="0">
            <a:picLocks/>
          </p:cNvPicPr>
          <p:nvPr/>
        </p:nvPicPr>
        <p:blipFill>
          <a:blip r:embed="rId5" cstate="print">
            <a:grayscl/>
            <a:lum contrast="-30000"/>
          </a:blip>
          <a:srcRect/>
          <a:stretch>
            <a:fillRect/>
          </a:stretch>
        </p:blipFill>
        <p:spPr>
          <a:xfrm>
            <a:off x="4067175" y="4681538"/>
            <a:ext cx="1095375" cy="1620000"/>
          </a:xfrm>
          <a:prstGeom prst="rect">
            <a:avLst/>
          </a:prstGeom>
        </p:spPr>
      </p:pic>
      <p:pic>
        <p:nvPicPr>
          <p:cNvPr id="13" name="Picture 12" descr="45482054_05b32d46f0_o.jpg"/>
          <p:cNvPicPr preferRelativeResize="0">
            <a:picLocks/>
          </p:cNvPicPr>
          <p:nvPr/>
        </p:nvPicPr>
        <p:blipFill>
          <a:blip r:embed="rId6" cstate="print">
            <a:lum contrast="-20000"/>
          </a:blip>
          <a:srcRect/>
          <a:stretch>
            <a:fillRect/>
          </a:stretch>
        </p:blipFill>
        <p:spPr>
          <a:xfrm>
            <a:off x="2819400" y="4681538"/>
            <a:ext cx="1186898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6" descr="CONTEN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32350" y="1085219"/>
            <a:ext cx="3838575" cy="37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Action Button: Forward or Next 17">
            <a:hlinkClick r:id="" action="ppaction://noaction" highlightClick="1"/>
          </p:cNvPr>
          <p:cNvSpPr/>
          <p:nvPr/>
        </p:nvSpPr>
        <p:spPr bwMode="auto">
          <a:xfrm>
            <a:off x="8912772" y="6442410"/>
            <a:ext cx="231229" cy="426607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FFFFFF"/>
                </a:solidFill>
                <a:latin typeface="Tahoma"/>
              </a:rPr>
              <a:t>ECDC's areas of activity</a:t>
            </a:r>
            <a:r>
              <a:rPr lang="en-US" dirty="0" smtClean="0">
                <a:solidFill>
                  <a:srgbClr val="FFFFFF"/>
                </a:solidFill>
                <a:latin typeface="Tahoma"/>
              </a:rPr>
              <a:t/>
            </a:r>
            <a:br>
              <a:rPr lang="en-US" dirty="0" smtClean="0">
                <a:solidFill>
                  <a:srgbClr val="FFFFFF"/>
                </a:solidFill>
                <a:latin typeface="Tahoma"/>
              </a:rPr>
            </a:br>
            <a:r>
              <a:rPr lang="en-US" dirty="0" smtClean="0">
                <a:solidFill>
                  <a:srgbClr val="FFFFFF"/>
                </a:solidFill>
                <a:latin typeface="Tahoma"/>
              </a:rPr>
              <a:t>Disease surveillance;</a:t>
            </a:r>
            <a:br>
              <a:rPr lang="en-US" dirty="0" smtClean="0">
                <a:solidFill>
                  <a:srgbClr val="FFFFFF"/>
                </a:solidFill>
                <a:latin typeface="Tahoma"/>
              </a:rPr>
            </a:br>
            <a:r>
              <a:rPr lang="en-US" dirty="0" smtClean="0">
                <a:solidFill>
                  <a:srgbClr val="FFFFFF"/>
                </a:solidFill>
                <a:latin typeface="Tahoma"/>
              </a:rPr>
              <a:t>event and disease monitoring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Up Arrow 27"/>
          <p:cNvSpPr/>
          <p:nvPr/>
        </p:nvSpPr>
        <p:spPr bwMode="auto">
          <a:xfrm rot="1521377">
            <a:off x="3909302" y="3012144"/>
            <a:ext cx="595901" cy="1804130"/>
          </a:xfrm>
          <a:prstGeom prst="upArrow">
            <a:avLst/>
          </a:prstGeom>
          <a:solidFill>
            <a:srgbClr val="3366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Before the creation of </a:t>
            </a:r>
            <a:r>
              <a:rPr lang="en-GB" dirty="0" err="1" smtClean="0"/>
              <a:t>TESSy</a:t>
            </a:r>
            <a:r>
              <a:rPr lang="en-GB" dirty="0" smtClean="0"/>
              <a:t>, </a:t>
            </a:r>
            <a:br>
              <a:rPr lang="en-GB" dirty="0" smtClean="0"/>
            </a:br>
            <a:r>
              <a:rPr lang="en-GB" dirty="0" smtClean="0"/>
              <a:t>the European Surveillance System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0567E-5E8F-47A5-90DF-8BFEB1A71525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4" name="Oval 145"/>
          <p:cNvSpPr>
            <a:spLocks noChangeArrowheads="1"/>
          </p:cNvSpPr>
          <p:nvPr/>
        </p:nvSpPr>
        <p:spPr bwMode="auto">
          <a:xfrm>
            <a:off x="1627094" y="4908175"/>
            <a:ext cx="1078744" cy="1080000"/>
          </a:xfrm>
          <a:prstGeom prst="ellipse">
            <a:avLst/>
          </a:prstGeom>
          <a:solidFill>
            <a:srgbClr val="003366">
              <a:alpha val="89999"/>
            </a:srgbClr>
          </a:solidFill>
          <a:ln w="38100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en-GB" sz="1800" b="1" dirty="0">
                <a:solidFill>
                  <a:schemeClr val="bg1"/>
                </a:solidFill>
              </a:rPr>
              <a:t>Member</a:t>
            </a:r>
            <a:br>
              <a:rPr lang="en-GB" sz="1800" b="1" dirty="0">
                <a:solidFill>
                  <a:schemeClr val="bg1"/>
                </a:solidFill>
              </a:rPr>
            </a:br>
            <a:r>
              <a:rPr lang="en-GB" sz="1800" b="1" dirty="0" smtClean="0">
                <a:solidFill>
                  <a:schemeClr val="bg1"/>
                </a:solidFill>
              </a:rPr>
              <a:t>States</a:t>
            </a:r>
            <a:endParaRPr lang="en-GB" sz="1800" b="1" dirty="0">
              <a:solidFill>
                <a:schemeClr val="bg1"/>
              </a:solidFill>
            </a:endParaRPr>
          </a:p>
        </p:txBody>
      </p:sp>
      <p:sp>
        <p:nvSpPr>
          <p:cNvPr id="5" name="Oval 146"/>
          <p:cNvSpPr>
            <a:spLocks noChangeArrowheads="1"/>
          </p:cNvSpPr>
          <p:nvPr/>
        </p:nvSpPr>
        <p:spPr bwMode="auto">
          <a:xfrm>
            <a:off x="4369174" y="4908175"/>
            <a:ext cx="1078744" cy="1080000"/>
          </a:xfrm>
          <a:prstGeom prst="ellipse">
            <a:avLst/>
          </a:prstGeom>
          <a:solidFill>
            <a:srgbClr val="003366">
              <a:alpha val="89999"/>
            </a:srgbClr>
          </a:solidFill>
          <a:ln w="38100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en-GB" sz="1800" b="1" dirty="0">
                <a:solidFill>
                  <a:schemeClr val="bg1"/>
                </a:solidFill>
              </a:rPr>
              <a:t>Member</a:t>
            </a:r>
            <a:br>
              <a:rPr lang="en-GB" sz="1800" b="1" dirty="0">
                <a:solidFill>
                  <a:schemeClr val="bg1"/>
                </a:solidFill>
              </a:rPr>
            </a:br>
            <a:r>
              <a:rPr lang="en-GB" sz="1800" b="1" dirty="0">
                <a:solidFill>
                  <a:schemeClr val="bg1"/>
                </a:solidFill>
              </a:rPr>
              <a:t>States</a:t>
            </a:r>
          </a:p>
        </p:txBody>
      </p:sp>
      <p:sp>
        <p:nvSpPr>
          <p:cNvPr id="6" name="Oval 147"/>
          <p:cNvSpPr>
            <a:spLocks noChangeArrowheads="1"/>
          </p:cNvSpPr>
          <p:nvPr/>
        </p:nvSpPr>
        <p:spPr bwMode="auto">
          <a:xfrm>
            <a:off x="2998134" y="4908175"/>
            <a:ext cx="1078744" cy="1080000"/>
          </a:xfrm>
          <a:prstGeom prst="ellipse">
            <a:avLst/>
          </a:prstGeom>
          <a:solidFill>
            <a:srgbClr val="003366">
              <a:alpha val="89999"/>
            </a:srgbClr>
          </a:solidFill>
          <a:ln w="38100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en-GB" sz="1800" b="1">
                <a:solidFill>
                  <a:schemeClr val="bg1"/>
                </a:solidFill>
              </a:rPr>
              <a:t>Member</a:t>
            </a:r>
            <a:br>
              <a:rPr lang="en-GB" sz="1800" b="1">
                <a:solidFill>
                  <a:schemeClr val="bg1"/>
                </a:solidFill>
              </a:rPr>
            </a:br>
            <a:r>
              <a:rPr lang="en-GB" sz="1800" b="1">
                <a:solidFill>
                  <a:schemeClr val="bg1"/>
                </a:solidFill>
              </a:rPr>
              <a:t>States</a:t>
            </a:r>
          </a:p>
        </p:txBody>
      </p:sp>
      <p:sp>
        <p:nvSpPr>
          <p:cNvPr id="7" name="Up Arrow 6"/>
          <p:cNvSpPr/>
          <p:nvPr/>
        </p:nvSpPr>
        <p:spPr bwMode="auto">
          <a:xfrm>
            <a:off x="2767795" y="2662519"/>
            <a:ext cx="595901" cy="1804130"/>
          </a:xfrm>
          <a:prstGeom prst="upArrow">
            <a:avLst/>
          </a:prstGeom>
          <a:solidFill>
            <a:srgbClr val="3366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Oval 145"/>
          <p:cNvSpPr>
            <a:spLocks noChangeArrowheads="1"/>
          </p:cNvSpPr>
          <p:nvPr/>
        </p:nvSpPr>
        <p:spPr bwMode="auto">
          <a:xfrm>
            <a:off x="362389" y="1537576"/>
            <a:ext cx="936000" cy="936000"/>
          </a:xfrm>
          <a:prstGeom prst="roundRect">
            <a:avLst/>
          </a:prstGeom>
          <a:solidFill>
            <a:schemeClr val="accent1"/>
          </a:solidFill>
          <a:ln w="38100" algn="ctr">
            <a:noFill/>
            <a:round/>
            <a:headEnd/>
            <a:tailEnd/>
          </a:ln>
          <a:effectLst/>
        </p:spPr>
        <p:txBody>
          <a:bodyPr wrap="none" lIns="0" tIns="0" rIns="0" bIns="36000" anchor="ctr"/>
          <a:lstStyle/>
          <a:p>
            <a:pPr algn="ctr"/>
            <a:r>
              <a:rPr lang="en-GB" sz="1800" b="1" dirty="0" smtClean="0">
                <a:solidFill>
                  <a:schemeClr val="bg1"/>
                </a:solidFill>
              </a:rPr>
              <a:t>Data</a:t>
            </a:r>
            <a:br>
              <a:rPr lang="en-GB" sz="1800" b="1" dirty="0" smtClean="0">
                <a:solidFill>
                  <a:schemeClr val="bg1"/>
                </a:solidFill>
              </a:rPr>
            </a:br>
            <a:r>
              <a:rPr lang="en-GB" sz="1800" b="1" dirty="0" smtClean="0">
                <a:solidFill>
                  <a:schemeClr val="bg1"/>
                </a:solidFill>
              </a:rPr>
              <a:t>Centre</a:t>
            </a:r>
            <a:endParaRPr lang="en-GB" sz="1800" b="1" dirty="0">
              <a:solidFill>
                <a:schemeClr val="bg1"/>
              </a:solidFill>
            </a:endParaRPr>
          </a:p>
        </p:txBody>
      </p:sp>
      <p:sp>
        <p:nvSpPr>
          <p:cNvPr id="14" name="Oval 145"/>
          <p:cNvSpPr>
            <a:spLocks noChangeArrowheads="1"/>
          </p:cNvSpPr>
          <p:nvPr/>
        </p:nvSpPr>
        <p:spPr bwMode="auto">
          <a:xfrm>
            <a:off x="1311364" y="1537576"/>
            <a:ext cx="936000" cy="936000"/>
          </a:xfrm>
          <a:prstGeom prst="roundRect">
            <a:avLst/>
          </a:prstGeom>
          <a:solidFill>
            <a:schemeClr val="accent1"/>
          </a:solidFill>
          <a:ln w="38100" algn="ctr">
            <a:noFill/>
            <a:round/>
            <a:headEnd/>
            <a:tailEnd/>
          </a:ln>
          <a:effectLst/>
        </p:spPr>
        <p:txBody>
          <a:bodyPr wrap="none" lIns="0" tIns="0" rIns="0" bIns="36000" anchor="ctr"/>
          <a:lstStyle/>
          <a:p>
            <a:pPr algn="ctr"/>
            <a:r>
              <a:rPr lang="en-GB" sz="1800" b="1" dirty="0" smtClean="0">
                <a:solidFill>
                  <a:schemeClr val="bg1"/>
                </a:solidFill>
              </a:rPr>
              <a:t>Data</a:t>
            </a:r>
            <a:br>
              <a:rPr lang="en-GB" sz="1800" b="1" dirty="0" smtClean="0">
                <a:solidFill>
                  <a:schemeClr val="bg1"/>
                </a:solidFill>
              </a:rPr>
            </a:br>
            <a:r>
              <a:rPr lang="en-GB" sz="1800" b="1" dirty="0" smtClean="0">
                <a:solidFill>
                  <a:schemeClr val="bg1"/>
                </a:solidFill>
              </a:rPr>
              <a:t>Centre</a:t>
            </a:r>
            <a:endParaRPr lang="en-GB" sz="1800" b="1" dirty="0">
              <a:solidFill>
                <a:schemeClr val="bg1"/>
              </a:solidFill>
            </a:endParaRPr>
          </a:p>
        </p:txBody>
      </p:sp>
      <p:sp>
        <p:nvSpPr>
          <p:cNvPr id="15" name="Oval 145"/>
          <p:cNvSpPr>
            <a:spLocks noChangeArrowheads="1"/>
          </p:cNvSpPr>
          <p:nvPr/>
        </p:nvSpPr>
        <p:spPr bwMode="auto">
          <a:xfrm>
            <a:off x="2260339" y="1537576"/>
            <a:ext cx="936000" cy="936000"/>
          </a:xfrm>
          <a:prstGeom prst="roundRect">
            <a:avLst/>
          </a:prstGeom>
          <a:solidFill>
            <a:schemeClr val="accent1"/>
          </a:solidFill>
          <a:ln w="38100" algn="ctr">
            <a:noFill/>
            <a:round/>
            <a:headEnd/>
            <a:tailEnd/>
          </a:ln>
          <a:effectLst/>
        </p:spPr>
        <p:txBody>
          <a:bodyPr wrap="none" lIns="0" tIns="0" rIns="0" bIns="36000" anchor="ctr"/>
          <a:lstStyle/>
          <a:p>
            <a:pPr algn="ctr"/>
            <a:r>
              <a:rPr lang="en-GB" sz="1800" b="1" dirty="0" smtClean="0">
                <a:solidFill>
                  <a:schemeClr val="bg1"/>
                </a:solidFill>
              </a:rPr>
              <a:t>Data</a:t>
            </a:r>
            <a:br>
              <a:rPr lang="en-GB" sz="1800" b="1" dirty="0" smtClean="0">
                <a:solidFill>
                  <a:schemeClr val="bg1"/>
                </a:solidFill>
              </a:rPr>
            </a:br>
            <a:r>
              <a:rPr lang="en-GB" sz="1800" b="1" dirty="0" smtClean="0">
                <a:solidFill>
                  <a:schemeClr val="bg1"/>
                </a:solidFill>
              </a:rPr>
              <a:t>Centre</a:t>
            </a:r>
            <a:endParaRPr lang="en-GB" sz="1800" b="1" dirty="0">
              <a:solidFill>
                <a:schemeClr val="bg1"/>
              </a:solidFill>
            </a:endParaRPr>
          </a:p>
        </p:txBody>
      </p:sp>
      <p:sp>
        <p:nvSpPr>
          <p:cNvPr id="17" name="Oval 145"/>
          <p:cNvSpPr>
            <a:spLocks noChangeArrowheads="1"/>
          </p:cNvSpPr>
          <p:nvPr/>
        </p:nvSpPr>
        <p:spPr bwMode="auto">
          <a:xfrm>
            <a:off x="3209314" y="1537576"/>
            <a:ext cx="936000" cy="936000"/>
          </a:xfrm>
          <a:prstGeom prst="roundRect">
            <a:avLst/>
          </a:prstGeom>
          <a:solidFill>
            <a:schemeClr val="accent1"/>
          </a:solidFill>
          <a:ln w="38100" algn="ctr">
            <a:noFill/>
            <a:round/>
            <a:headEnd/>
            <a:tailEnd/>
          </a:ln>
          <a:effectLst/>
        </p:spPr>
        <p:txBody>
          <a:bodyPr wrap="none" lIns="0" tIns="0" rIns="0" bIns="36000" anchor="ctr"/>
          <a:lstStyle/>
          <a:p>
            <a:pPr algn="ctr"/>
            <a:r>
              <a:rPr lang="en-GB" sz="1800" b="1" dirty="0" smtClean="0">
                <a:solidFill>
                  <a:schemeClr val="bg1"/>
                </a:solidFill>
              </a:rPr>
              <a:t>Data</a:t>
            </a:r>
            <a:br>
              <a:rPr lang="en-GB" sz="1800" b="1" dirty="0" smtClean="0">
                <a:solidFill>
                  <a:schemeClr val="bg1"/>
                </a:solidFill>
              </a:rPr>
            </a:br>
            <a:r>
              <a:rPr lang="en-GB" sz="1800" b="1" dirty="0" smtClean="0">
                <a:solidFill>
                  <a:schemeClr val="bg1"/>
                </a:solidFill>
              </a:rPr>
              <a:t>Centre</a:t>
            </a:r>
            <a:endParaRPr lang="en-GB" sz="1800" b="1" dirty="0">
              <a:solidFill>
                <a:schemeClr val="bg1"/>
              </a:solidFill>
            </a:endParaRPr>
          </a:p>
        </p:txBody>
      </p:sp>
      <p:sp>
        <p:nvSpPr>
          <p:cNvPr id="18" name="Oval 145"/>
          <p:cNvSpPr>
            <a:spLocks noChangeArrowheads="1"/>
          </p:cNvSpPr>
          <p:nvPr/>
        </p:nvSpPr>
        <p:spPr bwMode="auto">
          <a:xfrm>
            <a:off x="4158289" y="1537576"/>
            <a:ext cx="936000" cy="936000"/>
          </a:xfrm>
          <a:prstGeom prst="roundRect">
            <a:avLst/>
          </a:prstGeom>
          <a:solidFill>
            <a:schemeClr val="accent1"/>
          </a:solidFill>
          <a:ln w="38100" algn="ctr">
            <a:noFill/>
            <a:round/>
            <a:headEnd/>
            <a:tailEnd/>
          </a:ln>
          <a:effectLst/>
        </p:spPr>
        <p:txBody>
          <a:bodyPr wrap="none" lIns="0" tIns="0" rIns="0" bIns="36000" anchor="ctr"/>
          <a:lstStyle/>
          <a:p>
            <a:pPr algn="ctr"/>
            <a:r>
              <a:rPr lang="en-GB" sz="1800" b="1" dirty="0" smtClean="0">
                <a:solidFill>
                  <a:schemeClr val="bg1"/>
                </a:solidFill>
              </a:rPr>
              <a:t>Data</a:t>
            </a:r>
            <a:br>
              <a:rPr lang="en-GB" sz="1800" b="1" dirty="0" smtClean="0">
                <a:solidFill>
                  <a:schemeClr val="bg1"/>
                </a:solidFill>
              </a:rPr>
            </a:br>
            <a:r>
              <a:rPr lang="en-GB" sz="1800" b="1" dirty="0" smtClean="0">
                <a:solidFill>
                  <a:schemeClr val="bg1"/>
                </a:solidFill>
              </a:rPr>
              <a:t>Centre</a:t>
            </a:r>
            <a:endParaRPr lang="en-GB" sz="1800" b="1" dirty="0">
              <a:solidFill>
                <a:schemeClr val="bg1"/>
              </a:solidFill>
            </a:endParaRPr>
          </a:p>
        </p:txBody>
      </p:sp>
      <p:sp>
        <p:nvSpPr>
          <p:cNvPr id="19" name="Oval 145"/>
          <p:cNvSpPr>
            <a:spLocks noChangeArrowheads="1"/>
          </p:cNvSpPr>
          <p:nvPr/>
        </p:nvSpPr>
        <p:spPr bwMode="auto">
          <a:xfrm>
            <a:off x="5107264" y="1537576"/>
            <a:ext cx="936000" cy="936000"/>
          </a:xfrm>
          <a:prstGeom prst="roundRect">
            <a:avLst/>
          </a:prstGeom>
          <a:solidFill>
            <a:schemeClr val="accent1"/>
          </a:solidFill>
          <a:ln w="38100" algn="ctr">
            <a:noFill/>
            <a:round/>
            <a:headEnd/>
            <a:tailEnd/>
          </a:ln>
          <a:effectLst/>
        </p:spPr>
        <p:txBody>
          <a:bodyPr wrap="none" lIns="0" tIns="0" rIns="0" bIns="36000" anchor="ctr"/>
          <a:lstStyle/>
          <a:p>
            <a:pPr algn="ctr"/>
            <a:r>
              <a:rPr lang="en-GB" sz="1800" b="1" dirty="0" smtClean="0">
                <a:solidFill>
                  <a:schemeClr val="bg1"/>
                </a:solidFill>
              </a:rPr>
              <a:t>Data</a:t>
            </a:r>
            <a:br>
              <a:rPr lang="en-GB" sz="1800" b="1" dirty="0" smtClean="0">
                <a:solidFill>
                  <a:schemeClr val="bg1"/>
                </a:solidFill>
              </a:rPr>
            </a:br>
            <a:r>
              <a:rPr lang="en-GB" sz="1800" b="1" dirty="0" smtClean="0">
                <a:solidFill>
                  <a:schemeClr val="bg1"/>
                </a:solidFill>
              </a:rPr>
              <a:t>Centre</a:t>
            </a:r>
            <a:endParaRPr lang="en-GB" sz="1800" b="1" dirty="0">
              <a:solidFill>
                <a:schemeClr val="bg1"/>
              </a:solidFill>
            </a:endParaRPr>
          </a:p>
        </p:txBody>
      </p:sp>
      <p:sp>
        <p:nvSpPr>
          <p:cNvPr id="20" name="Oval 145"/>
          <p:cNvSpPr>
            <a:spLocks noChangeArrowheads="1"/>
          </p:cNvSpPr>
          <p:nvPr/>
        </p:nvSpPr>
        <p:spPr bwMode="auto">
          <a:xfrm>
            <a:off x="6056239" y="1537576"/>
            <a:ext cx="936000" cy="936000"/>
          </a:xfrm>
          <a:prstGeom prst="roundRect">
            <a:avLst/>
          </a:prstGeom>
          <a:solidFill>
            <a:schemeClr val="accent1"/>
          </a:solidFill>
          <a:ln w="38100" algn="ctr">
            <a:noFill/>
            <a:round/>
            <a:headEnd/>
            <a:tailEnd/>
          </a:ln>
          <a:effectLst/>
        </p:spPr>
        <p:txBody>
          <a:bodyPr wrap="none" lIns="0" tIns="0" rIns="0" bIns="36000" anchor="ctr"/>
          <a:lstStyle/>
          <a:p>
            <a:pPr algn="ctr"/>
            <a:r>
              <a:rPr lang="en-GB" sz="1800" b="1" dirty="0" smtClean="0">
                <a:solidFill>
                  <a:schemeClr val="bg1"/>
                </a:solidFill>
              </a:rPr>
              <a:t>Data</a:t>
            </a:r>
            <a:br>
              <a:rPr lang="en-GB" sz="1800" b="1" dirty="0" smtClean="0">
                <a:solidFill>
                  <a:schemeClr val="bg1"/>
                </a:solidFill>
              </a:rPr>
            </a:br>
            <a:r>
              <a:rPr lang="en-GB" sz="1800" b="1" dirty="0" smtClean="0">
                <a:solidFill>
                  <a:schemeClr val="bg1"/>
                </a:solidFill>
              </a:rPr>
              <a:t>Centre</a:t>
            </a:r>
            <a:endParaRPr lang="en-GB" sz="1800" b="1" dirty="0">
              <a:solidFill>
                <a:schemeClr val="bg1"/>
              </a:solidFill>
            </a:endParaRPr>
          </a:p>
        </p:txBody>
      </p:sp>
      <p:sp>
        <p:nvSpPr>
          <p:cNvPr id="21" name="Oval 145"/>
          <p:cNvSpPr>
            <a:spLocks noChangeArrowheads="1"/>
          </p:cNvSpPr>
          <p:nvPr/>
        </p:nvSpPr>
        <p:spPr bwMode="auto">
          <a:xfrm>
            <a:off x="7005213" y="1537576"/>
            <a:ext cx="936000" cy="936000"/>
          </a:xfrm>
          <a:prstGeom prst="roundRect">
            <a:avLst/>
          </a:prstGeom>
          <a:solidFill>
            <a:schemeClr val="accent1"/>
          </a:solidFill>
          <a:ln w="38100" algn="ctr">
            <a:noFill/>
            <a:round/>
            <a:headEnd/>
            <a:tailEnd/>
          </a:ln>
          <a:effectLst/>
        </p:spPr>
        <p:txBody>
          <a:bodyPr wrap="none" lIns="0" tIns="0" rIns="0" bIns="36000" anchor="ctr"/>
          <a:lstStyle/>
          <a:p>
            <a:pPr algn="ctr"/>
            <a:r>
              <a:rPr lang="en-GB" sz="1800" b="1" dirty="0" smtClean="0">
                <a:solidFill>
                  <a:schemeClr val="bg1"/>
                </a:solidFill>
              </a:rPr>
              <a:t>Data</a:t>
            </a:r>
            <a:br>
              <a:rPr lang="en-GB" sz="1800" b="1" dirty="0" smtClean="0">
                <a:solidFill>
                  <a:schemeClr val="bg1"/>
                </a:solidFill>
              </a:rPr>
            </a:br>
            <a:r>
              <a:rPr lang="en-GB" sz="1800" b="1" dirty="0" smtClean="0">
                <a:solidFill>
                  <a:schemeClr val="bg1"/>
                </a:solidFill>
              </a:rPr>
              <a:t>Centre</a:t>
            </a:r>
            <a:endParaRPr lang="en-GB" sz="1800" b="1" dirty="0">
              <a:solidFill>
                <a:schemeClr val="bg1"/>
              </a:solidFill>
            </a:endParaRPr>
          </a:p>
        </p:txBody>
      </p:sp>
      <p:sp>
        <p:nvSpPr>
          <p:cNvPr id="23" name="Up Arrow 22"/>
          <p:cNvSpPr/>
          <p:nvPr/>
        </p:nvSpPr>
        <p:spPr bwMode="auto">
          <a:xfrm rot="20845373">
            <a:off x="2206005" y="2501153"/>
            <a:ext cx="595901" cy="1804130"/>
          </a:xfrm>
          <a:prstGeom prst="upArrow">
            <a:avLst/>
          </a:prstGeom>
          <a:solidFill>
            <a:srgbClr val="3366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4" name="Up Arrow 23"/>
          <p:cNvSpPr/>
          <p:nvPr/>
        </p:nvSpPr>
        <p:spPr bwMode="auto">
          <a:xfrm rot="19975947">
            <a:off x="1402170" y="2891119"/>
            <a:ext cx="595901" cy="1804130"/>
          </a:xfrm>
          <a:prstGeom prst="upArrow">
            <a:avLst/>
          </a:prstGeom>
          <a:solidFill>
            <a:srgbClr val="3366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0" tIns="0" rIns="3600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dirty="0" smtClean="0">
                <a:solidFill>
                  <a:schemeClr val="bg1"/>
                </a:solidFill>
              </a:rPr>
              <a:t>Data upload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7" name="Up Arrow 26"/>
          <p:cNvSpPr/>
          <p:nvPr/>
        </p:nvSpPr>
        <p:spPr bwMode="auto">
          <a:xfrm rot="20733035">
            <a:off x="4662447" y="2568614"/>
            <a:ext cx="595901" cy="2186470"/>
          </a:xfrm>
          <a:prstGeom prst="upArrow">
            <a:avLst/>
          </a:prstGeom>
          <a:solidFill>
            <a:srgbClr val="3366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9" name="Up Arrow 28"/>
          <p:cNvSpPr/>
          <p:nvPr/>
        </p:nvSpPr>
        <p:spPr bwMode="auto">
          <a:xfrm rot="2273270">
            <a:off x="4861055" y="3012143"/>
            <a:ext cx="595901" cy="1804130"/>
          </a:xfrm>
          <a:prstGeom prst="upArrow">
            <a:avLst/>
          </a:prstGeom>
          <a:solidFill>
            <a:srgbClr val="336699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18000" tIns="3600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rPr>
              <a:t>Data upload</a:t>
            </a:r>
          </a:p>
        </p:txBody>
      </p:sp>
      <p:sp>
        <p:nvSpPr>
          <p:cNvPr id="30" name="Up Arrow 29"/>
          <p:cNvSpPr/>
          <p:nvPr/>
        </p:nvSpPr>
        <p:spPr bwMode="auto">
          <a:xfrm rot="2496168">
            <a:off x="5865421" y="2285368"/>
            <a:ext cx="595901" cy="2871737"/>
          </a:xfrm>
          <a:prstGeom prst="upArrow">
            <a:avLst/>
          </a:prstGeom>
          <a:solidFill>
            <a:srgbClr val="336699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rPr>
              <a:t>Data upload</a:t>
            </a:r>
          </a:p>
        </p:txBody>
      </p:sp>
      <p:sp>
        <p:nvSpPr>
          <p:cNvPr id="26" name="Up Arrow 25"/>
          <p:cNvSpPr/>
          <p:nvPr/>
        </p:nvSpPr>
        <p:spPr bwMode="auto">
          <a:xfrm rot="2176106">
            <a:off x="3128879" y="2881875"/>
            <a:ext cx="595901" cy="2315988"/>
          </a:xfrm>
          <a:prstGeom prst="upArrow">
            <a:avLst/>
          </a:prstGeom>
          <a:solidFill>
            <a:srgbClr val="336699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rPr>
              <a:t>Data upload</a:t>
            </a:r>
          </a:p>
        </p:txBody>
      </p:sp>
      <p:sp>
        <p:nvSpPr>
          <p:cNvPr id="25" name="Up Arrow 24"/>
          <p:cNvSpPr/>
          <p:nvPr/>
        </p:nvSpPr>
        <p:spPr bwMode="auto">
          <a:xfrm rot="18282336">
            <a:off x="2554369" y="1811810"/>
            <a:ext cx="595901" cy="3638125"/>
          </a:xfrm>
          <a:prstGeom prst="upArrow">
            <a:avLst/>
          </a:prstGeom>
          <a:solidFill>
            <a:srgbClr val="336699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rPr>
              <a:t>Data upload</a:t>
            </a:r>
          </a:p>
        </p:txBody>
      </p:sp>
      <p:sp>
        <p:nvSpPr>
          <p:cNvPr id="31" name="Action Button: Forward or Next 30">
            <a:hlinkClick r:id="" action="ppaction://noaction" highlightClick="1"/>
          </p:cNvPr>
          <p:cNvSpPr/>
          <p:nvPr/>
        </p:nvSpPr>
        <p:spPr bwMode="auto">
          <a:xfrm>
            <a:off x="8912772" y="6442410"/>
            <a:ext cx="231229" cy="426607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"/>
                            </p:stCondLst>
                            <p:childTnLst>
                              <p:par>
                                <p:cTn id="29" presetID="1" presetClass="entr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7" grpId="0" animBg="1"/>
      <p:bldP spid="23" grpId="0" animBg="1"/>
      <p:bldP spid="24" grpId="0" animBg="1"/>
      <p:bldP spid="27" grpId="0" animBg="1"/>
      <p:bldP spid="29" grpId="0" animBg="1"/>
      <p:bldP spid="30" grpId="0" animBg="1"/>
      <p:bldP spid="30" grpId="1" animBg="1"/>
      <p:bldP spid="26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ounded Rectangle 124"/>
          <p:cNvSpPr/>
          <p:nvPr/>
        </p:nvSpPr>
        <p:spPr bwMode="auto">
          <a:xfrm>
            <a:off x="324000" y="1756800"/>
            <a:ext cx="5861647" cy="1904104"/>
          </a:xfrm>
          <a:prstGeom prst="roundRect">
            <a:avLst>
              <a:gd name="adj" fmla="val 9322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323850" y="1079500"/>
            <a:ext cx="5100638" cy="3143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>
              <a:lnSpc>
                <a:spcPct val="100000"/>
              </a:lnSpc>
            </a:pPr>
            <a:r>
              <a:rPr lang="de-DE" sz="2000" dirty="0"/>
              <a:t>Data </a:t>
            </a:r>
            <a:r>
              <a:rPr lang="de-DE" sz="2000" b="1" dirty="0">
                <a:solidFill>
                  <a:schemeClr val="tx2"/>
                </a:solidFill>
              </a:rPr>
              <a:t>upload</a:t>
            </a:r>
            <a:r>
              <a:rPr lang="de-DE" sz="2000" dirty="0"/>
              <a:t> and </a:t>
            </a:r>
            <a:r>
              <a:rPr lang="de-DE" sz="2000" b="1" dirty="0">
                <a:solidFill>
                  <a:schemeClr val="tx2"/>
                </a:solidFill>
              </a:rPr>
              <a:t>access</a:t>
            </a:r>
            <a:r>
              <a:rPr lang="de-DE" sz="2000" dirty="0"/>
              <a:t> by Member States.</a:t>
            </a:r>
            <a:r>
              <a:rPr lang="de-DE" sz="1300" dirty="0"/>
              <a:t> </a:t>
            </a:r>
            <a:br>
              <a:rPr lang="de-DE" sz="1300" dirty="0"/>
            </a:br>
            <a:endParaRPr lang="de-DE" sz="1300" dirty="0"/>
          </a:p>
        </p:txBody>
      </p:sp>
      <p:sp>
        <p:nvSpPr>
          <p:cNvPr id="20" name="Rectangle 100"/>
          <p:cNvSpPr>
            <a:spLocks noChangeArrowheads="1"/>
          </p:cNvSpPr>
          <p:nvPr/>
        </p:nvSpPr>
        <p:spPr bwMode="auto">
          <a:xfrm>
            <a:off x="6991350" y="1068388"/>
            <a:ext cx="1951038" cy="6096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2000" dirty="0"/>
              <a:t>Data </a:t>
            </a:r>
            <a:r>
              <a:rPr lang="de-DE" sz="2000" b="1" dirty="0">
                <a:solidFill>
                  <a:srgbClr val="336699"/>
                </a:solidFill>
              </a:rPr>
              <a:t>access</a:t>
            </a:r>
            <a:r>
              <a:rPr lang="de-DE" sz="2000" dirty="0"/>
              <a:t> by: </a:t>
            </a:r>
            <a:br>
              <a:rPr lang="de-DE" sz="2000" dirty="0"/>
            </a:br>
            <a:endParaRPr lang="de-DE" sz="2000" dirty="0">
              <a:solidFill>
                <a:schemeClr val="bg1"/>
              </a:solidFill>
            </a:endParaRPr>
          </a:p>
        </p:txBody>
      </p:sp>
      <p:pic>
        <p:nvPicPr>
          <p:cNvPr id="21" name="Picture 109" descr="ECDC-Logo_4c_en_TESSy"/>
          <p:cNvPicPr>
            <a:picLocks noChangeAspect="1" noChangeArrowheads="1"/>
          </p:cNvPicPr>
          <p:nvPr/>
        </p:nvPicPr>
        <p:blipFill>
          <a:blip r:embed="rId3" cstate="screen">
            <a:lum bright="-6000" contrast="-40000"/>
          </a:blip>
          <a:srcRect/>
          <a:stretch>
            <a:fillRect/>
          </a:stretch>
        </p:blipFill>
        <p:spPr bwMode="auto">
          <a:xfrm>
            <a:off x="1397493" y="2328416"/>
            <a:ext cx="4651375" cy="1101725"/>
          </a:xfrm>
          <a:prstGeom prst="rect">
            <a:avLst/>
          </a:prstGeom>
          <a:noFill/>
        </p:spPr>
      </p:pic>
      <p:grpSp>
        <p:nvGrpSpPr>
          <p:cNvPr id="3" name="Group 126"/>
          <p:cNvGrpSpPr>
            <a:grpSpLocks/>
          </p:cNvGrpSpPr>
          <p:nvPr/>
        </p:nvGrpSpPr>
        <p:grpSpPr bwMode="auto">
          <a:xfrm>
            <a:off x="6973888" y="1755775"/>
            <a:ext cx="1819275" cy="4365625"/>
            <a:chOff x="211" y="1106"/>
            <a:chExt cx="1146" cy="2750"/>
          </a:xfrm>
        </p:grpSpPr>
        <p:sp>
          <p:nvSpPr>
            <p:cNvPr id="34" name="AutoShape 90"/>
            <p:cNvSpPr>
              <a:spLocks noChangeArrowheads="1"/>
            </p:cNvSpPr>
            <p:nvPr/>
          </p:nvSpPr>
          <p:spPr bwMode="auto">
            <a:xfrm>
              <a:off x="223" y="1463"/>
              <a:ext cx="1134" cy="192"/>
            </a:xfrm>
            <a:prstGeom prst="roundRect">
              <a:avLst>
                <a:gd name="adj" fmla="val 16667"/>
              </a:avLst>
            </a:prstGeom>
            <a:solidFill>
              <a:srgbClr val="336699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400">
                  <a:solidFill>
                    <a:schemeClr val="bg1"/>
                  </a:solidFill>
                </a:rPr>
                <a:t>National institutes</a:t>
              </a:r>
              <a:endParaRPr lang="en-GB" sz="1400">
                <a:solidFill>
                  <a:schemeClr val="bg1"/>
                </a:solidFill>
              </a:endParaRPr>
            </a:p>
          </p:txBody>
        </p:sp>
        <p:sp>
          <p:nvSpPr>
            <p:cNvPr id="35" name="AutoShape 91"/>
            <p:cNvSpPr>
              <a:spLocks noChangeArrowheads="1"/>
            </p:cNvSpPr>
            <p:nvPr/>
          </p:nvSpPr>
          <p:spPr bwMode="auto">
            <a:xfrm>
              <a:off x="211" y="1697"/>
              <a:ext cx="1134" cy="192"/>
            </a:xfrm>
            <a:prstGeom prst="roundRect">
              <a:avLst>
                <a:gd name="adj" fmla="val 16667"/>
              </a:avLst>
            </a:prstGeom>
            <a:solidFill>
              <a:srgbClr val="336699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GB" sz="1400">
                  <a:solidFill>
                    <a:schemeClr val="bg1"/>
                  </a:solidFill>
                </a:rPr>
                <a:t>Disease experts</a:t>
              </a:r>
            </a:p>
          </p:txBody>
        </p:sp>
        <p:sp>
          <p:nvSpPr>
            <p:cNvPr id="36" name="AutoShape 92"/>
            <p:cNvSpPr>
              <a:spLocks noChangeArrowheads="1"/>
            </p:cNvSpPr>
            <p:nvPr/>
          </p:nvSpPr>
          <p:spPr bwMode="auto">
            <a:xfrm>
              <a:off x="211" y="1943"/>
              <a:ext cx="1134" cy="192"/>
            </a:xfrm>
            <a:prstGeom prst="roundRect">
              <a:avLst>
                <a:gd name="adj" fmla="val 16667"/>
              </a:avLst>
            </a:prstGeom>
            <a:solidFill>
              <a:srgbClr val="336699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400">
                  <a:solidFill>
                    <a:schemeClr val="bg1"/>
                  </a:solidFill>
                </a:rPr>
                <a:t>General public</a:t>
              </a:r>
              <a:endParaRPr lang="en-GB" sz="1400">
                <a:solidFill>
                  <a:schemeClr val="bg1"/>
                </a:solidFill>
              </a:endParaRPr>
            </a:p>
          </p:txBody>
        </p:sp>
        <p:sp>
          <p:nvSpPr>
            <p:cNvPr id="37" name="AutoShape 93"/>
            <p:cNvSpPr>
              <a:spLocks noChangeArrowheads="1"/>
            </p:cNvSpPr>
            <p:nvPr/>
          </p:nvSpPr>
          <p:spPr bwMode="auto">
            <a:xfrm>
              <a:off x="211" y="2182"/>
              <a:ext cx="1134" cy="326"/>
            </a:xfrm>
            <a:prstGeom prst="roundRect">
              <a:avLst>
                <a:gd name="adj" fmla="val 16667"/>
              </a:avLst>
            </a:prstGeom>
            <a:solidFill>
              <a:srgbClr val="336699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400">
                  <a:solidFill>
                    <a:schemeClr val="bg1"/>
                  </a:solidFill>
                </a:rPr>
                <a:t>Advisory Forum </a:t>
              </a:r>
              <a:br>
                <a:rPr lang="en-US" sz="1400">
                  <a:solidFill>
                    <a:schemeClr val="bg1"/>
                  </a:solidFill>
                </a:rPr>
              </a:br>
              <a:r>
                <a:rPr lang="en-US" sz="1400">
                  <a:solidFill>
                    <a:schemeClr val="bg1"/>
                  </a:solidFill>
                </a:rPr>
                <a:t>members</a:t>
              </a:r>
              <a:endParaRPr lang="en-GB" sz="1400">
                <a:solidFill>
                  <a:schemeClr val="bg1"/>
                </a:solidFill>
              </a:endParaRPr>
            </a:p>
          </p:txBody>
        </p:sp>
        <p:sp>
          <p:nvSpPr>
            <p:cNvPr id="38" name="AutoShape 94"/>
            <p:cNvSpPr>
              <a:spLocks noChangeArrowheads="1"/>
            </p:cNvSpPr>
            <p:nvPr/>
          </p:nvSpPr>
          <p:spPr bwMode="auto">
            <a:xfrm>
              <a:off x="211" y="2566"/>
              <a:ext cx="1134" cy="326"/>
            </a:xfrm>
            <a:prstGeom prst="roundRect">
              <a:avLst>
                <a:gd name="adj" fmla="val 16667"/>
              </a:avLst>
            </a:prstGeom>
            <a:solidFill>
              <a:srgbClr val="336699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400">
                  <a:solidFill>
                    <a:schemeClr val="bg1"/>
                  </a:solidFill>
                </a:rPr>
                <a:t>Management Board members</a:t>
              </a:r>
              <a:endParaRPr lang="en-GB" sz="1400">
                <a:solidFill>
                  <a:schemeClr val="bg1"/>
                </a:solidFill>
              </a:endParaRPr>
            </a:p>
          </p:txBody>
        </p:sp>
        <p:sp>
          <p:nvSpPr>
            <p:cNvPr id="39" name="AutoShape 95"/>
            <p:cNvSpPr>
              <a:spLocks noChangeArrowheads="1"/>
            </p:cNvSpPr>
            <p:nvPr/>
          </p:nvSpPr>
          <p:spPr bwMode="auto">
            <a:xfrm>
              <a:off x="211" y="2933"/>
              <a:ext cx="1134" cy="192"/>
            </a:xfrm>
            <a:prstGeom prst="roundRect">
              <a:avLst>
                <a:gd name="adj" fmla="val 16667"/>
              </a:avLst>
            </a:prstGeom>
            <a:solidFill>
              <a:srgbClr val="336699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400">
                  <a:solidFill>
                    <a:schemeClr val="bg1"/>
                  </a:solidFill>
                </a:rPr>
                <a:t>WHO</a:t>
              </a:r>
              <a:endParaRPr lang="en-GB" sz="1400">
                <a:solidFill>
                  <a:schemeClr val="bg1"/>
                </a:solidFill>
              </a:endParaRPr>
            </a:p>
          </p:txBody>
        </p:sp>
        <p:sp>
          <p:nvSpPr>
            <p:cNvPr id="40" name="AutoShape 96"/>
            <p:cNvSpPr>
              <a:spLocks noChangeArrowheads="1"/>
            </p:cNvSpPr>
            <p:nvPr/>
          </p:nvSpPr>
          <p:spPr bwMode="auto">
            <a:xfrm>
              <a:off x="211" y="3173"/>
              <a:ext cx="1134" cy="192"/>
            </a:xfrm>
            <a:prstGeom prst="roundRect">
              <a:avLst>
                <a:gd name="adj" fmla="val 16667"/>
              </a:avLst>
            </a:prstGeom>
            <a:solidFill>
              <a:srgbClr val="336699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400">
                  <a:solidFill>
                    <a:schemeClr val="bg1"/>
                  </a:solidFill>
                </a:rPr>
                <a:t>EMCDDA</a:t>
              </a:r>
              <a:endParaRPr lang="en-GB" sz="1400">
                <a:solidFill>
                  <a:schemeClr val="bg1"/>
                </a:solidFill>
              </a:endParaRPr>
            </a:p>
          </p:txBody>
        </p:sp>
        <p:sp>
          <p:nvSpPr>
            <p:cNvPr id="41" name="AutoShape 97"/>
            <p:cNvSpPr>
              <a:spLocks noChangeArrowheads="1"/>
            </p:cNvSpPr>
            <p:nvPr/>
          </p:nvSpPr>
          <p:spPr bwMode="auto">
            <a:xfrm>
              <a:off x="211" y="3413"/>
              <a:ext cx="1134" cy="192"/>
            </a:xfrm>
            <a:prstGeom prst="roundRect">
              <a:avLst>
                <a:gd name="adj" fmla="val 16667"/>
              </a:avLst>
            </a:prstGeom>
            <a:solidFill>
              <a:srgbClr val="336699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GB" sz="1400">
                  <a:solidFill>
                    <a:schemeClr val="bg1"/>
                  </a:solidFill>
                </a:rPr>
                <a:t>EFSA</a:t>
              </a:r>
            </a:p>
          </p:txBody>
        </p:sp>
        <p:sp>
          <p:nvSpPr>
            <p:cNvPr id="42" name="AutoShape 98"/>
            <p:cNvSpPr>
              <a:spLocks noChangeArrowheads="1"/>
            </p:cNvSpPr>
            <p:nvPr/>
          </p:nvSpPr>
          <p:spPr bwMode="auto">
            <a:xfrm>
              <a:off x="214" y="3653"/>
              <a:ext cx="1134" cy="203"/>
            </a:xfrm>
            <a:prstGeom prst="roundRect">
              <a:avLst>
                <a:gd name="adj" fmla="val 16667"/>
              </a:avLst>
            </a:prstGeom>
            <a:solidFill>
              <a:srgbClr val="336699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GB" sz="1400">
                  <a:solidFill>
                    <a:schemeClr val="bg1"/>
                  </a:solidFill>
                </a:rPr>
                <a:t>Others</a:t>
              </a:r>
            </a:p>
          </p:txBody>
        </p:sp>
        <p:sp>
          <p:nvSpPr>
            <p:cNvPr id="43" name="AutoShape 99"/>
            <p:cNvSpPr>
              <a:spLocks noChangeArrowheads="1"/>
            </p:cNvSpPr>
            <p:nvPr/>
          </p:nvSpPr>
          <p:spPr bwMode="auto">
            <a:xfrm>
              <a:off x="211" y="1106"/>
              <a:ext cx="1134" cy="326"/>
            </a:xfrm>
            <a:prstGeom prst="roundRect">
              <a:avLst>
                <a:gd name="adj" fmla="val 16667"/>
              </a:avLst>
            </a:prstGeom>
            <a:solidFill>
              <a:srgbClr val="336699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400" dirty="0">
                  <a:solidFill>
                    <a:schemeClr val="bg1"/>
                  </a:solidFill>
                </a:rPr>
                <a:t>Data users in </a:t>
              </a:r>
              <a:br>
                <a:rPr lang="en-US" sz="1400" dirty="0">
                  <a:solidFill>
                    <a:schemeClr val="bg1"/>
                  </a:solidFill>
                </a:rPr>
              </a:br>
              <a:r>
                <a:rPr lang="en-US" sz="1400" dirty="0">
                  <a:solidFill>
                    <a:schemeClr val="bg1"/>
                  </a:solidFill>
                </a:rPr>
                <a:t>Member States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53"/>
          <p:cNvGrpSpPr/>
          <p:nvPr/>
        </p:nvGrpSpPr>
        <p:grpSpPr>
          <a:xfrm rot="3303872" flipH="1">
            <a:off x="5744053" y="4586632"/>
            <a:ext cx="1160110" cy="461169"/>
            <a:chOff x="5653088" y="5159375"/>
            <a:chExt cx="1097757" cy="461169"/>
          </a:xfrm>
        </p:grpSpPr>
        <p:sp>
          <p:nvSpPr>
            <p:cNvPr id="25" name="Freeform 24"/>
            <p:cNvSpPr>
              <a:spLocks/>
            </p:cNvSpPr>
            <p:nvPr/>
          </p:nvSpPr>
          <p:spPr bwMode="auto">
            <a:xfrm rot="13086858">
              <a:off x="5653088" y="5159375"/>
              <a:ext cx="741363" cy="163513"/>
            </a:xfrm>
            <a:custGeom>
              <a:avLst/>
              <a:gdLst/>
              <a:ahLst/>
              <a:cxnLst>
                <a:cxn ang="0">
                  <a:pos x="0" y="103"/>
                </a:cxn>
                <a:cxn ang="0">
                  <a:pos x="102" y="19"/>
                </a:cxn>
                <a:cxn ang="0">
                  <a:pos x="216" y="1"/>
                </a:cxn>
                <a:cxn ang="0">
                  <a:pos x="327" y="28"/>
                </a:cxn>
              </a:cxnLst>
              <a:rect l="0" t="0" r="r" b="b"/>
              <a:pathLst>
                <a:path w="327" h="103">
                  <a:moveTo>
                    <a:pt x="0" y="103"/>
                  </a:moveTo>
                  <a:cubicBezTo>
                    <a:pt x="17" y="89"/>
                    <a:pt x="66" y="36"/>
                    <a:pt x="102" y="19"/>
                  </a:cubicBezTo>
                  <a:cubicBezTo>
                    <a:pt x="138" y="2"/>
                    <a:pt x="179" y="0"/>
                    <a:pt x="216" y="1"/>
                  </a:cubicBezTo>
                  <a:cubicBezTo>
                    <a:pt x="253" y="2"/>
                    <a:pt x="304" y="22"/>
                    <a:pt x="327" y="28"/>
                  </a:cubicBezTo>
                </a:path>
              </a:pathLst>
            </a:custGeom>
            <a:noFill/>
            <a:ln w="152400">
              <a:solidFill>
                <a:srgbClr val="3366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AutoShape 115"/>
            <p:cNvSpPr>
              <a:spLocks noChangeArrowheads="1"/>
            </p:cNvSpPr>
            <p:nvPr/>
          </p:nvSpPr>
          <p:spPr bwMode="auto">
            <a:xfrm rot="5400000">
              <a:off x="6276976" y="5146675"/>
              <a:ext cx="438150" cy="509588"/>
            </a:xfrm>
            <a:prstGeom prst="triangle">
              <a:avLst>
                <a:gd name="adj" fmla="val 50000"/>
              </a:avLst>
            </a:prstGeom>
            <a:solidFill>
              <a:srgbClr val="336699"/>
            </a:solidFill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GB"/>
            </a:p>
          </p:txBody>
        </p:sp>
      </p:grpSp>
      <p:grpSp>
        <p:nvGrpSpPr>
          <p:cNvPr id="5" name="Group 51"/>
          <p:cNvGrpSpPr/>
          <p:nvPr/>
        </p:nvGrpSpPr>
        <p:grpSpPr>
          <a:xfrm rot="1886713" flipH="1">
            <a:off x="5951068" y="3817343"/>
            <a:ext cx="972257" cy="438150"/>
            <a:chOff x="5905501" y="4164807"/>
            <a:chExt cx="923131" cy="438150"/>
          </a:xfrm>
        </p:grpSpPr>
        <p:sp>
          <p:nvSpPr>
            <p:cNvPr id="27" name="Freeform 33"/>
            <p:cNvSpPr>
              <a:spLocks/>
            </p:cNvSpPr>
            <p:nvPr/>
          </p:nvSpPr>
          <p:spPr bwMode="auto">
            <a:xfrm>
              <a:off x="5905501" y="4265613"/>
              <a:ext cx="498475" cy="134938"/>
            </a:xfrm>
            <a:custGeom>
              <a:avLst/>
              <a:gdLst/>
              <a:ahLst/>
              <a:cxnLst>
                <a:cxn ang="0">
                  <a:pos x="314" y="79"/>
                </a:cxn>
                <a:cxn ang="0">
                  <a:pos x="146" y="72"/>
                </a:cxn>
                <a:cxn ang="0">
                  <a:pos x="0" y="0"/>
                </a:cxn>
              </a:cxnLst>
              <a:rect l="0" t="0" r="r" b="b"/>
              <a:pathLst>
                <a:path w="314" h="85">
                  <a:moveTo>
                    <a:pt x="314" y="79"/>
                  </a:moveTo>
                  <a:cubicBezTo>
                    <a:pt x="287" y="78"/>
                    <a:pt x="199" y="85"/>
                    <a:pt x="146" y="72"/>
                  </a:cubicBezTo>
                  <a:cubicBezTo>
                    <a:pt x="94" y="59"/>
                    <a:pt x="24" y="12"/>
                    <a:pt x="0" y="0"/>
                  </a:cubicBezTo>
                </a:path>
              </a:pathLst>
            </a:custGeom>
            <a:noFill/>
            <a:ln w="152400">
              <a:solidFill>
                <a:srgbClr val="3366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AutoShape 116"/>
            <p:cNvSpPr>
              <a:spLocks noChangeArrowheads="1"/>
            </p:cNvSpPr>
            <p:nvPr/>
          </p:nvSpPr>
          <p:spPr bwMode="auto">
            <a:xfrm rot="5400000">
              <a:off x="6354763" y="4129088"/>
              <a:ext cx="438150" cy="509588"/>
            </a:xfrm>
            <a:prstGeom prst="triangle">
              <a:avLst>
                <a:gd name="adj" fmla="val 50000"/>
              </a:avLst>
            </a:prstGeom>
            <a:solidFill>
              <a:srgbClr val="336699"/>
            </a:solidFill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GB"/>
            </a:p>
          </p:txBody>
        </p:sp>
      </p:grpSp>
      <p:grpSp>
        <p:nvGrpSpPr>
          <p:cNvPr id="8" name="Group 44"/>
          <p:cNvGrpSpPr/>
          <p:nvPr/>
        </p:nvGrpSpPr>
        <p:grpSpPr>
          <a:xfrm rot="20386042" flipH="1">
            <a:off x="6060639" y="2498015"/>
            <a:ext cx="862013" cy="438150"/>
            <a:chOff x="5942013" y="3399632"/>
            <a:chExt cx="900907" cy="438150"/>
          </a:xfrm>
        </p:grpSpPr>
        <p:sp>
          <p:nvSpPr>
            <p:cNvPr id="29" name="Freeform 36"/>
            <p:cNvSpPr>
              <a:spLocks/>
            </p:cNvSpPr>
            <p:nvPr/>
          </p:nvSpPr>
          <p:spPr bwMode="auto">
            <a:xfrm>
              <a:off x="5942013" y="3587750"/>
              <a:ext cx="404813" cy="106363"/>
            </a:xfrm>
            <a:custGeom>
              <a:avLst/>
              <a:gdLst/>
              <a:ahLst/>
              <a:cxnLst>
                <a:cxn ang="0">
                  <a:pos x="255" y="14"/>
                </a:cxn>
                <a:cxn ang="0">
                  <a:pos x="129" y="9"/>
                </a:cxn>
                <a:cxn ang="0">
                  <a:pos x="0" y="67"/>
                </a:cxn>
              </a:cxnLst>
              <a:rect l="0" t="0" r="r" b="b"/>
              <a:pathLst>
                <a:path w="255" h="67">
                  <a:moveTo>
                    <a:pt x="255" y="14"/>
                  </a:moveTo>
                  <a:cubicBezTo>
                    <a:pt x="234" y="13"/>
                    <a:pt x="171" y="0"/>
                    <a:pt x="129" y="9"/>
                  </a:cubicBezTo>
                  <a:cubicBezTo>
                    <a:pt x="87" y="18"/>
                    <a:pt x="21" y="57"/>
                    <a:pt x="0" y="67"/>
                  </a:cubicBezTo>
                </a:path>
              </a:pathLst>
            </a:custGeom>
            <a:noFill/>
            <a:ln w="152400">
              <a:solidFill>
                <a:srgbClr val="3366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AutoShape 117"/>
            <p:cNvSpPr>
              <a:spLocks noChangeArrowheads="1"/>
            </p:cNvSpPr>
            <p:nvPr/>
          </p:nvSpPr>
          <p:spPr bwMode="auto">
            <a:xfrm rot="5691522">
              <a:off x="6369051" y="3363913"/>
              <a:ext cx="438150" cy="509588"/>
            </a:xfrm>
            <a:prstGeom prst="triangle">
              <a:avLst>
                <a:gd name="adj" fmla="val 50000"/>
              </a:avLst>
            </a:prstGeom>
            <a:solidFill>
              <a:srgbClr val="336699"/>
            </a:solidFill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GB"/>
            </a:p>
          </p:txBody>
        </p:sp>
      </p:grpSp>
      <p:grpSp>
        <p:nvGrpSpPr>
          <p:cNvPr id="10" name="Group 148"/>
          <p:cNvGrpSpPr>
            <a:grpSpLocks/>
          </p:cNvGrpSpPr>
          <p:nvPr/>
        </p:nvGrpSpPr>
        <p:grpSpPr bwMode="auto">
          <a:xfrm rot="19408403" flipH="1">
            <a:off x="6141085" y="1937066"/>
            <a:ext cx="709101" cy="479425"/>
            <a:chOff x="3717" y="1750"/>
            <a:chExt cx="554" cy="302"/>
          </a:xfrm>
        </p:grpSpPr>
        <p:sp>
          <p:nvSpPr>
            <p:cNvPr id="32" name="Freeform 27"/>
            <p:cNvSpPr>
              <a:spLocks/>
            </p:cNvSpPr>
            <p:nvPr/>
          </p:nvSpPr>
          <p:spPr bwMode="auto">
            <a:xfrm rot="7329891" flipH="1">
              <a:off x="3717" y="1791"/>
              <a:ext cx="261" cy="261"/>
            </a:xfrm>
            <a:custGeom>
              <a:avLst/>
              <a:gdLst/>
              <a:ahLst/>
              <a:cxnLst>
                <a:cxn ang="0">
                  <a:pos x="835" y="0"/>
                </a:cxn>
                <a:cxn ang="0">
                  <a:pos x="699" y="373"/>
                </a:cxn>
                <a:cxn ang="0">
                  <a:pos x="372" y="678"/>
                </a:cxn>
                <a:cxn ang="0">
                  <a:pos x="0" y="818"/>
                </a:cxn>
              </a:cxnLst>
              <a:rect l="0" t="0" r="r" b="b"/>
              <a:pathLst>
                <a:path w="835" h="818">
                  <a:moveTo>
                    <a:pt x="835" y="0"/>
                  </a:moveTo>
                  <a:cubicBezTo>
                    <a:pt x="812" y="62"/>
                    <a:pt x="776" y="260"/>
                    <a:pt x="699" y="373"/>
                  </a:cubicBezTo>
                  <a:cubicBezTo>
                    <a:pt x="622" y="486"/>
                    <a:pt x="489" y="604"/>
                    <a:pt x="372" y="678"/>
                  </a:cubicBezTo>
                  <a:cubicBezTo>
                    <a:pt x="255" y="752"/>
                    <a:pt x="77" y="789"/>
                    <a:pt x="0" y="818"/>
                  </a:cubicBezTo>
                </a:path>
              </a:pathLst>
            </a:custGeom>
            <a:noFill/>
            <a:ln w="152400">
              <a:solidFill>
                <a:srgbClr val="3366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AutoShape 118"/>
            <p:cNvSpPr>
              <a:spLocks noChangeArrowheads="1"/>
            </p:cNvSpPr>
            <p:nvPr/>
          </p:nvSpPr>
          <p:spPr bwMode="auto">
            <a:xfrm rot="27639565">
              <a:off x="3973" y="1727"/>
              <a:ext cx="276" cy="321"/>
            </a:xfrm>
            <a:prstGeom prst="triangle">
              <a:avLst>
                <a:gd name="adj" fmla="val 50000"/>
              </a:avLst>
            </a:prstGeom>
            <a:solidFill>
              <a:srgbClr val="336699"/>
            </a:solidFill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GB"/>
            </a:p>
          </p:txBody>
        </p:sp>
      </p:grpSp>
      <p:sp>
        <p:nvSpPr>
          <p:cNvPr id="50" name="Title 4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 smtClean="0"/>
              <a:t>The European surveillance system:</a:t>
            </a:r>
            <a:br>
              <a:rPr lang="en-GB" dirty="0" smtClean="0"/>
            </a:br>
            <a:r>
              <a:rPr lang="en-GB" dirty="0" smtClean="0"/>
              <a:t>a one-stop shop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0567E-5E8F-47A5-90DF-8BFEB1A71525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51" name="Picture 10"/>
          <p:cNvPicPr>
            <a:picLocks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514598" y="2461376"/>
            <a:ext cx="882650" cy="793750"/>
          </a:xfrm>
          <a:prstGeom prst="rect">
            <a:avLst/>
          </a:prstGeom>
          <a:noFill/>
        </p:spPr>
      </p:pic>
      <p:sp>
        <p:nvSpPr>
          <p:cNvPr id="53" name="Up Arrow 52"/>
          <p:cNvSpPr/>
          <p:nvPr/>
        </p:nvSpPr>
        <p:spPr bwMode="auto">
          <a:xfrm>
            <a:off x="1721225" y="3474720"/>
            <a:ext cx="738530" cy="1882588"/>
          </a:xfrm>
          <a:prstGeom prst="upArrow">
            <a:avLst/>
          </a:prstGeom>
          <a:solidFill>
            <a:srgbClr val="3366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000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rPr>
              <a:t>Data upload</a:t>
            </a:r>
          </a:p>
        </p:txBody>
      </p:sp>
      <p:sp>
        <p:nvSpPr>
          <p:cNvPr id="55" name="Up Arrow 54"/>
          <p:cNvSpPr/>
          <p:nvPr/>
        </p:nvSpPr>
        <p:spPr bwMode="auto">
          <a:xfrm>
            <a:off x="3091821" y="3474720"/>
            <a:ext cx="738530" cy="1882588"/>
          </a:xfrm>
          <a:prstGeom prst="upArrow">
            <a:avLst/>
          </a:prstGeom>
          <a:solidFill>
            <a:srgbClr val="3366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3600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000" dirty="0" smtClean="0">
                <a:solidFill>
                  <a:schemeClr val="bg1"/>
                </a:solidFill>
              </a:rPr>
              <a:t>Data upload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6" name="Up Arrow 55"/>
          <p:cNvSpPr/>
          <p:nvPr/>
        </p:nvSpPr>
        <p:spPr bwMode="auto">
          <a:xfrm>
            <a:off x="4462417" y="3474720"/>
            <a:ext cx="738530" cy="1882588"/>
          </a:xfrm>
          <a:prstGeom prst="upArrow">
            <a:avLst/>
          </a:prstGeom>
          <a:solidFill>
            <a:srgbClr val="3366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3600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rPr>
              <a:t>Data</a:t>
            </a:r>
            <a:r>
              <a:rPr kumimoji="0" lang="en-GB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rPr>
              <a:t> upload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46" name="Action Button: Forward or Next 45">
            <a:hlinkClick r:id="" action="ppaction://noaction" highlightClick="1"/>
          </p:cNvPr>
          <p:cNvSpPr/>
          <p:nvPr/>
        </p:nvSpPr>
        <p:spPr bwMode="auto">
          <a:xfrm>
            <a:off x="8912772" y="6442410"/>
            <a:ext cx="231229" cy="426607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2" name="Oval 145"/>
          <p:cNvSpPr>
            <a:spLocks noChangeArrowheads="1"/>
          </p:cNvSpPr>
          <p:nvPr/>
        </p:nvSpPr>
        <p:spPr bwMode="auto">
          <a:xfrm>
            <a:off x="1497998" y="5542897"/>
            <a:ext cx="1188000" cy="1188000"/>
          </a:xfrm>
          <a:prstGeom prst="ellipse">
            <a:avLst/>
          </a:prstGeom>
          <a:solidFill>
            <a:srgbClr val="003366">
              <a:alpha val="89999"/>
            </a:srgbClr>
          </a:solidFill>
          <a:ln w="38100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en-GB" sz="1800" b="1" dirty="0" smtClean="0">
                <a:solidFill>
                  <a:schemeClr val="bg1"/>
                </a:solidFill>
              </a:rPr>
              <a:t>Member</a:t>
            </a:r>
            <a:r>
              <a:rPr lang="en-GB" sz="1800" b="1" dirty="0">
                <a:solidFill>
                  <a:schemeClr val="bg1"/>
                </a:solidFill>
              </a:rPr>
              <a:t/>
            </a:r>
            <a:br>
              <a:rPr lang="en-GB" sz="1800" b="1" dirty="0">
                <a:solidFill>
                  <a:schemeClr val="bg1"/>
                </a:solidFill>
              </a:rPr>
            </a:br>
            <a:r>
              <a:rPr lang="en-GB" sz="1800" b="1" dirty="0" smtClean="0">
                <a:solidFill>
                  <a:schemeClr val="bg1"/>
                </a:solidFill>
              </a:rPr>
              <a:t>States</a:t>
            </a:r>
            <a:endParaRPr lang="en-GB" sz="1800" b="1" dirty="0">
              <a:solidFill>
                <a:schemeClr val="bg1"/>
              </a:solidFill>
            </a:endParaRPr>
          </a:p>
        </p:txBody>
      </p:sp>
      <p:sp>
        <p:nvSpPr>
          <p:cNvPr id="123" name="Oval 146"/>
          <p:cNvSpPr>
            <a:spLocks noChangeArrowheads="1"/>
          </p:cNvSpPr>
          <p:nvPr/>
        </p:nvSpPr>
        <p:spPr bwMode="auto">
          <a:xfrm>
            <a:off x="4240078" y="5542897"/>
            <a:ext cx="1188000" cy="1188000"/>
          </a:xfrm>
          <a:prstGeom prst="ellipse">
            <a:avLst/>
          </a:prstGeom>
          <a:solidFill>
            <a:srgbClr val="003366">
              <a:alpha val="89999"/>
            </a:srgbClr>
          </a:solidFill>
          <a:ln w="38100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en-GB" sz="1800" b="1" dirty="0">
                <a:solidFill>
                  <a:schemeClr val="bg1"/>
                </a:solidFill>
              </a:rPr>
              <a:t>Member</a:t>
            </a:r>
            <a:br>
              <a:rPr lang="en-GB" sz="1800" b="1" dirty="0">
                <a:solidFill>
                  <a:schemeClr val="bg1"/>
                </a:solidFill>
              </a:rPr>
            </a:br>
            <a:r>
              <a:rPr lang="en-GB" sz="1800" b="1" dirty="0" smtClean="0">
                <a:solidFill>
                  <a:schemeClr val="bg1"/>
                </a:solidFill>
              </a:rPr>
              <a:t>States</a:t>
            </a:r>
            <a:endParaRPr lang="en-GB" sz="1800" b="1" dirty="0">
              <a:solidFill>
                <a:schemeClr val="bg1"/>
              </a:solidFill>
            </a:endParaRPr>
          </a:p>
        </p:txBody>
      </p:sp>
      <p:sp>
        <p:nvSpPr>
          <p:cNvPr id="124" name="Oval 147"/>
          <p:cNvSpPr>
            <a:spLocks noChangeArrowheads="1"/>
          </p:cNvSpPr>
          <p:nvPr/>
        </p:nvSpPr>
        <p:spPr bwMode="auto">
          <a:xfrm>
            <a:off x="2869038" y="5542897"/>
            <a:ext cx="1188000" cy="1188000"/>
          </a:xfrm>
          <a:prstGeom prst="ellipse">
            <a:avLst/>
          </a:prstGeom>
          <a:solidFill>
            <a:srgbClr val="003366">
              <a:alpha val="89999"/>
            </a:srgbClr>
          </a:solidFill>
          <a:ln w="38100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en-GB" sz="1800" b="1" dirty="0" smtClean="0">
                <a:solidFill>
                  <a:schemeClr val="bg1"/>
                </a:solidFill>
              </a:rPr>
              <a:t>Member</a:t>
            </a:r>
            <a:r>
              <a:rPr lang="en-GB" sz="1800" b="1" dirty="0">
                <a:solidFill>
                  <a:schemeClr val="bg1"/>
                </a:solidFill>
              </a:rPr>
              <a:t/>
            </a:r>
            <a:br>
              <a:rPr lang="en-GB" sz="1800" b="1" dirty="0">
                <a:solidFill>
                  <a:schemeClr val="bg1"/>
                </a:solidFill>
              </a:rPr>
            </a:br>
            <a:r>
              <a:rPr lang="en-GB" sz="1800" b="1" dirty="0">
                <a:solidFill>
                  <a:schemeClr val="bg1"/>
                </a:solidFill>
              </a:rPr>
              <a:t>States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53" grpId="0" animBg="1"/>
      <p:bldP spid="55" grpId="0" animBg="1"/>
      <p:bldP spid="56" grpId="0" animBg="1"/>
    </p:bldLst>
  </p:timing>
</p:sld>
</file>

<file path=ppt/theme/theme1.xml><?xml version="1.0" encoding="utf-8"?>
<a:theme xmlns:a="http://schemas.openxmlformats.org/drawingml/2006/main" name="ECDC_PowerPoint_Template_2009_rev_1_2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CDC_PowerPoint_Template_2009_rev_1_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Custom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ECDC_PowerPoint_Template_2009_rev_1_2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CDC_PowerPoint_Template_2009_rev_1_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ECDC_PowerPoint_Template_2009_rev_1_2</Template>
  <TotalTime>1144</TotalTime>
  <Words>886</Words>
  <Application>Microsoft Office PowerPoint</Application>
  <PresentationFormat>On-screen Show (4:3)</PresentationFormat>
  <Paragraphs>195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ECDC_PowerPoint_Template_2009_rev_1_2</vt:lpstr>
      <vt:lpstr>Custom Design</vt:lpstr>
      <vt:lpstr>4_ECDC_PowerPoint_Template_2009_rev_1_2</vt:lpstr>
      <vt:lpstr>Presentation of ECDC, modelling networks and data availability </vt:lpstr>
      <vt:lpstr>An EU agency dedicated to the prevention and control of communicable diseases  </vt:lpstr>
      <vt:lpstr>Organisational structure</vt:lpstr>
      <vt:lpstr>What is an EU agency?</vt:lpstr>
      <vt:lpstr>Slide 5</vt:lpstr>
      <vt:lpstr>Epidemics still happen in our era</vt:lpstr>
      <vt:lpstr>Slide 7</vt:lpstr>
      <vt:lpstr>Before the creation of TESSy,  the European Surveillance System</vt:lpstr>
      <vt:lpstr>The European surveillance system: a one-stop shop </vt:lpstr>
      <vt:lpstr>Disease and event monitoring: our health radar</vt:lpstr>
      <vt:lpstr>Expert advice</vt:lpstr>
      <vt:lpstr>Slide 12</vt:lpstr>
      <vt:lpstr>Strategies</vt:lpstr>
      <vt:lpstr>Larger scale (min. 5 countries)modelling projects</vt:lpstr>
      <vt:lpstr>Special case: H1N1 outbreak 2009</vt:lpstr>
      <vt:lpstr>Special case: H1N1 outbreak 2009</vt:lpstr>
      <vt:lpstr>Slide 17</vt:lpstr>
      <vt:lpstr>Data availability</vt:lpstr>
      <vt:lpstr>Data availability</vt:lpstr>
      <vt:lpstr>Slide 20</vt:lpstr>
      <vt:lpstr>Slide 21</vt:lpstr>
      <vt:lpstr>Slide 22</vt:lpstr>
    </vt:vector>
  </TitlesOfParts>
  <Company>ECDC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European Centre for Disease Prevention and Control</dc:title>
  <dc:creator>Uwe Kreisel</dc:creator>
  <cp:lastModifiedBy>Tommi Asikainen</cp:lastModifiedBy>
  <cp:revision>161</cp:revision>
  <dcterms:created xsi:type="dcterms:W3CDTF">2011-05-04T08:57:43Z</dcterms:created>
  <dcterms:modified xsi:type="dcterms:W3CDTF">2011-09-14T10:32:24Z</dcterms:modified>
</cp:coreProperties>
</file>