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20" r:id="rId18"/>
    <p:sldId id="302" r:id="rId19"/>
    <p:sldId id="303" r:id="rId20"/>
    <p:sldId id="304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74" r:id="rId36"/>
    <p:sldId id="288" r:id="rId37"/>
    <p:sldId id="289" r:id="rId38"/>
    <p:sldId id="290" r:id="rId39"/>
    <p:sldId id="291" r:id="rId40"/>
    <p:sldId id="294" r:id="rId41"/>
    <p:sldId id="297" r:id="rId42"/>
    <p:sldId id="306" r:id="rId43"/>
    <p:sldId id="307" r:id="rId44"/>
    <p:sldId id="305" r:id="rId45"/>
    <p:sldId id="308" r:id="rId46"/>
    <p:sldId id="310" r:id="rId47"/>
    <p:sldId id="311" r:id="rId48"/>
    <p:sldId id="309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5F3C-3083-476F-A028-714585C7E3F7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C0F0-AE81-4BF1-A173-8A5F3185F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7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C0F0-AE81-4BF1-A173-8A5F3185F96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9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C0F0-AE81-4BF1-A173-8A5F3185F968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9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C0F0-AE81-4BF1-A173-8A5F3185F968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9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7303-AE89-4C51-9015-8FE45840449A}" type="datetimeFigureOut">
              <a:rPr lang="en-GB" smtClean="0"/>
              <a:pPr/>
              <a:t>22/10/2015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011DC-2BE5-46EA-9F78-42BCE0FDD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d.uwo.ca/faculty/ling/cs860/papers/mlj-randomized-c4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hinton/csc321/notes/boosting.pdf" TargetMode="External"/><Relationship Id="rId2" Type="http://schemas.openxmlformats.org/officeDocument/2006/relationships/hyperlink" Target="http://www.public.asu.edu/~jye02/CLASSES/Fall-2005/PAPERS/boosting-icml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 Mining and Machine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Boosting, bagging and ensembles.</a:t>
            </a:r>
          </a:p>
          <a:p>
            <a:r>
              <a:rPr lang="en-GB" dirty="0" smtClean="0"/>
              <a:t>The good of the many outweighs the good  of the one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Bootstrap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C000"/>
                </a:solidFill>
              </a:rPr>
              <a:t>agg</a:t>
            </a:r>
            <a:r>
              <a:rPr lang="en-GB" dirty="0" smtClean="0"/>
              <a:t>regat</a:t>
            </a:r>
            <a:r>
              <a:rPr lang="en-GB" dirty="0" smtClean="0">
                <a:solidFill>
                  <a:srgbClr val="FFC000"/>
                </a:solidFill>
              </a:rPr>
              <a:t>ing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1" y="1628800"/>
          <a:ext cx="2851518" cy="4257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0506"/>
                <a:gridCol w="950506"/>
                <a:gridCol w="950506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Instance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P34 level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Prostate cancer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347864" y="3284984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48064" y="1772816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148064" y="1628800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732240" y="1700808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732240" y="1556792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004048" y="3429000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004048" y="3284984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660232" y="3429000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660232" y="3284984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76056" y="4869160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076056" y="4725144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732240" y="4941168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732240" y="4797152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923928" y="5931277"/>
            <a:ext cx="3880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Generate a collection of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bootstrapped versions ...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B</a:t>
            </a:r>
            <a:r>
              <a:rPr lang="en-GB" dirty="0" smtClean="0"/>
              <a:t>ootstrap </a:t>
            </a:r>
            <a:r>
              <a:rPr lang="en-GB" dirty="0" smtClean="0">
                <a:solidFill>
                  <a:srgbClr val="FFC000"/>
                </a:solidFill>
              </a:rPr>
              <a:t>agg</a:t>
            </a:r>
            <a:r>
              <a:rPr lang="en-GB" dirty="0" smtClean="0"/>
              <a:t>regat</a:t>
            </a:r>
            <a:r>
              <a:rPr lang="en-GB" dirty="0" smtClean="0">
                <a:solidFill>
                  <a:srgbClr val="FFC000"/>
                </a:solidFill>
              </a:rPr>
              <a:t>ing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83568" y="1268760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1560" y="2996952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11560" y="2852936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3568" y="4653136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83568" y="4509120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2555776" y="1628800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555776" y="3140968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2483768" y="4653136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Tree"/>
          <p:cNvSpPr>
            <a:spLocks noEditPoints="1" noChangeArrowheads="1"/>
          </p:cNvSpPr>
          <p:nvPr/>
        </p:nvSpPr>
        <p:spPr bwMode="auto">
          <a:xfrm>
            <a:off x="4283968" y="1412776"/>
            <a:ext cx="1336923" cy="112089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ree"/>
          <p:cNvSpPr>
            <a:spLocks noEditPoints="1" noChangeArrowheads="1"/>
          </p:cNvSpPr>
          <p:nvPr/>
        </p:nvSpPr>
        <p:spPr bwMode="auto">
          <a:xfrm>
            <a:off x="4139952" y="2996952"/>
            <a:ext cx="1336923" cy="112089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ree"/>
          <p:cNvSpPr>
            <a:spLocks noEditPoints="1" noChangeArrowheads="1"/>
          </p:cNvSpPr>
          <p:nvPr/>
        </p:nvSpPr>
        <p:spPr bwMode="auto">
          <a:xfrm>
            <a:off x="4211960" y="4468342"/>
            <a:ext cx="1336923" cy="112089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403648" y="5787261"/>
            <a:ext cx="4745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Learn a classifier from each</a:t>
            </a:r>
          </a:p>
          <a:p>
            <a:r>
              <a:rPr lang="en-GB" sz="2800" dirty="0" err="1" smtClean="0"/>
              <a:t>ndividual</a:t>
            </a:r>
            <a:r>
              <a:rPr lang="en-GB" sz="2800" dirty="0" smtClean="0"/>
              <a:t> bootstrapped dataset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B</a:t>
            </a:r>
            <a:r>
              <a:rPr lang="en-GB" dirty="0" smtClean="0"/>
              <a:t>ootstrap </a:t>
            </a:r>
            <a:r>
              <a:rPr lang="en-GB" dirty="0" smtClean="0">
                <a:solidFill>
                  <a:srgbClr val="FFC000"/>
                </a:solidFill>
              </a:rPr>
              <a:t>agg</a:t>
            </a:r>
            <a:r>
              <a:rPr lang="en-GB" dirty="0" smtClean="0"/>
              <a:t>regat</a:t>
            </a:r>
            <a:r>
              <a:rPr lang="en-GB" dirty="0" smtClean="0">
                <a:solidFill>
                  <a:srgbClr val="FFC000"/>
                </a:solidFill>
              </a:rPr>
              <a:t>ing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83568" y="1268760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1560" y="2996952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11560" y="2852936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3568" y="4653136"/>
            <a:ext cx="1008112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83568" y="4509120"/>
            <a:ext cx="1008112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2555776" y="1628800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555776" y="3140968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2483768" y="4653136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Tree"/>
          <p:cNvSpPr>
            <a:spLocks noEditPoints="1" noChangeArrowheads="1"/>
          </p:cNvSpPr>
          <p:nvPr/>
        </p:nvSpPr>
        <p:spPr bwMode="auto">
          <a:xfrm>
            <a:off x="4283968" y="1412776"/>
            <a:ext cx="1336923" cy="112089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ree"/>
          <p:cNvSpPr>
            <a:spLocks noEditPoints="1" noChangeArrowheads="1"/>
          </p:cNvSpPr>
          <p:nvPr/>
        </p:nvSpPr>
        <p:spPr bwMode="auto">
          <a:xfrm>
            <a:off x="4139952" y="2996952"/>
            <a:ext cx="1336923" cy="112089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ree"/>
          <p:cNvSpPr>
            <a:spLocks noEditPoints="1" noChangeArrowheads="1"/>
          </p:cNvSpPr>
          <p:nvPr/>
        </p:nvSpPr>
        <p:spPr bwMode="auto">
          <a:xfrm>
            <a:off x="4211960" y="4468342"/>
            <a:ext cx="1336923" cy="112089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3568" y="5805264"/>
            <a:ext cx="6749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 The ‘bagged’ classifier is the ensemble, </a:t>
            </a:r>
          </a:p>
          <a:p>
            <a:r>
              <a:rPr lang="en-GB" sz="2800" dirty="0" smtClean="0"/>
              <a:t>with predictions made by voting or averaging</a:t>
            </a:r>
            <a:endParaRPr lang="en-GB" sz="2800" dirty="0"/>
          </a:p>
        </p:txBody>
      </p:sp>
      <p:sp>
        <p:nvSpPr>
          <p:cNvPr id="18" name="Tree"/>
          <p:cNvSpPr>
            <a:spLocks noEditPoints="1" noChangeArrowheads="1"/>
          </p:cNvSpPr>
          <p:nvPr/>
        </p:nvSpPr>
        <p:spPr bwMode="auto">
          <a:xfrm>
            <a:off x="6691461" y="1349152"/>
            <a:ext cx="1336923" cy="112089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ree"/>
          <p:cNvSpPr>
            <a:spLocks noEditPoints="1" noChangeArrowheads="1"/>
          </p:cNvSpPr>
          <p:nvPr/>
        </p:nvSpPr>
        <p:spPr bwMode="auto">
          <a:xfrm>
            <a:off x="6547445" y="2933328"/>
            <a:ext cx="1336923" cy="112089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ree"/>
          <p:cNvSpPr>
            <a:spLocks noEditPoints="1" noChangeArrowheads="1"/>
          </p:cNvSpPr>
          <p:nvPr/>
        </p:nvSpPr>
        <p:spPr bwMode="auto">
          <a:xfrm>
            <a:off x="6619453" y="4404718"/>
            <a:ext cx="1336923" cy="112089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588224" y="1124744"/>
            <a:ext cx="1656184" cy="4824536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Brace 22"/>
          <p:cNvSpPr/>
          <p:nvPr/>
        </p:nvSpPr>
        <p:spPr>
          <a:xfrm>
            <a:off x="5436096" y="1340768"/>
            <a:ext cx="1008112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BAGGING ONLY WORKS WITH ‘UNSTABLE’ CLASSIFIERS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Unstable? </a:t>
            </a:r>
            <a:r>
              <a:rPr lang="en-GB" dirty="0"/>
              <a:t> </a:t>
            </a:r>
            <a:r>
              <a:rPr lang="en-GB" dirty="0" smtClean="0"/>
              <a:t>The decision surface can be</a:t>
            </a:r>
            <a:br>
              <a:rPr lang="en-GB" dirty="0" smtClean="0"/>
            </a:br>
            <a:r>
              <a:rPr lang="en-GB" dirty="0" smtClean="0"/>
              <a:t>very different each time. e.g. A neural network trained on same data could produce any of these ...</a:t>
            </a: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1734" y="2564904"/>
            <a:ext cx="2087562" cy="1368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7634" y="2709367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60871" y="2709367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0509" y="30697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60871" y="3430092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21234" y="35015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24471" y="30697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57634" y="2637929"/>
            <a:ext cx="1871662" cy="1295400"/>
          </a:xfrm>
          <a:custGeom>
            <a:avLst/>
            <a:gdLst>
              <a:gd name="T0" fmla="*/ 0 w 1179"/>
              <a:gd name="T1" fmla="*/ 1295400 h 816"/>
              <a:gd name="T2" fmla="*/ 0 w 1179"/>
              <a:gd name="T3" fmla="*/ 1079500 h 816"/>
              <a:gd name="T4" fmla="*/ 142875 w 1179"/>
              <a:gd name="T5" fmla="*/ 1008063 h 816"/>
              <a:gd name="T6" fmla="*/ 358775 w 1179"/>
              <a:gd name="T7" fmla="*/ 863600 h 816"/>
              <a:gd name="T8" fmla="*/ 719137 w 1179"/>
              <a:gd name="T9" fmla="*/ 719137 h 816"/>
              <a:gd name="T10" fmla="*/ 935037 w 1179"/>
              <a:gd name="T11" fmla="*/ 719137 h 816"/>
              <a:gd name="T12" fmla="*/ 1079500 w 1179"/>
              <a:gd name="T13" fmla="*/ 503238 h 816"/>
              <a:gd name="T14" fmla="*/ 1079500 w 1179"/>
              <a:gd name="T15" fmla="*/ 358775 h 816"/>
              <a:gd name="T16" fmla="*/ 1295400 w 1179"/>
              <a:gd name="T17" fmla="*/ 215900 h 816"/>
              <a:gd name="T18" fmla="*/ 1584324 w 1179"/>
              <a:gd name="T19" fmla="*/ 142875 h 816"/>
              <a:gd name="T20" fmla="*/ 1800225 w 1179"/>
              <a:gd name="T21" fmla="*/ 0 h 816"/>
              <a:gd name="T22" fmla="*/ 1871662 w 1179"/>
              <a:gd name="T23" fmla="*/ 0 h 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816"/>
              <a:gd name="T38" fmla="*/ 1179 w 1179"/>
              <a:gd name="T39" fmla="*/ 816 h 8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816">
                <a:moveTo>
                  <a:pt x="0" y="816"/>
                </a:moveTo>
                <a:lnTo>
                  <a:pt x="0" y="680"/>
                </a:lnTo>
                <a:lnTo>
                  <a:pt x="90" y="635"/>
                </a:lnTo>
                <a:lnTo>
                  <a:pt x="226" y="544"/>
                </a:lnTo>
                <a:lnTo>
                  <a:pt x="453" y="453"/>
                </a:lnTo>
                <a:lnTo>
                  <a:pt x="589" y="453"/>
                </a:lnTo>
                <a:lnTo>
                  <a:pt x="680" y="317"/>
                </a:lnTo>
                <a:lnTo>
                  <a:pt x="680" y="226"/>
                </a:lnTo>
                <a:lnTo>
                  <a:pt x="816" y="136"/>
                </a:lnTo>
                <a:lnTo>
                  <a:pt x="998" y="90"/>
                </a:lnTo>
                <a:lnTo>
                  <a:pt x="1134" y="0"/>
                </a:lnTo>
                <a:lnTo>
                  <a:pt x="117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278584" y="2564904"/>
            <a:ext cx="2087562" cy="1368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494484" y="2709367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97721" y="2709367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637359" y="30697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997721" y="3430092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8084" y="35015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861321" y="30697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940821" y="2564904"/>
            <a:ext cx="2087563" cy="1368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156721" y="2709367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659959" y="2709367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299596" y="30697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659959" y="3430092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020321" y="35015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523559" y="30697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3276996" y="2564904"/>
            <a:ext cx="1368425" cy="936625"/>
          </a:xfrm>
          <a:custGeom>
            <a:avLst/>
            <a:gdLst>
              <a:gd name="T0" fmla="*/ 0 w 862"/>
              <a:gd name="T1" fmla="*/ 792162 h 590"/>
              <a:gd name="T2" fmla="*/ 215900 w 862"/>
              <a:gd name="T3" fmla="*/ 936625 h 590"/>
              <a:gd name="T4" fmla="*/ 647700 w 862"/>
              <a:gd name="T5" fmla="*/ 865188 h 590"/>
              <a:gd name="T6" fmla="*/ 792162 w 862"/>
              <a:gd name="T7" fmla="*/ 576262 h 590"/>
              <a:gd name="T8" fmla="*/ 504825 w 862"/>
              <a:gd name="T9" fmla="*/ 504825 h 590"/>
              <a:gd name="T10" fmla="*/ 504825 w 862"/>
              <a:gd name="T11" fmla="*/ 215900 h 590"/>
              <a:gd name="T12" fmla="*/ 792162 w 862"/>
              <a:gd name="T13" fmla="*/ 144462 h 590"/>
              <a:gd name="T14" fmla="*/ 720725 w 862"/>
              <a:gd name="T15" fmla="*/ 360362 h 590"/>
              <a:gd name="T16" fmla="*/ 863600 w 862"/>
              <a:gd name="T17" fmla="*/ 504825 h 590"/>
              <a:gd name="T18" fmla="*/ 1081088 w 862"/>
              <a:gd name="T19" fmla="*/ 431800 h 590"/>
              <a:gd name="T20" fmla="*/ 1368425 w 862"/>
              <a:gd name="T21" fmla="*/ 215900 h 590"/>
              <a:gd name="T22" fmla="*/ 1223963 w 862"/>
              <a:gd name="T23" fmla="*/ 0 h 5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2"/>
              <a:gd name="T37" fmla="*/ 0 h 590"/>
              <a:gd name="T38" fmla="*/ 862 w 862"/>
              <a:gd name="T39" fmla="*/ 590 h 5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2" h="590">
                <a:moveTo>
                  <a:pt x="0" y="499"/>
                </a:moveTo>
                <a:lnTo>
                  <a:pt x="136" y="590"/>
                </a:lnTo>
                <a:lnTo>
                  <a:pt x="408" y="545"/>
                </a:lnTo>
                <a:lnTo>
                  <a:pt x="499" y="363"/>
                </a:lnTo>
                <a:lnTo>
                  <a:pt x="318" y="318"/>
                </a:lnTo>
                <a:lnTo>
                  <a:pt x="318" y="136"/>
                </a:lnTo>
                <a:lnTo>
                  <a:pt x="499" y="91"/>
                </a:lnTo>
                <a:lnTo>
                  <a:pt x="454" y="227"/>
                </a:lnTo>
                <a:lnTo>
                  <a:pt x="544" y="318"/>
                </a:lnTo>
                <a:lnTo>
                  <a:pt x="681" y="272"/>
                </a:lnTo>
                <a:lnTo>
                  <a:pt x="862" y="136"/>
                </a:lnTo>
                <a:lnTo>
                  <a:pt x="77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137671" y="2723654"/>
            <a:ext cx="869950" cy="704850"/>
          </a:xfrm>
          <a:custGeom>
            <a:avLst/>
            <a:gdLst>
              <a:gd name="T0" fmla="*/ 236537 w 548"/>
              <a:gd name="T1" fmla="*/ 671513 h 444"/>
              <a:gd name="T2" fmla="*/ 101600 w 548"/>
              <a:gd name="T3" fmla="*/ 554038 h 444"/>
              <a:gd name="T4" fmla="*/ 311150 w 548"/>
              <a:gd name="T5" fmla="*/ 377825 h 444"/>
              <a:gd name="T6" fmla="*/ 319087 w 548"/>
              <a:gd name="T7" fmla="*/ 352425 h 444"/>
              <a:gd name="T8" fmla="*/ 227012 w 548"/>
              <a:gd name="T9" fmla="*/ 327025 h 444"/>
              <a:gd name="T10" fmla="*/ 101600 w 548"/>
              <a:gd name="T11" fmla="*/ 268288 h 444"/>
              <a:gd name="T12" fmla="*/ 25400 w 548"/>
              <a:gd name="T13" fmla="*/ 234950 h 444"/>
              <a:gd name="T14" fmla="*/ 127000 w 548"/>
              <a:gd name="T15" fmla="*/ 0 h 444"/>
              <a:gd name="T16" fmla="*/ 311150 w 548"/>
              <a:gd name="T17" fmla="*/ 125413 h 444"/>
              <a:gd name="T18" fmla="*/ 328612 w 548"/>
              <a:gd name="T19" fmla="*/ 150813 h 444"/>
              <a:gd name="T20" fmla="*/ 354012 w 548"/>
              <a:gd name="T21" fmla="*/ 168275 h 444"/>
              <a:gd name="T22" fmla="*/ 387350 w 548"/>
              <a:gd name="T23" fmla="*/ 217488 h 444"/>
              <a:gd name="T24" fmla="*/ 454025 w 548"/>
              <a:gd name="T25" fmla="*/ 293688 h 444"/>
              <a:gd name="T26" fmla="*/ 554037 w 548"/>
              <a:gd name="T27" fmla="*/ 201612 h 444"/>
              <a:gd name="T28" fmla="*/ 604837 w 548"/>
              <a:gd name="T29" fmla="*/ 33338 h 444"/>
              <a:gd name="T30" fmla="*/ 839788 w 548"/>
              <a:gd name="T31" fmla="*/ 168275 h 444"/>
              <a:gd name="T32" fmla="*/ 865188 w 548"/>
              <a:gd name="T33" fmla="*/ 242888 h 444"/>
              <a:gd name="T34" fmla="*/ 788987 w 548"/>
              <a:gd name="T35" fmla="*/ 411163 h 444"/>
              <a:gd name="T36" fmla="*/ 655637 w 548"/>
              <a:gd name="T37" fmla="*/ 385762 h 444"/>
              <a:gd name="T38" fmla="*/ 579437 w 548"/>
              <a:gd name="T39" fmla="*/ 352425 h 444"/>
              <a:gd name="T40" fmla="*/ 554037 w 548"/>
              <a:gd name="T41" fmla="*/ 344488 h 444"/>
              <a:gd name="T42" fmla="*/ 471487 w 548"/>
              <a:gd name="T43" fmla="*/ 436563 h 444"/>
              <a:gd name="T44" fmla="*/ 495300 w 548"/>
              <a:gd name="T45" fmla="*/ 587375 h 444"/>
              <a:gd name="T46" fmla="*/ 403225 w 548"/>
              <a:gd name="T47" fmla="*/ 704850 h 444"/>
              <a:gd name="T48" fmla="*/ 328612 w 548"/>
              <a:gd name="T49" fmla="*/ 695325 h 444"/>
              <a:gd name="T50" fmla="*/ 236537 w 548"/>
              <a:gd name="T51" fmla="*/ 671513 h 4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44"/>
              <a:gd name="T80" fmla="*/ 548 w 548"/>
              <a:gd name="T81" fmla="*/ 444 h 4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44">
                <a:moveTo>
                  <a:pt x="149" y="423"/>
                </a:moveTo>
                <a:cubicBezTo>
                  <a:pt x="104" y="406"/>
                  <a:pt x="100" y="372"/>
                  <a:pt x="64" y="349"/>
                </a:cubicBezTo>
                <a:cubicBezTo>
                  <a:pt x="41" y="274"/>
                  <a:pt x="142" y="251"/>
                  <a:pt x="196" y="238"/>
                </a:cubicBezTo>
                <a:cubicBezTo>
                  <a:pt x="198" y="233"/>
                  <a:pt x="203" y="227"/>
                  <a:pt x="201" y="222"/>
                </a:cubicBezTo>
                <a:cubicBezTo>
                  <a:pt x="199" y="218"/>
                  <a:pt x="145" y="207"/>
                  <a:pt x="143" y="206"/>
                </a:cubicBezTo>
                <a:cubicBezTo>
                  <a:pt x="113" y="199"/>
                  <a:pt x="89" y="186"/>
                  <a:pt x="64" y="169"/>
                </a:cubicBezTo>
                <a:cubicBezTo>
                  <a:pt x="50" y="160"/>
                  <a:pt x="31" y="157"/>
                  <a:pt x="16" y="148"/>
                </a:cubicBezTo>
                <a:cubicBezTo>
                  <a:pt x="0" y="96"/>
                  <a:pt x="35" y="28"/>
                  <a:pt x="80" y="0"/>
                </a:cubicBezTo>
                <a:cubicBezTo>
                  <a:pt x="133" y="10"/>
                  <a:pt x="153" y="52"/>
                  <a:pt x="196" y="79"/>
                </a:cubicBezTo>
                <a:cubicBezTo>
                  <a:pt x="200" y="84"/>
                  <a:pt x="202" y="90"/>
                  <a:pt x="207" y="95"/>
                </a:cubicBezTo>
                <a:cubicBezTo>
                  <a:pt x="212" y="100"/>
                  <a:pt x="219" y="101"/>
                  <a:pt x="223" y="106"/>
                </a:cubicBezTo>
                <a:cubicBezTo>
                  <a:pt x="231" y="115"/>
                  <a:pt x="244" y="137"/>
                  <a:pt x="244" y="137"/>
                </a:cubicBezTo>
                <a:cubicBezTo>
                  <a:pt x="254" y="170"/>
                  <a:pt x="253" y="175"/>
                  <a:pt x="286" y="185"/>
                </a:cubicBezTo>
                <a:cubicBezTo>
                  <a:pt x="339" y="178"/>
                  <a:pt x="338" y="174"/>
                  <a:pt x="349" y="127"/>
                </a:cubicBezTo>
                <a:cubicBezTo>
                  <a:pt x="354" y="66"/>
                  <a:pt x="340" y="49"/>
                  <a:pt x="381" y="21"/>
                </a:cubicBezTo>
                <a:cubicBezTo>
                  <a:pt x="438" y="30"/>
                  <a:pt x="494" y="58"/>
                  <a:pt x="529" y="106"/>
                </a:cubicBezTo>
                <a:cubicBezTo>
                  <a:pt x="534" y="122"/>
                  <a:pt x="540" y="137"/>
                  <a:pt x="545" y="153"/>
                </a:cubicBezTo>
                <a:cubicBezTo>
                  <a:pt x="542" y="201"/>
                  <a:pt x="548" y="243"/>
                  <a:pt x="497" y="259"/>
                </a:cubicBezTo>
                <a:cubicBezTo>
                  <a:pt x="459" y="255"/>
                  <a:pt x="445" y="253"/>
                  <a:pt x="413" y="243"/>
                </a:cubicBezTo>
                <a:cubicBezTo>
                  <a:pt x="388" y="226"/>
                  <a:pt x="403" y="234"/>
                  <a:pt x="365" y="222"/>
                </a:cubicBezTo>
                <a:cubicBezTo>
                  <a:pt x="360" y="220"/>
                  <a:pt x="349" y="217"/>
                  <a:pt x="349" y="217"/>
                </a:cubicBezTo>
                <a:cubicBezTo>
                  <a:pt x="327" y="232"/>
                  <a:pt x="315" y="256"/>
                  <a:pt x="297" y="275"/>
                </a:cubicBezTo>
                <a:cubicBezTo>
                  <a:pt x="301" y="309"/>
                  <a:pt x="307" y="337"/>
                  <a:pt x="312" y="370"/>
                </a:cubicBezTo>
                <a:cubicBezTo>
                  <a:pt x="304" y="422"/>
                  <a:pt x="302" y="426"/>
                  <a:pt x="254" y="444"/>
                </a:cubicBezTo>
                <a:cubicBezTo>
                  <a:pt x="238" y="442"/>
                  <a:pt x="222" y="441"/>
                  <a:pt x="207" y="438"/>
                </a:cubicBezTo>
                <a:cubicBezTo>
                  <a:pt x="186" y="434"/>
                  <a:pt x="170" y="423"/>
                  <a:pt x="149" y="42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684609" y="32856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charset="0"/>
              </a:rPr>
              <a:t>A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3421459" y="3214192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charset="0"/>
              </a:rPr>
              <a:t>A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085284" y="3285629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charset="0"/>
              </a:rPr>
              <a:t>A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94134" y="4220815"/>
            <a:ext cx="2087562" cy="1368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910034" y="436527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413271" y="436527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52909" y="47256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413271" y="508600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773634" y="51574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276871" y="47256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3430984" y="4220815"/>
            <a:ext cx="2087562" cy="1368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646884" y="436527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150121" y="436527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charset="0"/>
              </a:rPr>
              <a:t>A</a:t>
            </a:r>
            <a:endParaRPr lang="en-US" sz="1800" dirty="0">
              <a:latin typeface="Arial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3789759" y="47256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4150121" y="508600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4510484" y="51574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013721" y="47256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093221" y="4220815"/>
            <a:ext cx="2087563" cy="1368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6309121" y="436527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6812359" y="436527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451996" y="47256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6812359" y="508600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172721" y="51574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7675959" y="47256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837009" y="49415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charset="0"/>
              </a:rPr>
              <a:t>A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3573859" y="487010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chemeClr val="bg1"/>
                </a:solidFill>
                <a:latin typeface="Arial" charset="0"/>
              </a:rPr>
              <a:t>A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6237684" y="494154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chemeClr val="bg1"/>
                </a:solidFill>
                <a:latin typeface="Arial" charset="0"/>
              </a:rPr>
              <a:t>A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765544" y="4596638"/>
            <a:ext cx="1935126" cy="687572"/>
          </a:xfrm>
          <a:custGeom>
            <a:avLst/>
            <a:gdLst>
              <a:gd name="connsiteX0" fmla="*/ 0 w 1935126"/>
              <a:gd name="connsiteY0" fmla="*/ 340242 h 687572"/>
              <a:gd name="connsiteX1" fmla="*/ 382772 w 1935126"/>
              <a:gd name="connsiteY1" fmla="*/ 680484 h 687572"/>
              <a:gd name="connsiteX2" fmla="*/ 808075 w 1935126"/>
              <a:gd name="connsiteY2" fmla="*/ 382772 h 687572"/>
              <a:gd name="connsiteX3" fmla="*/ 808075 w 1935126"/>
              <a:gd name="connsiteY3" fmla="*/ 191386 h 687572"/>
              <a:gd name="connsiteX4" fmla="*/ 1382233 w 1935126"/>
              <a:gd name="connsiteY4" fmla="*/ 255181 h 687572"/>
              <a:gd name="connsiteX5" fmla="*/ 1594884 w 1935126"/>
              <a:gd name="connsiteY5" fmla="*/ 63795 h 687572"/>
              <a:gd name="connsiteX6" fmla="*/ 1935126 w 1935126"/>
              <a:gd name="connsiteY6" fmla="*/ 0 h 68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5126" h="687572">
                <a:moveTo>
                  <a:pt x="0" y="340242"/>
                </a:moveTo>
                <a:cubicBezTo>
                  <a:pt x="124046" y="506819"/>
                  <a:pt x="248093" y="673396"/>
                  <a:pt x="382772" y="680484"/>
                </a:cubicBezTo>
                <a:cubicBezTo>
                  <a:pt x="517451" y="687572"/>
                  <a:pt x="737191" y="464288"/>
                  <a:pt x="808075" y="382772"/>
                </a:cubicBezTo>
                <a:cubicBezTo>
                  <a:pt x="878959" y="301256"/>
                  <a:pt x="712382" y="212651"/>
                  <a:pt x="808075" y="191386"/>
                </a:cubicBezTo>
                <a:cubicBezTo>
                  <a:pt x="903768" y="170121"/>
                  <a:pt x="1251098" y="276446"/>
                  <a:pt x="1382233" y="255181"/>
                </a:cubicBezTo>
                <a:cubicBezTo>
                  <a:pt x="1513368" y="233916"/>
                  <a:pt x="1502735" y="106325"/>
                  <a:pt x="1594884" y="63795"/>
                </a:cubicBezTo>
                <a:cubicBezTo>
                  <a:pt x="1687033" y="21265"/>
                  <a:pt x="1811079" y="10632"/>
                  <a:pt x="1935126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>
            <a:off x="3657600" y="4281206"/>
            <a:ext cx="1616149" cy="1272362"/>
          </a:xfrm>
          <a:custGeom>
            <a:avLst/>
            <a:gdLst>
              <a:gd name="connsiteX0" fmla="*/ 0 w 1616149"/>
              <a:gd name="connsiteY0" fmla="*/ 1272362 h 1272362"/>
              <a:gd name="connsiteX1" fmla="*/ 467833 w 1616149"/>
              <a:gd name="connsiteY1" fmla="*/ 974651 h 1272362"/>
              <a:gd name="connsiteX2" fmla="*/ 680484 w 1616149"/>
              <a:gd name="connsiteY2" fmla="*/ 698204 h 1272362"/>
              <a:gd name="connsiteX3" fmla="*/ 701749 w 1616149"/>
              <a:gd name="connsiteY3" fmla="*/ 570613 h 1272362"/>
              <a:gd name="connsiteX4" fmla="*/ 978195 w 1616149"/>
              <a:gd name="connsiteY4" fmla="*/ 740734 h 1272362"/>
              <a:gd name="connsiteX5" fmla="*/ 1020726 w 1616149"/>
              <a:gd name="connsiteY5" fmla="*/ 336697 h 1272362"/>
              <a:gd name="connsiteX6" fmla="*/ 1212112 w 1616149"/>
              <a:gd name="connsiteY6" fmla="*/ 549348 h 1272362"/>
              <a:gd name="connsiteX7" fmla="*/ 1339702 w 1616149"/>
              <a:gd name="connsiteY7" fmla="*/ 60251 h 1272362"/>
              <a:gd name="connsiteX8" fmla="*/ 1616149 w 1616149"/>
              <a:gd name="connsiteY8" fmla="*/ 187841 h 127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6149" h="1272362">
                <a:moveTo>
                  <a:pt x="0" y="1272362"/>
                </a:moveTo>
                <a:cubicBezTo>
                  <a:pt x="177209" y="1171353"/>
                  <a:pt x="354419" y="1070344"/>
                  <a:pt x="467833" y="974651"/>
                </a:cubicBezTo>
                <a:cubicBezTo>
                  <a:pt x="581247" y="878958"/>
                  <a:pt x="641498" y="765544"/>
                  <a:pt x="680484" y="698204"/>
                </a:cubicBezTo>
                <a:cubicBezTo>
                  <a:pt x="719470" y="630864"/>
                  <a:pt x="652131" y="563525"/>
                  <a:pt x="701749" y="570613"/>
                </a:cubicBezTo>
                <a:cubicBezTo>
                  <a:pt x="751368" y="577701"/>
                  <a:pt x="925032" y="779720"/>
                  <a:pt x="978195" y="740734"/>
                </a:cubicBezTo>
                <a:cubicBezTo>
                  <a:pt x="1031358" y="701748"/>
                  <a:pt x="981740" y="368595"/>
                  <a:pt x="1020726" y="336697"/>
                </a:cubicBezTo>
                <a:cubicBezTo>
                  <a:pt x="1059712" y="304799"/>
                  <a:pt x="1158949" y="595422"/>
                  <a:pt x="1212112" y="549348"/>
                </a:cubicBezTo>
                <a:cubicBezTo>
                  <a:pt x="1265275" y="503274"/>
                  <a:pt x="1272363" y="120502"/>
                  <a:pt x="1339702" y="60251"/>
                </a:cubicBezTo>
                <a:cubicBezTo>
                  <a:pt x="1407041" y="0"/>
                  <a:pt x="1511595" y="93920"/>
                  <a:pt x="1616149" y="18784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6492949" y="4298926"/>
            <a:ext cx="1332614" cy="1190847"/>
          </a:xfrm>
          <a:custGeom>
            <a:avLst/>
            <a:gdLst>
              <a:gd name="connsiteX0" fmla="*/ 439479 w 1332614"/>
              <a:gd name="connsiteY0" fmla="*/ 1190847 h 1190847"/>
              <a:gd name="connsiteX1" fmla="*/ 35442 w 1332614"/>
              <a:gd name="connsiteY1" fmla="*/ 1127051 h 1190847"/>
              <a:gd name="connsiteX2" fmla="*/ 226828 w 1332614"/>
              <a:gd name="connsiteY2" fmla="*/ 935665 h 1190847"/>
              <a:gd name="connsiteX3" fmla="*/ 694660 w 1332614"/>
              <a:gd name="connsiteY3" fmla="*/ 531628 h 1190847"/>
              <a:gd name="connsiteX4" fmla="*/ 1290084 w 1332614"/>
              <a:gd name="connsiteY4" fmla="*/ 318977 h 1190847"/>
              <a:gd name="connsiteX5" fmla="*/ 949842 w 1332614"/>
              <a:gd name="connsiteY5" fmla="*/ 0 h 119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2614" h="1190847">
                <a:moveTo>
                  <a:pt x="439479" y="1190847"/>
                </a:moveTo>
                <a:cubicBezTo>
                  <a:pt x="255181" y="1180214"/>
                  <a:pt x="70884" y="1169581"/>
                  <a:pt x="35442" y="1127051"/>
                </a:cubicBezTo>
                <a:cubicBezTo>
                  <a:pt x="0" y="1084521"/>
                  <a:pt x="116958" y="1034902"/>
                  <a:pt x="226828" y="935665"/>
                </a:cubicBezTo>
                <a:cubicBezTo>
                  <a:pt x="336698" y="836428"/>
                  <a:pt x="517451" y="634409"/>
                  <a:pt x="694660" y="531628"/>
                </a:cubicBezTo>
                <a:cubicBezTo>
                  <a:pt x="871869" y="428847"/>
                  <a:pt x="1247554" y="407582"/>
                  <a:pt x="1290084" y="318977"/>
                </a:cubicBezTo>
                <a:cubicBezTo>
                  <a:pt x="1332614" y="230372"/>
                  <a:pt x="1141228" y="115186"/>
                  <a:pt x="949842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09600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Same with DTs, NB, ...,  but </a:t>
            </a:r>
            <a:r>
              <a:rPr kumimoji="0" lang="en-GB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</a:t>
            </a:r>
            <a:r>
              <a:rPr kumimoji="0" lang="en-GB" sz="44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KNN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improvements from bagging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6512" y="4767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hlinkClick r:id="rId2"/>
              </a:rPr>
              <a:t>www.csd.uwo.ca/faculty/ling/cs860/papers/mlj-randomized-c4.pdf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813079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improvements from bagging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92" y="1584140"/>
            <a:ext cx="9057708" cy="407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3299" y="5805264"/>
            <a:ext cx="8180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Bagging improves over straight C4.5  almost every time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(30 out of 33 datasets in this paper)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Randomized C4.5 is also an ensemble method</a:t>
            </a:r>
            <a:endParaRPr lang="en-GB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92" y="1584140"/>
            <a:ext cx="9057708" cy="407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8750" y="5949280"/>
            <a:ext cx="8405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… better than C4.5 on 26 of the 33 datasets in this paper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91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Kinect uses bagging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Reflexion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13" y="665981"/>
            <a:ext cx="44862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codeproject.com/KB/audio-video/317974/kine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0" y="4797152"/>
            <a:ext cx="3949080" cy="150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Depth feature  / decision 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67913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56" y="3861048"/>
            <a:ext cx="762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66046">
            <a:off x="6773119" y="2883749"/>
            <a:ext cx="2659959" cy="123110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Each tree node is a </a:t>
            </a:r>
          </a:p>
          <a:p>
            <a:r>
              <a:rPr lang="en-GB" dirty="0" smtClean="0"/>
              <a:t>“depth difference feature”</a:t>
            </a:r>
          </a:p>
          <a:p>
            <a:r>
              <a:rPr lang="en-GB" dirty="0" smtClean="0"/>
              <a:t>e.g. branches may be:</a:t>
            </a:r>
          </a:p>
          <a:p>
            <a:r>
              <a:rPr lang="en-GB" dirty="0" smtClean="0"/>
              <a:t> </a:t>
            </a:r>
            <a:r>
              <a:rPr lang="el-GR" i="1" dirty="0" smtClean="0"/>
              <a:t>θ</a:t>
            </a:r>
            <a:r>
              <a:rPr lang="en-GB" sz="1200" i="1" dirty="0" smtClean="0"/>
              <a:t>1 </a:t>
            </a:r>
            <a:r>
              <a:rPr lang="en-GB" sz="2000" dirty="0" smtClean="0"/>
              <a:t>&lt; </a:t>
            </a:r>
            <a:r>
              <a:rPr lang="en-GB" dirty="0" smtClean="0"/>
              <a:t>4.5  ,  </a:t>
            </a:r>
            <a:r>
              <a:rPr lang="el-GR" i="1" dirty="0" smtClean="0"/>
              <a:t>θ</a:t>
            </a:r>
            <a:r>
              <a:rPr lang="en-GB" sz="1200" i="1" dirty="0"/>
              <a:t>1 </a:t>
            </a:r>
            <a:r>
              <a:rPr lang="en-GB" sz="2000" dirty="0" smtClean="0"/>
              <a:t>&gt;=</a:t>
            </a:r>
            <a:r>
              <a:rPr lang="en-GB" dirty="0" smtClean="0"/>
              <a:t>4.5</a:t>
            </a:r>
            <a:r>
              <a:rPr lang="en-GB" sz="1200" i="1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688" y="5189785"/>
            <a:ext cx="1744965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Each leaf is a </a:t>
            </a:r>
          </a:p>
          <a:p>
            <a:r>
              <a:rPr lang="en-GB" dirty="0"/>
              <a:t>d</a:t>
            </a:r>
            <a:r>
              <a:rPr lang="en-GB" dirty="0" smtClean="0"/>
              <a:t>istribution over</a:t>
            </a:r>
          </a:p>
          <a:p>
            <a:r>
              <a:rPr lang="en-GB" dirty="0"/>
              <a:t>b</a:t>
            </a:r>
            <a:r>
              <a:rPr lang="en-GB" dirty="0" smtClean="0"/>
              <a:t>ody part labels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2520280" cy="3108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8112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Actual</a:t>
                      </a:r>
                      <a:r>
                        <a:rPr lang="en-GB" sz="2400" baseline="0" dirty="0" smtClean="0"/>
                        <a:t>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Predicted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347864" y="1484784"/>
          <a:ext cx="2520280" cy="3108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8112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Actual</a:t>
                      </a:r>
                      <a:r>
                        <a:rPr lang="en-GB" sz="2400" baseline="0" dirty="0" smtClean="0"/>
                        <a:t>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Predicted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6372200" y="1484784"/>
          <a:ext cx="2520280" cy="3108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8112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Actual</a:t>
                      </a:r>
                      <a:r>
                        <a:rPr lang="en-GB" sz="2400" baseline="0" dirty="0" smtClean="0"/>
                        <a:t>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Predicted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764704"/>
            <a:ext cx="7983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Classifier 1             Classifier 2             Classifier 3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800" dirty="0" smtClean="0"/>
              <a:t>The classifier Kinect uses </a:t>
            </a:r>
            <a:br>
              <a:rPr lang="en-GB" sz="4800" dirty="0" smtClean="0"/>
            </a:br>
            <a:r>
              <a:rPr lang="en-GB" sz="4800" dirty="0" smtClean="0"/>
              <a:t>(in real time, of course)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Is an ensemble of (possibly 3) decision trees;</a:t>
            </a:r>
          </a:p>
          <a:p>
            <a:r>
              <a:rPr lang="en-GB" dirty="0" smtClean="0"/>
              <a:t>.. each with depth ~ 20;</a:t>
            </a:r>
          </a:p>
          <a:p>
            <a:r>
              <a:rPr lang="en-GB" dirty="0" smtClean="0"/>
              <a:t>… each trained on a separate collection of ~1M depth images with labelled body parts;</a:t>
            </a:r>
          </a:p>
          <a:p>
            <a:r>
              <a:rPr lang="en-GB" dirty="0" smtClean="0"/>
              <a:t>…the body-part classification is made by simply averaging over the tree results, and then taking the most likely body part.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7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484784"/>
          <a:ext cx="3600400" cy="292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0981"/>
                <a:gridCol w="1110981"/>
                <a:gridCol w="13784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581128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Learn Classifier 1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484784"/>
          <a:ext cx="3600400" cy="292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0981"/>
                <a:gridCol w="1110981"/>
                <a:gridCol w="13784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581128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Learn Classifier 1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755576" y="5157192"/>
            <a:ext cx="140364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484784"/>
          <a:ext cx="3600400" cy="292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0981"/>
                <a:gridCol w="1110981"/>
                <a:gridCol w="13784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581128"/>
            <a:ext cx="547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Assign weight  to Classifier 1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484784"/>
          <a:ext cx="3600400" cy="292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0981"/>
                <a:gridCol w="1110981"/>
                <a:gridCol w="13784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581128"/>
            <a:ext cx="6866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Construct new dataset that gives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             more weight to the ones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             misclassified last time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sp>
        <p:nvSpPr>
          <p:cNvPr id="7" name="Right Arrow 6"/>
          <p:cNvSpPr/>
          <p:nvPr/>
        </p:nvSpPr>
        <p:spPr>
          <a:xfrm>
            <a:off x="4067944" y="2852936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6012160" y="1196752"/>
          <a:ext cx="2221962" cy="3383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0981"/>
                <a:gridCol w="11109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81128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Learn classifier 2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79511" y="1125840"/>
          <a:ext cx="3312369" cy="3383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4123"/>
                <a:gridCol w="1104123"/>
                <a:gridCol w="11041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267744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</a:p>
          <a:p>
            <a:pPr algn="ctr"/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81128"/>
            <a:ext cx="494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Get weight for classifier 2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79511" y="1125840"/>
          <a:ext cx="3312369" cy="3383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4123"/>
                <a:gridCol w="1104123"/>
                <a:gridCol w="11041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267744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81128"/>
            <a:ext cx="8787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Construct new dataset with more weight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                             on those C2 gets wrong ...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79511" y="1125840"/>
          <a:ext cx="3312369" cy="3383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4123"/>
                <a:gridCol w="1104123"/>
                <a:gridCol w="11041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267744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4067944" y="2852936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6012160" y="548680"/>
          <a:ext cx="2221962" cy="3840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0981"/>
                <a:gridCol w="11109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81128"/>
            <a:ext cx="684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                                 Learn classifier 3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79511" y="1125840"/>
          <a:ext cx="3312369" cy="3840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4123"/>
                <a:gridCol w="1104123"/>
                <a:gridCol w="11041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86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267744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3923928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C3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16632"/>
          <a:ext cx="2520280" cy="3108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8112"/>
                <a:gridCol w="1512168"/>
              </a:tblGrid>
              <a:tr h="72431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Actual</a:t>
                      </a:r>
                      <a:r>
                        <a:rPr lang="en-GB" sz="2400" baseline="0" dirty="0" smtClean="0"/>
                        <a:t>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Predicted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347864" y="116632"/>
          <a:ext cx="2520280" cy="3108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8112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Actual</a:t>
                      </a:r>
                      <a:r>
                        <a:rPr lang="en-GB" sz="2400" baseline="0" dirty="0" smtClean="0"/>
                        <a:t>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Predicted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6372200" y="116632"/>
          <a:ext cx="2520280" cy="3108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8112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Actual</a:t>
                      </a:r>
                      <a:r>
                        <a:rPr lang="en-GB" sz="2400" baseline="0" dirty="0" smtClean="0"/>
                        <a:t>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Predicted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076056" y="3573016"/>
          <a:ext cx="2520280" cy="3108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8112"/>
                <a:gridCol w="1512168"/>
              </a:tblGrid>
              <a:tr h="72431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Actual</a:t>
                      </a:r>
                      <a:r>
                        <a:rPr lang="en-GB" sz="2400" baseline="0" dirty="0" smtClean="0"/>
                        <a:t>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Predicted Class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2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3933056"/>
            <a:ext cx="3472425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Classifier 4</a:t>
            </a:r>
          </a:p>
          <a:p>
            <a:r>
              <a:rPr lang="en-GB" sz="3200" dirty="0" smtClean="0"/>
              <a:t>An ‘ensemble’ of</a:t>
            </a:r>
          </a:p>
          <a:p>
            <a:r>
              <a:rPr lang="en-GB" sz="3200" dirty="0"/>
              <a:t>c</a:t>
            </a:r>
            <a:r>
              <a:rPr lang="en-GB" sz="3200" dirty="0" smtClean="0"/>
              <a:t>lassifier 1,2, and 3,</a:t>
            </a:r>
          </a:p>
          <a:p>
            <a:r>
              <a:rPr lang="en-GB" sz="3200" dirty="0" smtClean="0"/>
              <a:t>which predicts by </a:t>
            </a:r>
          </a:p>
          <a:p>
            <a:r>
              <a:rPr lang="en-GB" sz="3200" dirty="0" smtClean="0"/>
              <a:t>majority vote</a:t>
            </a:r>
            <a:endParaRPr lang="en-GB" sz="3200" dirty="0"/>
          </a:p>
        </p:txBody>
      </p:sp>
      <p:sp>
        <p:nvSpPr>
          <p:cNvPr id="13" name="Right Arrow 12"/>
          <p:cNvSpPr/>
          <p:nvPr/>
        </p:nvSpPr>
        <p:spPr>
          <a:xfrm>
            <a:off x="4067944" y="4797152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81128"/>
            <a:ext cx="684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                                 Learn classifier 3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79511" y="1125840"/>
          <a:ext cx="3312369" cy="3840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4123"/>
                <a:gridCol w="1104123"/>
                <a:gridCol w="11041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86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267744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3923928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C3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81277" y="2996952"/>
            <a:ext cx="526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And so on ... Maybe 10 or 15 times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resulting ensemble classifier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sp>
        <p:nvSpPr>
          <p:cNvPr id="9" name="Oval 8"/>
          <p:cNvSpPr/>
          <p:nvPr/>
        </p:nvSpPr>
        <p:spPr>
          <a:xfrm>
            <a:off x="2267744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3923928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C3</a:t>
            </a:r>
          </a:p>
          <a:p>
            <a:pPr algn="ctr"/>
            <a:r>
              <a:rPr lang="en-GB" sz="2400" dirty="0"/>
              <a:t>W</a:t>
            </a:r>
            <a:r>
              <a:rPr lang="en-GB" sz="2400" dirty="0" smtClean="0"/>
              <a:t>3=0.8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2" name="Oval 11"/>
          <p:cNvSpPr/>
          <p:nvPr/>
        </p:nvSpPr>
        <p:spPr>
          <a:xfrm>
            <a:off x="5580112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C4</a:t>
            </a:r>
          </a:p>
          <a:p>
            <a:pPr algn="ctr"/>
            <a:r>
              <a:rPr lang="en-GB" sz="2400" dirty="0" smtClean="0"/>
              <a:t>W4=0.2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3" name="Oval 12"/>
          <p:cNvSpPr/>
          <p:nvPr/>
        </p:nvSpPr>
        <p:spPr>
          <a:xfrm>
            <a:off x="7236296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C5</a:t>
            </a:r>
          </a:p>
          <a:p>
            <a:pPr algn="ctr"/>
            <a:r>
              <a:rPr lang="en-GB" sz="2400" dirty="0" smtClean="0"/>
              <a:t>W5=0.9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395536" y="2852936"/>
            <a:ext cx="8496944" cy="1296144"/>
          </a:xfrm>
          <a:prstGeom prst="roundRect">
            <a:avLst/>
          </a:prstGeom>
          <a:solidFill>
            <a:schemeClr val="accent6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resulting ensemble classifier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sp>
        <p:nvSpPr>
          <p:cNvPr id="9" name="Oval 8"/>
          <p:cNvSpPr/>
          <p:nvPr/>
        </p:nvSpPr>
        <p:spPr>
          <a:xfrm>
            <a:off x="2267744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3923928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C3</a:t>
            </a:r>
          </a:p>
          <a:p>
            <a:pPr algn="ctr"/>
            <a:r>
              <a:rPr lang="en-GB" sz="2400" dirty="0"/>
              <a:t>W</a:t>
            </a:r>
            <a:r>
              <a:rPr lang="en-GB" sz="2400" dirty="0" smtClean="0"/>
              <a:t>3=0.8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2" name="Oval 11"/>
          <p:cNvSpPr/>
          <p:nvPr/>
        </p:nvSpPr>
        <p:spPr>
          <a:xfrm>
            <a:off x="5580112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C4</a:t>
            </a:r>
          </a:p>
          <a:p>
            <a:pPr algn="ctr"/>
            <a:r>
              <a:rPr lang="en-GB" sz="2400" dirty="0" smtClean="0"/>
              <a:t>W4=0.2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3" name="Oval 12"/>
          <p:cNvSpPr/>
          <p:nvPr/>
        </p:nvSpPr>
        <p:spPr>
          <a:xfrm>
            <a:off x="7236296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C5</a:t>
            </a:r>
          </a:p>
          <a:p>
            <a:pPr algn="ctr"/>
            <a:r>
              <a:rPr lang="en-GB" sz="2400" dirty="0" smtClean="0"/>
              <a:t>W5=0.9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395536" y="2852936"/>
            <a:ext cx="8496944" cy="1296144"/>
          </a:xfrm>
          <a:prstGeom prst="roundRect">
            <a:avLst/>
          </a:prstGeom>
          <a:solidFill>
            <a:schemeClr val="accent6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11760" y="1628800"/>
            <a:ext cx="3933577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New unclassified instance</a:t>
            </a:r>
            <a:endParaRPr lang="en-GB" sz="2800" dirty="0"/>
          </a:p>
        </p:txBody>
      </p:sp>
      <p:sp>
        <p:nvSpPr>
          <p:cNvPr id="15" name="Down Arrow 14"/>
          <p:cNvSpPr/>
          <p:nvPr/>
        </p:nvSpPr>
        <p:spPr>
          <a:xfrm>
            <a:off x="3923928" y="2204864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Each weak classifier makes a prediction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sp>
        <p:nvSpPr>
          <p:cNvPr id="9" name="Oval 8"/>
          <p:cNvSpPr/>
          <p:nvPr/>
        </p:nvSpPr>
        <p:spPr>
          <a:xfrm>
            <a:off x="2267744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3923928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C3</a:t>
            </a:r>
          </a:p>
          <a:p>
            <a:pPr algn="ctr"/>
            <a:r>
              <a:rPr lang="en-GB" sz="2400" dirty="0"/>
              <a:t>W</a:t>
            </a:r>
            <a:r>
              <a:rPr lang="en-GB" sz="2400" dirty="0" smtClean="0"/>
              <a:t>3=0.8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2" name="Oval 11"/>
          <p:cNvSpPr/>
          <p:nvPr/>
        </p:nvSpPr>
        <p:spPr>
          <a:xfrm>
            <a:off x="5580112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C4</a:t>
            </a:r>
          </a:p>
          <a:p>
            <a:pPr algn="ctr"/>
            <a:r>
              <a:rPr lang="en-GB" sz="2400" dirty="0" smtClean="0"/>
              <a:t>W4=0.2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3" name="Oval 12"/>
          <p:cNvSpPr/>
          <p:nvPr/>
        </p:nvSpPr>
        <p:spPr>
          <a:xfrm>
            <a:off x="7236296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C5</a:t>
            </a:r>
          </a:p>
          <a:p>
            <a:pPr algn="ctr"/>
            <a:r>
              <a:rPr lang="en-GB" sz="2400" dirty="0" smtClean="0"/>
              <a:t>W5=0.9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395536" y="2852936"/>
            <a:ext cx="8496944" cy="1296144"/>
          </a:xfrm>
          <a:prstGeom prst="roundRect">
            <a:avLst/>
          </a:prstGeom>
          <a:solidFill>
            <a:schemeClr val="accent6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11760" y="1628800"/>
            <a:ext cx="3933577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New unclassified instance</a:t>
            </a:r>
            <a:endParaRPr lang="en-GB" sz="2800" dirty="0"/>
          </a:p>
        </p:txBody>
      </p:sp>
      <p:sp>
        <p:nvSpPr>
          <p:cNvPr id="15" name="Down Arrow 14"/>
          <p:cNvSpPr/>
          <p:nvPr/>
        </p:nvSpPr>
        <p:spPr>
          <a:xfrm>
            <a:off x="3923928" y="2204864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83568" y="4293096"/>
            <a:ext cx="8136904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    A                  </a:t>
            </a:r>
            <a:r>
              <a:rPr lang="en-GB" sz="2800" dirty="0" err="1" smtClean="0"/>
              <a:t>A</a:t>
            </a:r>
            <a:r>
              <a:rPr lang="en-GB" sz="2800" dirty="0" smtClean="0"/>
              <a:t>                  B                   A                   B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the weight to add up votes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sp>
        <p:nvSpPr>
          <p:cNvPr id="9" name="Oval 8"/>
          <p:cNvSpPr/>
          <p:nvPr/>
        </p:nvSpPr>
        <p:spPr>
          <a:xfrm>
            <a:off x="2267744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3923928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C3</a:t>
            </a:r>
          </a:p>
          <a:p>
            <a:pPr algn="ctr"/>
            <a:r>
              <a:rPr lang="en-GB" sz="2400" dirty="0"/>
              <a:t>W</a:t>
            </a:r>
            <a:r>
              <a:rPr lang="en-GB" sz="2400" dirty="0" smtClean="0"/>
              <a:t>3=0.8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2" name="Oval 11"/>
          <p:cNvSpPr/>
          <p:nvPr/>
        </p:nvSpPr>
        <p:spPr>
          <a:xfrm>
            <a:off x="5580112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C4</a:t>
            </a:r>
          </a:p>
          <a:p>
            <a:pPr algn="ctr"/>
            <a:r>
              <a:rPr lang="en-GB" sz="2400" dirty="0" smtClean="0"/>
              <a:t>W4=0.2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3" name="Oval 12"/>
          <p:cNvSpPr/>
          <p:nvPr/>
        </p:nvSpPr>
        <p:spPr>
          <a:xfrm>
            <a:off x="7236296" y="2924944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C5</a:t>
            </a:r>
          </a:p>
          <a:p>
            <a:pPr algn="ctr"/>
            <a:r>
              <a:rPr lang="en-GB" sz="2400" dirty="0" smtClean="0"/>
              <a:t>W5=0.9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395536" y="2852936"/>
            <a:ext cx="8496944" cy="1296144"/>
          </a:xfrm>
          <a:prstGeom prst="roundRect">
            <a:avLst/>
          </a:prstGeom>
          <a:solidFill>
            <a:schemeClr val="accent6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11760" y="1628800"/>
            <a:ext cx="3933577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New unclassified instance</a:t>
            </a:r>
            <a:endParaRPr lang="en-GB" sz="2800" dirty="0"/>
          </a:p>
        </p:txBody>
      </p:sp>
      <p:sp>
        <p:nvSpPr>
          <p:cNvPr id="15" name="Down Arrow 14"/>
          <p:cNvSpPr/>
          <p:nvPr/>
        </p:nvSpPr>
        <p:spPr>
          <a:xfrm>
            <a:off x="3923928" y="2204864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83568" y="4293096"/>
            <a:ext cx="8136904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     A                  </a:t>
            </a:r>
            <a:r>
              <a:rPr lang="en-GB" sz="2800" dirty="0" err="1" smtClean="0"/>
              <a:t>A</a:t>
            </a:r>
            <a:r>
              <a:rPr lang="en-GB" sz="2800" dirty="0" smtClean="0"/>
              <a:t>                  B                   A                   B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4869160"/>
            <a:ext cx="4028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 gets 1.24,   B gets 1.7</a:t>
            </a:r>
            <a:endParaRPr lang="en-GB" sz="3200" dirty="0"/>
          </a:p>
        </p:txBody>
      </p:sp>
      <p:sp>
        <p:nvSpPr>
          <p:cNvPr id="18" name="Down Arrow 17"/>
          <p:cNvSpPr/>
          <p:nvPr/>
        </p:nvSpPr>
        <p:spPr>
          <a:xfrm>
            <a:off x="3923928" y="5517232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564160" y="6074132"/>
            <a:ext cx="364734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Predicted class:   B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individual classifiers in each round are called ‘weak classifiers’</a:t>
            </a:r>
          </a:p>
          <a:p>
            <a:r>
              <a:rPr lang="en-GB" dirty="0" smtClean="0"/>
              <a:t>... Unlike bagging or basic </a:t>
            </a:r>
            <a:r>
              <a:rPr lang="en-GB" dirty="0" err="1" smtClean="0"/>
              <a:t>ensembling</a:t>
            </a:r>
            <a:r>
              <a:rPr lang="en-GB" dirty="0" smtClean="0"/>
              <a:t>, boosting can work quite well with ‘weak’ or inaccurate classifiers</a:t>
            </a:r>
          </a:p>
          <a:p>
            <a:r>
              <a:rPr lang="en-GB" dirty="0" smtClean="0"/>
              <a:t>The classic  (and very good) Boosting algorithm is ‘</a:t>
            </a:r>
            <a:r>
              <a:rPr lang="en-GB" dirty="0" err="1" smtClean="0"/>
              <a:t>AdaBoost</a:t>
            </a:r>
            <a:r>
              <a:rPr lang="en-GB" dirty="0" smtClean="0"/>
              <a:t>’ (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Ada</a:t>
            </a:r>
            <a:r>
              <a:rPr lang="en-GB" dirty="0" smtClean="0"/>
              <a:t>ptive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Boost</a:t>
            </a:r>
            <a:r>
              <a:rPr lang="en-GB" dirty="0" smtClean="0"/>
              <a:t>ing)</a:t>
            </a:r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riginal </a:t>
            </a:r>
            <a:r>
              <a:rPr lang="en-GB" dirty="0" err="1" smtClean="0"/>
              <a:t>AdaBoost</a:t>
            </a:r>
            <a:r>
              <a:rPr lang="en-GB" dirty="0" smtClean="0"/>
              <a:t> / basic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Assumes 2-class data and calls them −1 and 1</a:t>
            </a:r>
          </a:p>
          <a:p>
            <a:r>
              <a:rPr lang="en-GB" dirty="0" smtClean="0"/>
              <a:t>Each round, it changes </a:t>
            </a:r>
            <a:r>
              <a:rPr lang="en-GB" i="1" dirty="0" smtClean="0"/>
              <a:t>weights</a:t>
            </a:r>
            <a:r>
              <a:rPr lang="en-GB" dirty="0" smtClean="0"/>
              <a:t> of instances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(equivalent(</a:t>
            </a:r>
            <a:r>
              <a:rPr lang="en-GB" dirty="0" err="1" smtClean="0"/>
              <a:t>ish</a:t>
            </a:r>
            <a:r>
              <a:rPr lang="en-GB" dirty="0" smtClean="0"/>
              <a:t>) to making different numbers of copies of different instances)</a:t>
            </a:r>
          </a:p>
          <a:p>
            <a:r>
              <a:rPr lang="en-GB" dirty="0" smtClean="0"/>
              <a:t>Prediction is weighted sum of classifiers – if weighted sum is +</a:t>
            </a:r>
            <a:r>
              <a:rPr lang="en-GB" dirty="0" err="1" smtClean="0"/>
              <a:t>ve</a:t>
            </a:r>
            <a:r>
              <a:rPr lang="en-GB" dirty="0" smtClean="0"/>
              <a:t>, prediction is 1, else −1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484784"/>
          <a:ext cx="3600400" cy="292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0981"/>
                <a:gridCol w="1110981"/>
                <a:gridCol w="13784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581128"/>
            <a:ext cx="547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Assign weight  to Classifier 1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Boosting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484784"/>
          <a:ext cx="3600400" cy="292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0981"/>
                <a:gridCol w="1110981"/>
                <a:gridCol w="13784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725144"/>
            <a:ext cx="43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Assign weight  to Classifier 1</a:t>
            </a:r>
            <a:endParaRPr lang="en-GB" sz="28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2276872"/>
            <a:ext cx="46544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weight of the classifier</a:t>
            </a:r>
          </a:p>
          <a:p>
            <a:r>
              <a:rPr lang="en-GB" sz="3200" dirty="0"/>
              <a:t>i</a:t>
            </a:r>
            <a:r>
              <a:rPr lang="en-GB" sz="3200" dirty="0" smtClean="0"/>
              <a:t>s always:</a:t>
            </a:r>
          </a:p>
          <a:p>
            <a:endParaRPr lang="en-GB" sz="3200" dirty="0" smtClean="0"/>
          </a:p>
          <a:p>
            <a:r>
              <a:rPr lang="en-GB" sz="3200" dirty="0"/>
              <a:t> </a:t>
            </a:r>
            <a:r>
              <a:rPr lang="en-GB" sz="3200" dirty="0" smtClean="0"/>
              <a:t> ½ </a:t>
            </a:r>
            <a:r>
              <a:rPr lang="en-GB" sz="3200" dirty="0" err="1" smtClean="0"/>
              <a:t>ln</a:t>
            </a:r>
            <a:r>
              <a:rPr lang="en-GB" sz="3200" dirty="0" smtClean="0"/>
              <a:t>( (1 – error )/ error)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Adaboost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484784"/>
          <a:ext cx="3600400" cy="292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0981"/>
                <a:gridCol w="1110981"/>
                <a:gridCol w="13784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Instance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Actual</a:t>
                      </a:r>
                      <a:r>
                        <a:rPr lang="en-GB" sz="1800" baseline="0" dirty="0" smtClean="0"/>
                        <a:t>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 Class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 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725144"/>
            <a:ext cx="43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Assign weight  to Classifier 1</a:t>
            </a:r>
            <a:endParaRPr lang="en-GB" sz="2800" dirty="0"/>
          </a:p>
        </p:txBody>
      </p:sp>
      <p:sp>
        <p:nvSpPr>
          <p:cNvPr id="6" name="Oval 5"/>
          <p:cNvSpPr/>
          <p:nvPr/>
        </p:nvSpPr>
        <p:spPr>
          <a:xfrm>
            <a:off x="611560" y="5157192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2276872"/>
            <a:ext cx="46544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weight of the classifier</a:t>
            </a:r>
          </a:p>
          <a:p>
            <a:r>
              <a:rPr lang="en-GB" sz="3200" dirty="0"/>
              <a:t>i</a:t>
            </a:r>
            <a:r>
              <a:rPr lang="en-GB" sz="3200" dirty="0" smtClean="0"/>
              <a:t>s always:</a:t>
            </a:r>
          </a:p>
          <a:p>
            <a:endParaRPr lang="en-GB" sz="3200" dirty="0" smtClean="0"/>
          </a:p>
          <a:p>
            <a:r>
              <a:rPr lang="en-GB" sz="3200" dirty="0"/>
              <a:t> </a:t>
            </a:r>
            <a:r>
              <a:rPr lang="en-GB" sz="3200" dirty="0" smtClean="0"/>
              <a:t> ½ </a:t>
            </a:r>
            <a:r>
              <a:rPr lang="en-GB" sz="3200" dirty="0" err="1" smtClean="0"/>
              <a:t>ln</a:t>
            </a:r>
            <a:r>
              <a:rPr lang="en-GB" sz="3200" dirty="0" smtClean="0"/>
              <a:t>( (1 – error )/ error)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5661248"/>
            <a:ext cx="5382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Here, for example, error is 1/5 = 0.2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Combinations of Classifiers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Usually called ‘ensembles’</a:t>
            </a:r>
          </a:p>
          <a:p>
            <a:r>
              <a:rPr lang="en-GB" dirty="0" smtClean="0"/>
              <a:t>When each classifier is a decision tree, these are called ‘decision forests’</a:t>
            </a:r>
          </a:p>
          <a:p>
            <a:r>
              <a:rPr lang="en-GB" dirty="0" smtClean="0"/>
              <a:t>Things to worry about:</a:t>
            </a:r>
          </a:p>
          <a:p>
            <a:pPr lvl="1"/>
            <a:r>
              <a:rPr lang="en-GB" dirty="0" smtClean="0"/>
              <a:t>How exactly to combine the predictions into one?</a:t>
            </a:r>
          </a:p>
          <a:p>
            <a:pPr lvl="1"/>
            <a:r>
              <a:rPr lang="en-GB" dirty="0" smtClean="0"/>
              <a:t>How many classifiers?</a:t>
            </a:r>
          </a:p>
          <a:p>
            <a:pPr lvl="1"/>
            <a:r>
              <a:rPr lang="en-GB" dirty="0" smtClean="0"/>
              <a:t>How to learn the individual classifiers?</a:t>
            </a:r>
          </a:p>
          <a:p>
            <a:r>
              <a:rPr lang="en-GB" dirty="0" smtClean="0"/>
              <a:t>A number of standard approaches ...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good is </a:t>
            </a:r>
            <a:r>
              <a:rPr lang="en-GB" dirty="0" err="1" smtClean="0"/>
              <a:t>adaboost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0972" y="1340768"/>
            <a:ext cx="961381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Usually better than bagging</a:t>
            </a:r>
          </a:p>
          <a:p>
            <a:r>
              <a:rPr lang="en-GB" dirty="0" smtClean="0"/>
              <a:t>Almost always better than not doing anything</a:t>
            </a:r>
          </a:p>
          <a:p>
            <a:endParaRPr lang="en-GB" dirty="0"/>
          </a:p>
          <a:p>
            <a:r>
              <a:rPr lang="en-GB" dirty="0" smtClean="0"/>
              <a:t>Used in many real applications – </a:t>
            </a:r>
            <a:r>
              <a:rPr lang="en-GB" dirty="0" err="1" smtClean="0"/>
              <a:t>eg</a:t>
            </a:r>
            <a:r>
              <a:rPr lang="en-GB" dirty="0" smtClean="0"/>
              <a:t>. The Viola/Jones face detector, which is used in many real-world surveillance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595438"/>
            <a:ext cx="55816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Viola-Jones face detector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19815611">
            <a:off x="-171217" y="2427873"/>
            <a:ext cx="390036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/>
              <a:t>http://www.ipol.im/pub/art/2014/104/</a:t>
            </a:r>
          </a:p>
        </p:txBody>
      </p:sp>
    </p:spTree>
    <p:extLst>
      <p:ext uri="{BB962C8B-B14F-4D97-AF65-F5344CB8AC3E}">
        <p14:creationId xmlns:p14="http://schemas.microsoft.com/office/powerpoint/2010/main" val="4878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Viola-Jones face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5256584" cy="526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4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Viola-Jones face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5256584" cy="526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3171"/>
            <a:ext cx="36861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Viola-Jones face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5256584" cy="526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3171"/>
            <a:ext cx="36861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4" y="4715222"/>
            <a:ext cx="5886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7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Viola-Jones detector is a cascade of simple ‘decision stumps’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1268760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sp>
        <p:nvSpPr>
          <p:cNvPr id="9" name="Oval 8"/>
          <p:cNvSpPr/>
          <p:nvPr/>
        </p:nvSpPr>
        <p:spPr>
          <a:xfrm>
            <a:off x="2267744" y="1268760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3923928" y="1268760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C3</a:t>
            </a:r>
          </a:p>
          <a:p>
            <a:pPr algn="ctr"/>
            <a:r>
              <a:rPr lang="en-GB" sz="2400" dirty="0"/>
              <a:t>W</a:t>
            </a:r>
            <a:r>
              <a:rPr lang="en-GB" sz="2400" dirty="0" smtClean="0"/>
              <a:t>3=0.8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3" name="Oval 12"/>
          <p:cNvSpPr/>
          <p:nvPr/>
        </p:nvSpPr>
        <p:spPr>
          <a:xfrm>
            <a:off x="7236296" y="1268760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~C40</a:t>
            </a:r>
          </a:p>
          <a:p>
            <a:pPr algn="ctr"/>
            <a:r>
              <a:rPr lang="en-GB" sz="2400" dirty="0" smtClean="0"/>
              <a:t>W5=0.9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395536" y="1196752"/>
            <a:ext cx="8496944" cy="1296144"/>
          </a:xfrm>
          <a:prstGeom prst="roundRect">
            <a:avLst/>
          </a:prstGeom>
          <a:solidFill>
            <a:schemeClr val="accent6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12160" y="1412776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…</a:t>
            </a:r>
            <a:endParaRPr lang="en-GB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1097533" cy="10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1008" y="306545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&lt; 0.8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306317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</a:t>
            </a:r>
            <a:r>
              <a:rPr lang="en-GB" dirty="0" smtClean="0"/>
              <a:t> 1.4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306317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&lt; 0.3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391768" y="299344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&lt; 0.7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1170434" cy="123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703891" cy="6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66" y="2939374"/>
            <a:ext cx="530202" cy="5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Viola-Jones detector is a cascade of simple ‘decision stumps’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1268760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C1</a:t>
            </a:r>
          </a:p>
          <a:p>
            <a:pPr algn="ctr"/>
            <a:r>
              <a:rPr lang="en-GB" sz="2000" dirty="0" smtClean="0"/>
              <a:t>W1=0.69</a:t>
            </a:r>
            <a:endParaRPr lang="en-GB" sz="2000" dirty="0"/>
          </a:p>
        </p:txBody>
      </p:sp>
      <p:sp>
        <p:nvSpPr>
          <p:cNvPr id="9" name="Oval 8"/>
          <p:cNvSpPr/>
          <p:nvPr/>
        </p:nvSpPr>
        <p:spPr>
          <a:xfrm>
            <a:off x="2267744" y="1268760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C2</a:t>
            </a:r>
            <a:endParaRPr lang="en-GB" sz="2000" dirty="0" smtClean="0"/>
          </a:p>
          <a:p>
            <a:pPr algn="ctr"/>
            <a:r>
              <a:rPr lang="en-GB" sz="2000" dirty="0" smtClean="0"/>
              <a:t>W2=0.35</a:t>
            </a:r>
            <a:endParaRPr lang="en-GB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3923928" y="1268760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C3</a:t>
            </a:r>
          </a:p>
          <a:p>
            <a:pPr algn="ctr"/>
            <a:r>
              <a:rPr lang="en-GB" sz="2400" dirty="0"/>
              <a:t>W</a:t>
            </a:r>
            <a:r>
              <a:rPr lang="en-GB" sz="2400" dirty="0" smtClean="0"/>
              <a:t>3=0.8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3" name="Oval 12"/>
          <p:cNvSpPr/>
          <p:nvPr/>
        </p:nvSpPr>
        <p:spPr>
          <a:xfrm>
            <a:off x="7236296" y="1268760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~C40</a:t>
            </a:r>
          </a:p>
          <a:p>
            <a:pPr algn="ctr"/>
            <a:r>
              <a:rPr lang="en-GB" sz="2400" dirty="0" smtClean="0"/>
              <a:t>W5=0.9</a:t>
            </a:r>
            <a:endParaRPr lang="en-GB" sz="2000" dirty="0" smtClean="0"/>
          </a:p>
          <a:p>
            <a:pPr algn="ctr"/>
            <a:endParaRPr lang="en-GB" sz="2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395536" y="1196752"/>
            <a:ext cx="8496944" cy="1296144"/>
          </a:xfrm>
          <a:prstGeom prst="roundRect">
            <a:avLst/>
          </a:prstGeom>
          <a:solidFill>
            <a:schemeClr val="accent6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12160" y="1412776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…</a:t>
            </a:r>
            <a:endParaRPr lang="en-GB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1097533" cy="10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1008" y="306545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&lt; 0.8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306317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</a:t>
            </a:r>
            <a:r>
              <a:rPr lang="en-GB" dirty="0" smtClean="0"/>
              <a:t> 1.4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306317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&lt; 0.3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391768" y="299344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&lt; 0.7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1170434" cy="123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703891" cy="6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66" y="2939374"/>
            <a:ext cx="530202" cy="5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59" y="4149080"/>
            <a:ext cx="3349749" cy="22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69293"/>
            <a:ext cx="3366889" cy="221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Later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See you later  too quiet here!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5"/>
            <a:ext cx="7776864" cy="59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Adaboost</a:t>
            </a:r>
            <a:r>
              <a:rPr lang="en-GB" dirty="0" smtClean="0"/>
              <a:t>:  constructing next dataset from previous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9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approaches to ensembles: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GB" dirty="0" smtClean="0">
                <a:solidFill>
                  <a:srgbClr val="FF0000"/>
                </a:solidFill>
              </a:rPr>
              <a:t>Simply averaging the predictions (or voting)</a:t>
            </a:r>
          </a:p>
          <a:p>
            <a:pPr marL="514350" indent="-514350">
              <a:buNone/>
            </a:pPr>
            <a:endParaRPr lang="en-GB" dirty="0"/>
          </a:p>
          <a:p>
            <a:pPr marL="514350" indent="-514350">
              <a:buNone/>
            </a:pPr>
            <a:r>
              <a:rPr lang="en-GB" dirty="0" smtClean="0">
                <a:solidFill>
                  <a:srgbClr val="D09E00"/>
                </a:solidFill>
              </a:rPr>
              <a:t>‘Bagging’  -  train lots of classifiers on randomly different versions of the training data, then basically average the predictions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>
                <a:solidFill>
                  <a:srgbClr val="00B050"/>
                </a:solidFill>
              </a:rPr>
              <a:t>‘Boosting’ – train a </a:t>
            </a:r>
            <a:r>
              <a:rPr lang="en-GB" i="1" dirty="0" smtClean="0">
                <a:solidFill>
                  <a:srgbClr val="00B050"/>
                </a:solidFill>
              </a:rPr>
              <a:t>series </a:t>
            </a:r>
            <a:r>
              <a:rPr lang="en-GB" dirty="0" smtClean="0">
                <a:solidFill>
                  <a:srgbClr val="00B050"/>
                </a:solidFill>
              </a:rPr>
              <a:t>of classifiers – each one focussing more on the instances that the previous ones got wrong. Then use a weighted average of the predictions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Adaboost</a:t>
            </a:r>
            <a:r>
              <a:rPr lang="en-GB" dirty="0" smtClean="0"/>
              <a:t>:  constructing next dataset from previous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8136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Each instance </a:t>
            </a:r>
            <a:r>
              <a:rPr lang="en-GB" sz="3200" i="1" dirty="0" err="1" smtClean="0"/>
              <a:t>i</a:t>
            </a:r>
            <a:r>
              <a:rPr lang="en-GB" sz="3200" dirty="0" smtClean="0"/>
              <a:t> has a weight </a:t>
            </a:r>
            <a:r>
              <a:rPr lang="en-GB" sz="3200" i="1" dirty="0" smtClean="0"/>
              <a:t>D</a:t>
            </a:r>
            <a:r>
              <a:rPr lang="en-GB" sz="3200" dirty="0" smtClean="0"/>
              <a:t>(</a:t>
            </a:r>
            <a:r>
              <a:rPr lang="en-GB" sz="3200" dirty="0" err="1" smtClean="0"/>
              <a:t>i,</a:t>
            </a:r>
            <a:r>
              <a:rPr lang="en-GB" sz="3200" i="1" dirty="0" err="1" smtClean="0"/>
              <a:t>t</a:t>
            </a:r>
            <a:r>
              <a:rPr lang="en-GB" sz="3200" dirty="0" smtClean="0"/>
              <a:t>)  in round </a:t>
            </a:r>
            <a:r>
              <a:rPr lang="en-GB" sz="3200" i="1" dirty="0" smtClean="0"/>
              <a:t>t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i="1" dirty="0" smtClean="0"/>
              <a:t>D</a:t>
            </a:r>
            <a:r>
              <a:rPr lang="en-GB" sz="3200" dirty="0" smtClean="0"/>
              <a:t>(</a:t>
            </a:r>
            <a:r>
              <a:rPr lang="en-GB" sz="3200" i="1" dirty="0" err="1" smtClean="0"/>
              <a:t>i</a:t>
            </a:r>
            <a:r>
              <a:rPr lang="en-GB" sz="3200" dirty="0" smtClean="0"/>
              <a:t>, 1)  is always normalised, so they add up to 1</a:t>
            </a:r>
          </a:p>
          <a:p>
            <a:endParaRPr lang="en-GB" sz="3200" dirty="0" smtClean="0"/>
          </a:p>
          <a:p>
            <a:r>
              <a:rPr lang="en-GB" sz="3200" dirty="0" smtClean="0"/>
              <a:t>Think of D(</a:t>
            </a:r>
            <a:r>
              <a:rPr lang="en-GB" sz="3200" i="1" dirty="0" err="1" smtClean="0"/>
              <a:t>i</a:t>
            </a:r>
            <a:r>
              <a:rPr lang="en-GB" sz="3200" dirty="0" smtClean="0"/>
              <a:t>, </a:t>
            </a:r>
            <a:r>
              <a:rPr lang="en-GB" sz="3200" i="1" dirty="0" smtClean="0"/>
              <a:t>t</a:t>
            </a:r>
            <a:r>
              <a:rPr lang="en-GB" sz="3200" dirty="0" smtClean="0"/>
              <a:t>) as a probability – in each round, you</a:t>
            </a:r>
          </a:p>
          <a:p>
            <a:r>
              <a:rPr lang="en-GB" sz="3200" dirty="0" smtClean="0"/>
              <a:t>can build the new dataset by choosing (with </a:t>
            </a:r>
          </a:p>
          <a:p>
            <a:r>
              <a:rPr lang="en-GB" sz="3200" dirty="0"/>
              <a:t>r</a:t>
            </a:r>
            <a:r>
              <a:rPr lang="en-GB" sz="3200" dirty="0" smtClean="0"/>
              <a:t>eplacement) instances according to this probability</a:t>
            </a:r>
          </a:p>
          <a:p>
            <a:endParaRPr lang="en-GB" sz="3200" dirty="0"/>
          </a:p>
          <a:p>
            <a:r>
              <a:rPr lang="en-GB" sz="3200" i="1" dirty="0" smtClean="0"/>
              <a:t>D</a:t>
            </a:r>
            <a:r>
              <a:rPr lang="en-GB" sz="3200" dirty="0" smtClean="0"/>
              <a:t>(</a:t>
            </a:r>
            <a:r>
              <a:rPr lang="en-GB" sz="3200" i="1" dirty="0" err="1" smtClean="0"/>
              <a:t>i</a:t>
            </a:r>
            <a:r>
              <a:rPr lang="en-GB" sz="3200" dirty="0" smtClean="0"/>
              <a:t>, 1) is always  1/(number of instances)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083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Adaboost</a:t>
            </a:r>
            <a:r>
              <a:rPr lang="en-GB" dirty="0" smtClean="0"/>
              <a:t>:  constructing next dataset from previous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6119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/>
              <a:t>D</a:t>
            </a:r>
            <a:r>
              <a:rPr lang="en-GB" sz="3200" dirty="0" smtClean="0"/>
              <a:t>(</a:t>
            </a:r>
            <a:r>
              <a:rPr lang="en-GB" sz="3200" i="1" dirty="0" err="1" smtClean="0"/>
              <a:t>i</a:t>
            </a:r>
            <a:r>
              <a:rPr lang="en-GB" sz="3200" dirty="0" smtClean="0"/>
              <a:t>, </a:t>
            </a:r>
            <a:r>
              <a:rPr lang="en-GB" sz="3200" i="1" dirty="0" smtClean="0"/>
              <a:t>t</a:t>
            </a:r>
            <a:r>
              <a:rPr lang="en-GB" sz="3200" dirty="0" smtClean="0"/>
              <a:t>+1)    depends on three things: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             </a:t>
            </a:r>
            <a:r>
              <a:rPr lang="en-GB" sz="3200" i="1" dirty="0" smtClean="0"/>
              <a:t>D</a:t>
            </a:r>
            <a:r>
              <a:rPr lang="en-GB" sz="3200" dirty="0" smtClean="0"/>
              <a:t>(</a:t>
            </a:r>
            <a:r>
              <a:rPr lang="en-GB" sz="3200" i="1" dirty="0" err="1" smtClean="0"/>
              <a:t>i</a:t>
            </a:r>
            <a:r>
              <a:rPr lang="en-GB" sz="3200" dirty="0" smtClean="0"/>
              <a:t>, </a:t>
            </a:r>
            <a:r>
              <a:rPr lang="en-GB" sz="3200" i="1" dirty="0" smtClean="0"/>
              <a:t>t)   -- </a:t>
            </a:r>
            <a:r>
              <a:rPr lang="en-GB" sz="3200" dirty="0" smtClean="0"/>
              <a:t>the weight of instance </a:t>
            </a:r>
            <a:r>
              <a:rPr lang="en-GB" sz="3200" i="1" dirty="0" err="1" smtClean="0"/>
              <a:t>i</a:t>
            </a:r>
            <a:r>
              <a:rPr lang="en-GB" sz="3200" i="1" dirty="0" smtClean="0"/>
              <a:t> </a:t>
            </a:r>
            <a:r>
              <a:rPr lang="en-GB" sz="3200" dirty="0" smtClean="0"/>
              <a:t>last time</a:t>
            </a:r>
          </a:p>
          <a:p>
            <a:r>
              <a:rPr lang="en-GB" sz="3200" i="1" dirty="0"/>
              <a:t> </a:t>
            </a:r>
            <a:r>
              <a:rPr lang="en-GB" sz="3200" i="1" dirty="0" smtClean="0"/>
              <a:t>             -  </a:t>
            </a:r>
            <a:r>
              <a:rPr lang="en-GB" sz="3200" dirty="0" smtClean="0"/>
              <a:t>whether or not instance </a:t>
            </a:r>
            <a:r>
              <a:rPr lang="en-GB" sz="3200" i="1" dirty="0" err="1" smtClean="0"/>
              <a:t>i</a:t>
            </a:r>
            <a:r>
              <a:rPr lang="en-GB" sz="3200" i="1" dirty="0" smtClean="0"/>
              <a:t> </a:t>
            </a:r>
            <a:r>
              <a:rPr lang="en-GB" sz="3200" dirty="0" smtClean="0"/>
              <a:t>was correctly</a:t>
            </a:r>
          </a:p>
          <a:p>
            <a:r>
              <a:rPr lang="en-GB" sz="3200" i="1" dirty="0"/>
              <a:t> </a:t>
            </a:r>
            <a:r>
              <a:rPr lang="en-GB" sz="3200" i="1" dirty="0" smtClean="0"/>
              <a:t>                    </a:t>
            </a:r>
            <a:r>
              <a:rPr lang="en-GB" sz="3200" dirty="0" smtClean="0"/>
              <a:t>classified last time</a:t>
            </a:r>
          </a:p>
          <a:p>
            <a:r>
              <a:rPr lang="en-GB" sz="3200" i="1" dirty="0" smtClean="0"/>
              <a:t>                w</a:t>
            </a:r>
            <a:r>
              <a:rPr lang="en-GB" sz="3200" dirty="0" smtClean="0"/>
              <a:t>(</a:t>
            </a:r>
            <a:r>
              <a:rPr lang="en-GB" sz="3200" i="1" dirty="0" smtClean="0"/>
              <a:t>t</a:t>
            </a:r>
            <a:r>
              <a:rPr lang="en-GB" sz="3200" dirty="0" smtClean="0"/>
              <a:t>) – the weight that was worked out for</a:t>
            </a:r>
          </a:p>
          <a:p>
            <a:r>
              <a:rPr lang="en-GB" sz="3200" i="1" dirty="0"/>
              <a:t> </a:t>
            </a:r>
            <a:r>
              <a:rPr lang="en-GB" sz="3200" i="1" dirty="0" smtClean="0"/>
              <a:t>               </a:t>
            </a:r>
            <a:r>
              <a:rPr lang="en-GB" sz="3200" dirty="0" smtClean="0"/>
              <a:t>classifier</a:t>
            </a:r>
            <a:r>
              <a:rPr lang="en-GB" sz="3200" i="1" dirty="0" smtClean="0"/>
              <a:t> t</a:t>
            </a:r>
            <a:endParaRPr lang="en-GB" sz="3200" i="1" dirty="0"/>
          </a:p>
          <a:p>
            <a:r>
              <a:rPr lang="en-GB" sz="3200" i="1" dirty="0" smtClean="0"/>
              <a:t>  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1617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Adaboost</a:t>
            </a:r>
            <a:r>
              <a:rPr lang="en-GB" dirty="0" smtClean="0"/>
              <a:t>:  constructing next dataset from previous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22924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/>
              <a:t>D</a:t>
            </a:r>
            <a:r>
              <a:rPr lang="en-GB" sz="3200" dirty="0" smtClean="0"/>
              <a:t>(</a:t>
            </a:r>
            <a:r>
              <a:rPr lang="en-GB" sz="3200" i="1" dirty="0" err="1" smtClean="0"/>
              <a:t>i</a:t>
            </a:r>
            <a:r>
              <a:rPr lang="en-GB" sz="3200" dirty="0" smtClean="0"/>
              <a:t>, </a:t>
            </a:r>
            <a:r>
              <a:rPr lang="en-GB" sz="3200" i="1" dirty="0" smtClean="0"/>
              <a:t>t</a:t>
            </a:r>
            <a:r>
              <a:rPr lang="en-GB" sz="3200" dirty="0" smtClean="0"/>
              <a:t>+1)    is</a:t>
            </a:r>
          </a:p>
          <a:p>
            <a:endParaRPr lang="en-GB" sz="3200" dirty="0"/>
          </a:p>
          <a:p>
            <a:r>
              <a:rPr lang="en-GB" sz="3600" dirty="0" smtClean="0"/>
              <a:t>        </a:t>
            </a:r>
            <a:r>
              <a:rPr lang="en-GB" sz="3600" i="1" dirty="0" smtClean="0"/>
              <a:t>D</a:t>
            </a:r>
            <a:r>
              <a:rPr lang="en-GB" sz="3600" dirty="0" smtClean="0"/>
              <a:t>(</a:t>
            </a:r>
            <a:r>
              <a:rPr lang="en-GB" sz="3600" i="1" dirty="0" err="1" smtClean="0"/>
              <a:t>i</a:t>
            </a:r>
            <a:r>
              <a:rPr lang="en-GB" sz="3600" dirty="0" smtClean="0"/>
              <a:t>, </a:t>
            </a:r>
            <a:r>
              <a:rPr lang="en-GB" sz="3600" i="1" dirty="0" smtClean="0"/>
              <a:t>t</a:t>
            </a:r>
            <a:r>
              <a:rPr lang="en-GB" sz="3600" dirty="0" smtClean="0"/>
              <a:t>)  x     e</a:t>
            </a:r>
            <a:r>
              <a:rPr lang="en-GB" sz="3600" baseline="30000" dirty="0" smtClean="0"/>
              <a:t>−</a:t>
            </a:r>
            <a:r>
              <a:rPr lang="en-GB" sz="3600" i="1" baseline="30000" dirty="0" smtClean="0"/>
              <a:t>w</a:t>
            </a:r>
            <a:r>
              <a:rPr lang="en-GB" sz="3600" baseline="30000" dirty="0" smtClean="0"/>
              <a:t>(</a:t>
            </a:r>
            <a:r>
              <a:rPr lang="en-GB" sz="3600" i="1" baseline="30000" dirty="0" smtClean="0"/>
              <a:t>t</a:t>
            </a:r>
            <a:r>
              <a:rPr lang="en-GB" sz="3600" baseline="30000" dirty="0" smtClean="0"/>
              <a:t>)</a:t>
            </a:r>
            <a:r>
              <a:rPr lang="en-GB" sz="3600" dirty="0" smtClean="0"/>
              <a:t>  if correct last time</a:t>
            </a:r>
          </a:p>
          <a:p>
            <a:r>
              <a:rPr lang="en-GB" sz="3600" dirty="0" smtClean="0"/>
              <a:t>        </a:t>
            </a:r>
            <a:r>
              <a:rPr lang="en-GB" sz="3600" i="1" dirty="0" smtClean="0"/>
              <a:t>D</a:t>
            </a:r>
            <a:r>
              <a:rPr lang="en-GB" sz="3600" dirty="0" smtClean="0"/>
              <a:t>(</a:t>
            </a:r>
            <a:r>
              <a:rPr lang="en-GB" sz="3600" i="1" dirty="0" err="1" smtClean="0"/>
              <a:t>i</a:t>
            </a:r>
            <a:r>
              <a:rPr lang="en-GB" sz="3600" dirty="0" smtClean="0"/>
              <a:t>, </a:t>
            </a:r>
            <a:r>
              <a:rPr lang="en-GB" sz="3600" i="1" dirty="0" smtClean="0"/>
              <a:t>t</a:t>
            </a:r>
            <a:r>
              <a:rPr lang="en-GB" sz="3600" dirty="0" smtClean="0"/>
              <a:t>)  x     </a:t>
            </a:r>
            <a:r>
              <a:rPr lang="en-GB" sz="3600" dirty="0" err="1" smtClean="0"/>
              <a:t>e</a:t>
            </a:r>
            <a:r>
              <a:rPr lang="en-GB" sz="3600" i="1" baseline="30000" dirty="0" err="1" smtClean="0"/>
              <a:t>w</a:t>
            </a:r>
            <a:r>
              <a:rPr lang="en-GB" sz="3600" baseline="30000" dirty="0" smtClean="0"/>
              <a:t>(</a:t>
            </a:r>
            <a:r>
              <a:rPr lang="en-GB" sz="3600" i="1" baseline="30000" dirty="0" smtClean="0"/>
              <a:t>t</a:t>
            </a:r>
            <a:r>
              <a:rPr lang="en-GB" sz="3600" baseline="30000" dirty="0" smtClean="0"/>
              <a:t>)</a:t>
            </a:r>
            <a:r>
              <a:rPr lang="en-GB" sz="3600" dirty="0" smtClean="0"/>
              <a:t>  if  incorrect last time</a:t>
            </a:r>
          </a:p>
          <a:p>
            <a:endParaRPr lang="en-GB" sz="3600" dirty="0"/>
          </a:p>
          <a:p>
            <a:r>
              <a:rPr lang="en-GB" sz="3600" dirty="0" smtClean="0"/>
              <a:t>     (when done for each </a:t>
            </a:r>
            <a:r>
              <a:rPr lang="en-GB" sz="3600" i="1" dirty="0" err="1" smtClean="0"/>
              <a:t>i</a:t>
            </a:r>
            <a:r>
              <a:rPr lang="en-GB" sz="3600" dirty="0" smtClean="0"/>
              <a:t> ,  they won’t 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add up to 1, so we just normalise them)</a:t>
            </a:r>
          </a:p>
          <a:p>
            <a:r>
              <a:rPr lang="en-GB" sz="3600" dirty="0" smtClean="0"/>
              <a:t> </a:t>
            </a:r>
            <a:endParaRPr lang="en-GB" sz="3200" i="1" dirty="0"/>
          </a:p>
          <a:p>
            <a:r>
              <a:rPr lang="en-GB" sz="3200" i="1" dirty="0" smtClean="0"/>
              <a:t>  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7879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lIns="36000" rIns="36000">
            <a:normAutofit fontScale="90000"/>
          </a:bodyPr>
          <a:lstStyle/>
          <a:p>
            <a:r>
              <a:rPr lang="en-GB" dirty="0" smtClean="0"/>
              <a:t>Why those specific formulas for the classifier weights and the instance weights?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3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lIns="36000" rIns="36000">
            <a:normAutofit fontScale="90000"/>
          </a:bodyPr>
          <a:lstStyle/>
          <a:p>
            <a:r>
              <a:rPr lang="en-GB" dirty="0" smtClean="0"/>
              <a:t>Why those specific formulas for the classifier weights and the instance weights?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700808"/>
            <a:ext cx="90765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Well, in brief ...</a:t>
            </a:r>
          </a:p>
          <a:p>
            <a:r>
              <a:rPr lang="en-GB" sz="3200" dirty="0" smtClean="0"/>
              <a:t>  Given that you have a set of classifiers with different</a:t>
            </a:r>
          </a:p>
          <a:p>
            <a:r>
              <a:rPr lang="en-GB" sz="3200" dirty="0" smtClean="0"/>
              <a:t>weights, what you want to do is   maximise: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35696" y="3114154"/>
          <a:ext cx="598011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3" imgW="1396800" imgH="291960" progId="Equation.3">
                  <p:embed/>
                </p:oleObj>
              </mc:Choice>
              <mc:Fallback>
                <p:oleObj name="Equation" r:id="rId3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114154"/>
                        <a:ext cx="5980112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207" y="4180344"/>
            <a:ext cx="89857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where  </a:t>
            </a:r>
            <a:r>
              <a:rPr lang="en-GB" sz="2800" i="1" dirty="0" err="1" smtClean="0"/>
              <a:t>yi</a:t>
            </a:r>
            <a:r>
              <a:rPr lang="en-GB" sz="2800" dirty="0" smtClean="0"/>
              <a:t> is the actual and </a:t>
            </a:r>
            <a:r>
              <a:rPr lang="en-GB" sz="2800" dirty="0" err="1" smtClean="0"/>
              <a:t>pred</a:t>
            </a:r>
            <a:r>
              <a:rPr lang="en-GB" sz="2800" dirty="0" smtClean="0"/>
              <a:t>(</a:t>
            </a:r>
            <a:r>
              <a:rPr lang="en-GB" sz="2800" dirty="0" err="1" smtClean="0"/>
              <a:t>c,i</a:t>
            </a:r>
            <a:r>
              <a:rPr lang="en-GB" sz="2800" dirty="0" smtClean="0"/>
              <a:t>) is the predicted </a:t>
            </a:r>
          </a:p>
          <a:p>
            <a:r>
              <a:rPr lang="en-GB" sz="2800" dirty="0" smtClean="0"/>
              <a:t>class of instance </a:t>
            </a:r>
            <a:r>
              <a:rPr lang="en-GB" sz="2800" i="1" dirty="0" err="1" smtClean="0"/>
              <a:t>i</a:t>
            </a:r>
            <a:r>
              <a:rPr lang="en-GB" sz="2800" dirty="0" smtClean="0"/>
              <a:t>, from classifier </a:t>
            </a:r>
            <a:r>
              <a:rPr lang="en-GB" sz="2800" i="1" dirty="0" smtClean="0"/>
              <a:t>c</a:t>
            </a:r>
            <a:r>
              <a:rPr lang="en-GB" sz="2800" dirty="0" smtClean="0"/>
              <a:t>, whose weight is </a:t>
            </a:r>
            <a:r>
              <a:rPr lang="en-GB" sz="2800" i="1" dirty="0" smtClean="0"/>
              <a:t>w</a:t>
            </a:r>
            <a:r>
              <a:rPr lang="en-GB" sz="2800" dirty="0" smtClean="0"/>
              <a:t>(</a:t>
            </a:r>
            <a:r>
              <a:rPr lang="en-GB" sz="2800" i="1" dirty="0" smtClean="0"/>
              <a:t>c</a:t>
            </a:r>
            <a:r>
              <a:rPr lang="en-GB" sz="2800" dirty="0" smtClean="0"/>
              <a:t>)</a:t>
            </a:r>
          </a:p>
          <a:p>
            <a:endParaRPr lang="en-GB" sz="2800" dirty="0" smtClean="0"/>
          </a:p>
          <a:p>
            <a:r>
              <a:rPr lang="en-GB" sz="2800" dirty="0" smtClean="0"/>
              <a:t>Recall that classes are either -1 or 1, so when predicted</a:t>
            </a:r>
          </a:p>
          <a:p>
            <a:r>
              <a:rPr lang="en-GB" sz="2800" dirty="0" smtClean="0"/>
              <a:t>Correctly, the contribution is always +</a:t>
            </a:r>
            <a:r>
              <a:rPr lang="en-GB" sz="2800" dirty="0" err="1" smtClean="0"/>
              <a:t>ve</a:t>
            </a:r>
            <a:r>
              <a:rPr lang="en-GB" sz="2800" dirty="0" smtClean="0"/>
              <a:t>, and when incorrect</a:t>
            </a:r>
          </a:p>
          <a:p>
            <a:r>
              <a:rPr lang="en-GB" sz="2800" dirty="0" smtClean="0"/>
              <a:t>the contribution is negative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6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lIns="36000" rIns="36000">
            <a:normAutofit fontScale="90000"/>
          </a:bodyPr>
          <a:lstStyle/>
          <a:p>
            <a:r>
              <a:rPr lang="en-GB" dirty="0" smtClean="0"/>
              <a:t>Why those specific formulas for the classifier weights and the instance weights?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63114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 Maximising that is the same as minimizing: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... having expressed it in that particular way, some </a:t>
            </a:r>
          </a:p>
          <a:p>
            <a:r>
              <a:rPr lang="en-GB" sz="3200" dirty="0" smtClean="0"/>
              <a:t>mathematical gymnastics can be done, which ends</a:t>
            </a:r>
          </a:p>
          <a:p>
            <a:r>
              <a:rPr lang="en-GB" sz="3200" dirty="0" smtClean="0"/>
              <a:t>up showing that an appropriate way to change the</a:t>
            </a:r>
          </a:p>
          <a:p>
            <a:r>
              <a:rPr lang="en-GB" sz="3200" dirty="0" smtClean="0"/>
              <a:t>classifier and instance weights is what we saw on </a:t>
            </a:r>
          </a:p>
          <a:p>
            <a:r>
              <a:rPr lang="en-GB" sz="3200" dirty="0" smtClean="0"/>
              <a:t>the earlier slides.</a:t>
            </a:r>
            <a:endParaRPr lang="en-GB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7704" y="2132856"/>
          <a:ext cx="6261459" cy="2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1143000" imgH="380880" progId="Equation.3">
                  <p:embed/>
                </p:oleObj>
              </mc:Choice>
              <mc:Fallback>
                <p:oleObj name="Equation" r:id="rId3" imgW="11430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132856"/>
                        <a:ext cx="6261459" cy="208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2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details: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Original </a:t>
            </a:r>
            <a:r>
              <a:rPr lang="en-GB" dirty="0" err="1" smtClean="0"/>
              <a:t>adaboost</a:t>
            </a:r>
            <a:r>
              <a:rPr lang="en-GB" dirty="0" smtClean="0"/>
              <a:t> paper: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http://www.public.asu.edu/~jye02/CLASSES/Fall-2005/PAPERS/boosting-icml.pdf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 tutorial on boosting:</a:t>
            </a:r>
          </a:p>
          <a:p>
            <a:pPr>
              <a:buNone/>
            </a:pPr>
            <a:r>
              <a:rPr lang="en-GB" dirty="0" smtClean="0">
                <a:hlinkClick r:id="rId3"/>
              </a:rPr>
              <a:t>http://www.cs.toronto.edu/~hinton/csc321/notes/boosting.pdf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comes from the basic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600200"/>
            <a:ext cx="8820472" cy="4709120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Simply averaging the predictions </a:t>
            </a:r>
            <a:r>
              <a:rPr lang="en-GB" dirty="0" smtClean="0"/>
              <a:t>works best when:</a:t>
            </a:r>
          </a:p>
          <a:p>
            <a:pPr lvl="1"/>
            <a:r>
              <a:rPr lang="en-GB" dirty="0" smtClean="0"/>
              <a:t>Your ensemble is full of fairly accurate classifiers</a:t>
            </a:r>
          </a:p>
          <a:p>
            <a:pPr lvl="1"/>
            <a:r>
              <a:rPr lang="en-GB" dirty="0" smtClean="0"/>
              <a:t>... but somehow they disagree a lot (i.e.  When they’re wrong, they tend to be wrong about different instances)</a:t>
            </a:r>
          </a:p>
          <a:p>
            <a:pPr lvl="1"/>
            <a:r>
              <a:rPr lang="en-GB" dirty="0" smtClean="0"/>
              <a:t>Given the above,  in theory you can get 100% accuracy with enough of them.</a:t>
            </a:r>
          </a:p>
          <a:p>
            <a:pPr lvl="1"/>
            <a:r>
              <a:rPr lang="en-GB" dirty="0" smtClean="0"/>
              <a:t>But, how much do you expect ‘the above’ to be given?</a:t>
            </a:r>
          </a:p>
          <a:p>
            <a:pPr lvl="1"/>
            <a:r>
              <a:rPr lang="en-GB" dirty="0" smtClean="0"/>
              <a:t>... and what about </a:t>
            </a:r>
            <a:r>
              <a:rPr lang="en-GB" dirty="0" err="1" smtClean="0"/>
              <a:t>overfitting</a:t>
            </a:r>
            <a:r>
              <a:rPr lang="en-GB" dirty="0" smtClean="0"/>
              <a:t>?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B</a:t>
            </a:r>
            <a:r>
              <a:rPr lang="en-GB" dirty="0" smtClean="0"/>
              <a:t>ootstrap </a:t>
            </a:r>
            <a:r>
              <a:rPr lang="en-GB" dirty="0" smtClean="0">
                <a:solidFill>
                  <a:srgbClr val="FFC000"/>
                </a:solidFill>
              </a:rPr>
              <a:t>agg</a:t>
            </a:r>
            <a:r>
              <a:rPr lang="en-GB" dirty="0" smtClean="0"/>
              <a:t>regat</a:t>
            </a:r>
            <a:r>
              <a:rPr lang="en-GB" dirty="0" smtClean="0">
                <a:solidFill>
                  <a:srgbClr val="FFC000"/>
                </a:solidFill>
              </a:rPr>
              <a:t>ing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B</a:t>
            </a:r>
            <a:r>
              <a:rPr lang="en-GB" dirty="0" smtClean="0"/>
              <a:t>ootstrap </a:t>
            </a:r>
            <a:r>
              <a:rPr lang="en-GB" dirty="0" smtClean="0">
                <a:solidFill>
                  <a:schemeClr val="bg1"/>
                </a:solidFill>
              </a:rPr>
              <a:t>aggregating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1521" y="1628800"/>
          <a:ext cx="2851518" cy="4257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0506"/>
                <a:gridCol w="950506"/>
                <a:gridCol w="950506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Instance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P34 level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Prostate cancer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347864" y="3284984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60032" y="2373456"/>
          <a:ext cx="2851518" cy="4439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0506"/>
                <a:gridCol w="950506"/>
                <a:gridCol w="950506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Instance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P34 level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Prostate cancer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GB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67944" y="1412776"/>
            <a:ext cx="4551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New version made by random</a:t>
            </a:r>
          </a:p>
          <a:p>
            <a:r>
              <a:rPr lang="en-GB" sz="2800" dirty="0" err="1"/>
              <a:t>r</a:t>
            </a:r>
            <a:r>
              <a:rPr lang="en-GB" sz="2800" dirty="0" err="1" smtClean="0"/>
              <a:t>esampling</a:t>
            </a:r>
            <a:r>
              <a:rPr lang="en-GB" sz="2800" dirty="0" smtClean="0"/>
              <a:t> with replacement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1915</Words>
  <Application>Microsoft Office PowerPoint</Application>
  <PresentationFormat>On-screen Show (4:3)</PresentationFormat>
  <Paragraphs>807</Paragraphs>
  <Slides>56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Data Mining and Machine Learning</vt:lpstr>
      <vt:lpstr>PowerPoint Presentation</vt:lpstr>
      <vt:lpstr>PowerPoint Presentation</vt:lpstr>
      <vt:lpstr>Combinations of Classifiers</vt:lpstr>
      <vt:lpstr>Basic approaches to ensembles:</vt:lpstr>
      <vt:lpstr>What comes from the basic maths</vt:lpstr>
      <vt:lpstr>Bagging</vt:lpstr>
      <vt:lpstr>Bootstrap aggregating</vt:lpstr>
      <vt:lpstr>Bootstrap aggregating</vt:lpstr>
      <vt:lpstr>Bootstrap aggregating</vt:lpstr>
      <vt:lpstr>Bootstrap aggregating</vt:lpstr>
      <vt:lpstr>Bootstrap aggregating</vt:lpstr>
      <vt:lpstr>BAGGING ONLY WORKS WITH ‘UNSTABLE’ CLASSIFIERS</vt:lpstr>
      <vt:lpstr> Unstable?  The decision surface can be very different each time. e.g. A neural network trained on same data could produce any of these ...</vt:lpstr>
      <vt:lpstr>Example improvements from bagging</vt:lpstr>
      <vt:lpstr>Example improvements from bagging</vt:lpstr>
      <vt:lpstr>Randomized C4.5 is also an ensemble method</vt:lpstr>
      <vt:lpstr>Kinect uses bagging</vt:lpstr>
      <vt:lpstr>Depth feature  / decision trees</vt:lpstr>
      <vt:lpstr>The classifier Kinect uses  (in real time, of course)</vt:lpstr>
      <vt:lpstr>Boosting</vt:lpstr>
      <vt:lpstr>Boosting</vt:lpstr>
      <vt:lpstr>Boosting</vt:lpstr>
      <vt:lpstr>Boosting</vt:lpstr>
      <vt:lpstr>Boosting</vt:lpstr>
      <vt:lpstr>Boosting</vt:lpstr>
      <vt:lpstr>Boosting</vt:lpstr>
      <vt:lpstr>Boosting</vt:lpstr>
      <vt:lpstr>Boosting</vt:lpstr>
      <vt:lpstr>Boosting</vt:lpstr>
      <vt:lpstr>The resulting ensemble classifier </vt:lpstr>
      <vt:lpstr>The resulting ensemble classifier </vt:lpstr>
      <vt:lpstr>Each weak classifier makes a prediction</vt:lpstr>
      <vt:lpstr>Use the weight to add up votes</vt:lpstr>
      <vt:lpstr>Some notes</vt:lpstr>
      <vt:lpstr>original AdaBoost / basic details</vt:lpstr>
      <vt:lpstr>Boosting</vt:lpstr>
      <vt:lpstr>Boosting</vt:lpstr>
      <vt:lpstr>Adaboost</vt:lpstr>
      <vt:lpstr>How good is adaboost?</vt:lpstr>
      <vt:lpstr>PowerPoint Presentation</vt:lpstr>
      <vt:lpstr>PowerPoint Presentation</vt:lpstr>
      <vt:lpstr>Viola-Jones face detector</vt:lpstr>
      <vt:lpstr>Viola-Jones face detector</vt:lpstr>
      <vt:lpstr>Viola-Jones face detector</vt:lpstr>
      <vt:lpstr>The Viola-Jones detector is a cascade of simple ‘decision stumps’ </vt:lpstr>
      <vt:lpstr>The Viola-Jones detector is a cascade of simple ‘decision stumps’ </vt:lpstr>
      <vt:lpstr>Later</vt:lpstr>
      <vt:lpstr>Adaboost:  constructing next dataset from previous</vt:lpstr>
      <vt:lpstr>Adaboost:  constructing next dataset from previous</vt:lpstr>
      <vt:lpstr>Adaboost:  constructing next dataset from previous</vt:lpstr>
      <vt:lpstr>Adaboost:  constructing next dataset from previous</vt:lpstr>
      <vt:lpstr>Why those specific formulas for the classifier weights and the instance weights?</vt:lpstr>
      <vt:lpstr>Why those specific formulas for the classifier weights and the instance weights?</vt:lpstr>
      <vt:lpstr>Why those specific formulas for the classifier weights and the instance weights?</vt:lpstr>
      <vt:lpstr>Further details: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and Machine Learning</dc:title>
  <dc:creator>Corne</dc:creator>
  <cp:lastModifiedBy>Professor David Corne,G.39</cp:lastModifiedBy>
  <cp:revision>14</cp:revision>
  <dcterms:created xsi:type="dcterms:W3CDTF">2012-11-06T11:42:16Z</dcterms:created>
  <dcterms:modified xsi:type="dcterms:W3CDTF">2015-10-22T12:02:32Z</dcterms:modified>
</cp:coreProperties>
</file>