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AA0-3C69-4236-9A3F-45A0AA9AE44F}" type="datetimeFigureOut">
              <a:rPr lang="en-GB" smtClean="0"/>
              <a:pPr/>
              <a:t>13/07/2011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DDA-664D-4731-AE4F-01B1417F7B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AA0-3C69-4236-9A3F-45A0AA9AE44F}" type="datetimeFigureOut">
              <a:rPr lang="en-GB" smtClean="0"/>
              <a:pPr/>
              <a:t>13/07/2011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DDA-664D-4731-AE4F-01B1417F7B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AA0-3C69-4236-9A3F-45A0AA9AE44F}" type="datetimeFigureOut">
              <a:rPr lang="en-GB" smtClean="0"/>
              <a:pPr/>
              <a:t>13/07/2011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DDA-664D-4731-AE4F-01B1417F7B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AA0-3C69-4236-9A3F-45A0AA9AE44F}" type="datetimeFigureOut">
              <a:rPr lang="en-GB" smtClean="0"/>
              <a:pPr/>
              <a:t>13/07/2011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DDA-664D-4731-AE4F-01B1417F7B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AA0-3C69-4236-9A3F-45A0AA9AE44F}" type="datetimeFigureOut">
              <a:rPr lang="en-GB" smtClean="0"/>
              <a:pPr/>
              <a:t>13/07/2011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DDA-664D-4731-AE4F-01B1417F7B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AA0-3C69-4236-9A3F-45A0AA9AE44F}" type="datetimeFigureOut">
              <a:rPr lang="en-GB" smtClean="0"/>
              <a:pPr/>
              <a:t>13/07/2011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DDA-664D-4731-AE4F-01B1417F7B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AA0-3C69-4236-9A3F-45A0AA9AE44F}" type="datetimeFigureOut">
              <a:rPr lang="en-GB" smtClean="0"/>
              <a:pPr/>
              <a:t>13/07/2011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DDA-664D-4731-AE4F-01B1417F7B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AA0-3C69-4236-9A3F-45A0AA9AE44F}" type="datetimeFigureOut">
              <a:rPr lang="en-GB" smtClean="0"/>
              <a:pPr/>
              <a:t>13/07/2011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DDA-664D-4731-AE4F-01B1417F7B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AA0-3C69-4236-9A3F-45A0AA9AE44F}" type="datetimeFigureOut">
              <a:rPr lang="en-GB" smtClean="0"/>
              <a:pPr/>
              <a:t>13/07/2011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DDA-664D-4731-AE4F-01B1417F7B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AA0-3C69-4236-9A3F-45A0AA9AE44F}" type="datetimeFigureOut">
              <a:rPr lang="en-GB" smtClean="0"/>
              <a:pPr/>
              <a:t>13/07/2011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DDA-664D-4731-AE4F-01B1417F7B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2AA0-3C69-4236-9A3F-45A0AA9AE44F}" type="datetimeFigureOut">
              <a:rPr lang="en-GB" smtClean="0"/>
              <a:pPr/>
              <a:t>13/07/2011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DDA-664D-4731-AE4F-01B1417F7B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12AA0-3C69-4236-9A3F-45A0AA9AE44F}" type="datetimeFigureOut">
              <a:rPr lang="en-GB" smtClean="0"/>
              <a:pPr/>
              <a:t>13/07/2011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93DDA-664D-4731-AE4F-01B1417F7B5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021288"/>
          </a:xfrm>
        </p:spPr>
        <p:txBody>
          <a:bodyPr>
            <a:noAutofit/>
          </a:bodyPr>
          <a:lstStyle/>
          <a:p>
            <a:r>
              <a:rPr lang="en-GB" sz="6600" b="1" dirty="0" smtClean="0"/>
              <a:t>Evaluating optimization algorithms: bounds on the  performance of optimizers on </a:t>
            </a:r>
            <a:br>
              <a:rPr lang="en-GB" sz="6600" b="1" dirty="0" smtClean="0"/>
            </a:br>
            <a:r>
              <a:rPr lang="en-GB" sz="6600" b="1" dirty="0" smtClean="0"/>
              <a:t>unseen problems</a:t>
            </a:r>
            <a:endParaRPr lang="en-GB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314369">
            <a:off x="467544" y="5859287"/>
            <a:ext cx="8280920" cy="908720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accent2">
                    <a:lumMod val="75000"/>
                  </a:schemeClr>
                </a:solidFill>
              </a:rPr>
              <a:t>David </a:t>
            </a:r>
            <a:r>
              <a:rPr lang="en-GB" sz="4000" b="1" dirty="0" err="1" smtClean="0">
                <a:solidFill>
                  <a:schemeClr val="accent2">
                    <a:lumMod val="75000"/>
                  </a:schemeClr>
                </a:solidFill>
              </a:rPr>
              <a:t>Corne</a:t>
            </a:r>
            <a:r>
              <a:rPr lang="en-GB" sz="4000" b="1" dirty="0" smtClean="0">
                <a:solidFill>
                  <a:schemeClr val="accent2">
                    <a:lumMod val="75000"/>
                  </a:schemeClr>
                </a:solidFill>
              </a:rPr>
              <a:t>,  Alan Reynolds</a:t>
            </a:r>
            <a:endParaRPr lang="en-GB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easily digested special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Suppose we get ZERO error on the test set. Then, for any given </a:t>
            </a:r>
            <a:r>
              <a:rPr lang="el-GR" i="1" dirty="0" smtClean="0"/>
              <a:t>δ</a:t>
            </a:r>
            <a:r>
              <a:rPr lang="en-GB" i="1" dirty="0" smtClean="0"/>
              <a:t> </a:t>
            </a:r>
            <a:r>
              <a:rPr lang="en-GB" dirty="0" smtClean="0"/>
              <a:t>we can say the following is true with probability 1―</a:t>
            </a:r>
            <a:r>
              <a:rPr lang="el-GR" i="1" dirty="0" smtClean="0"/>
              <a:t>δ</a:t>
            </a:r>
            <a:r>
              <a:rPr lang="en-GB" i="1" dirty="0" smtClean="0"/>
              <a:t> </a:t>
            </a:r>
            <a:r>
              <a:rPr lang="en-GB" dirty="0" smtClean="0"/>
              <a:t>:</a:t>
            </a:r>
            <a:endParaRPr lang="en-GB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356992"/>
            <a:ext cx="3132745" cy="28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dirty="0" smtClean="0"/>
              <a:t>Suppose unseen test set has </a:t>
            </a:r>
            <a:r>
              <a:rPr lang="en-GB" sz="3200" i="1" dirty="0" smtClean="0"/>
              <a:t>m</a:t>
            </a:r>
            <a:r>
              <a:rPr lang="en-GB" sz="3200" dirty="0" smtClean="0"/>
              <a:t> examples, and your classifier predicted all of them correctly.  </a:t>
            </a:r>
            <a:br>
              <a:rPr lang="en-GB" sz="3200" dirty="0" smtClean="0"/>
            </a:br>
            <a:r>
              <a:rPr lang="en-GB" sz="3200" dirty="0" smtClean="0"/>
              <a:t>Here are the upper bounds on generalisation performance </a:t>
            </a:r>
            <a:endParaRPr lang="en-GB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67544" y="2492898"/>
          <a:ext cx="8352928" cy="4365101"/>
        </p:xfrm>
        <a:graphic>
          <a:graphicData uri="http://schemas.openxmlformats.org/drawingml/2006/table">
            <a:tbl>
              <a:tblPr/>
              <a:tblGrid>
                <a:gridCol w="1044116"/>
                <a:gridCol w="1044116"/>
                <a:gridCol w="1044116"/>
                <a:gridCol w="1044116"/>
                <a:gridCol w="1044116"/>
                <a:gridCol w="1044116"/>
                <a:gridCol w="1044116"/>
                <a:gridCol w="1044116"/>
              </a:tblGrid>
              <a:tr h="684856">
                <a:tc>
                  <a:txBody>
                    <a:bodyPr/>
                    <a:lstStyle/>
                    <a:p>
                      <a:pPr algn="l" fontAlgn="b"/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6049"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2"/>
                          </a:solidFill>
                          <a:latin typeface="Calibri"/>
                        </a:rPr>
                        <a:t>0.001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0.69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0.35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0.14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0.069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0.035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0.014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6049"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2"/>
                          </a:solidFill>
                          <a:latin typeface="Calibri"/>
                        </a:rPr>
                        <a:t>0.005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0.53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0.26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0.11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0.053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0.026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0.011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6049"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2"/>
                          </a:solidFill>
                          <a:latin typeface="Calibri"/>
                        </a:rPr>
                        <a:t>0.01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0.92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0.23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0.09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0.046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0.023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0.009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6049"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2"/>
                          </a:solidFill>
                          <a:latin typeface="Calibri"/>
                        </a:rPr>
                        <a:t>0.05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0.60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0.30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0.15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0.06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0.030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0.015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0.006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6049"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2"/>
                          </a:solidFill>
                          <a:latin typeface="Calibri"/>
                        </a:rPr>
                        <a:t>0.1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0.23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0.12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0.05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0.023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0.012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0.005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 Learning theory </a:t>
            </a:r>
            <a:r>
              <a:rPr lang="en-GB" dirty="0" smtClean="0">
                <a:sym typeface="Wingdings" pitchFamily="2" charset="2"/>
              </a:rPr>
              <a:t></a:t>
            </a:r>
            <a:br>
              <a:rPr lang="en-GB" dirty="0" smtClean="0">
                <a:sym typeface="Wingdings" pitchFamily="2" charset="2"/>
              </a:rPr>
            </a:br>
            <a:r>
              <a:rPr lang="en-GB" dirty="0" smtClean="0">
                <a:sym typeface="Wingdings" pitchFamily="2" charset="2"/>
              </a:rPr>
              <a:t>Reasoning about the performance of optimisers on a test suite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 Learning theory </a:t>
            </a:r>
            <a:r>
              <a:rPr lang="en-GB" dirty="0" smtClean="0">
                <a:sym typeface="Wingdings" pitchFamily="2" charset="2"/>
              </a:rPr>
              <a:t></a:t>
            </a:r>
            <a:br>
              <a:rPr lang="en-GB" dirty="0" smtClean="0">
                <a:sym typeface="Wingdings" pitchFamily="2" charset="2"/>
              </a:rPr>
            </a:br>
            <a:r>
              <a:rPr lang="en-GB" dirty="0" smtClean="0">
                <a:sym typeface="Wingdings" pitchFamily="2" charset="2"/>
              </a:rPr>
              <a:t>Reasoning about the performance of optimisers on a test suite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 rot="197994">
            <a:off x="464834" y="2036386"/>
            <a:ext cx="8229600" cy="1877393"/>
          </a:xfrm>
          <a:prstGeom prst="rect">
            <a:avLst/>
          </a:prstGeom>
          <a:solidFill>
            <a:srgbClr val="FFFF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Suppose unseen test set has </a:t>
            </a:r>
            <a:r>
              <a:rPr kumimoji="0" lang="en-GB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examples, and your classifier predicted all of them correctly.  </a:t>
            </a:r>
            <a:b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Here are the upper bounds on generalisation performance </a:t>
            </a:r>
          </a:p>
        </p:txBody>
      </p:sp>
      <p:sp>
        <p:nvSpPr>
          <p:cNvPr id="5" name="Up-Down Arrow 4"/>
          <p:cNvSpPr/>
          <p:nvPr/>
        </p:nvSpPr>
        <p:spPr>
          <a:xfrm rot="270403">
            <a:off x="1464217" y="3468987"/>
            <a:ext cx="1080120" cy="1584176"/>
          </a:xfrm>
          <a:prstGeom prst="upDownArrow">
            <a:avLst>
              <a:gd name="adj1" fmla="val 53938"/>
              <a:gd name="adj2" fmla="val 6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 rot="21362501">
            <a:off x="442747" y="4725144"/>
            <a:ext cx="8229600" cy="1877393"/>
          </a:xfrm>
          <a:prstGeom prst="rect">
            <a:avLst/>
          </a:prstGeom>
          <a:solidFill>
            <a:srgbClr val="FFFF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Suppose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test problem suite has </a:t>
            </a:r>
            <a:r>
              <a:rPr kumimoji="0" lang="en-GB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 </a:t>
            </a:r>
            <a:r>
              <a:rPr kumimoji="0" lang="en-GB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problems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, and your new algorithm A beats algorithm B on all of them ...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 Learning theory </a:t>
            </a:r>
            <a:r>
              <a:rPr lang="en-GB" dirty="0" smtClean="0">
                <a:sym typeface="Wingdings" pitchFamily="2" charset="2"/>
              </a:rPr>
              <a:t></a:t>
            </a:r>
            <a:br>
              <a:rPr lang="en-GB" dirty="0" smtClean="0">
                <a:sym typeface="Wingdings" pitchFamily="2" charset="2"/>
              </a:rPr>
            </a:br>
            <a:r>
              <a:rPr lang="en-GB" dirty="0" smtClean="0">
                <a:sym typeface="Wingdings" pitchFamily="2" charset="2"/>
              </a:rPr>
              <a:t>Reasoning about the performance of optimisers on a test suite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67544" y="2492898"/>
          <a:ext cx="8352928" cy="4365101"/>
        </p:xfrm>
        <a:graphic>
          <a:graphicData uri="http://schemas.openxmlformats.org/drawingml/2006/table">
            <a:tbl>
              <a:tblPr/>
              <a:tblGrid>
                <a:gridCol w="1044116"/>
                <a:gridCol w="1044116"/>
                <a:gridCol w="1044116"/>
                <a:gridCol w="1044116"/>
                <a:gridCol w="1044116"/>
                <a:gridCol w="1044116"/>
                <a:gridCol w="1044116"/>
                <a:gridCol w="1044116"/>
              </a:tblGrid>
              <a:tr h="684856">
                <a:tc>
                  <a:txBody>
                    <a:bodyPr/>
                    <a:lstStyle/>
                    <a:p>
                      <a:pPr algn="l" fontAlgn="b"/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6049"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2"/>
                          </a:solidFill>
                          <a:latin typeface="Calibri"/>
                        </a:rPr>
                        <a:t>0.001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0.69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0.35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0.14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0.069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0.035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0.014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6049"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2"/>
                          </a:solidFill>
                          <a:latin typeface="Calibri"/>
                        </a:rPr>
                        <a:t>0.005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0.53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0.26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0.11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0.053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0.026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0.011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6049"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2"/>
                          </a:solidFill>
                          <a:latin typeface="Calibri"/>
                        </a:rPr>
                        <a:t>0.01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0.92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0.23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0.09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0.046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0.023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0.009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6049"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2"/>
                          </a:solidFill>
                          <a:latin typeface="Calibri"/>
                        </a:rPr>
                        <a:t>0.05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0.60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0.30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0.15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0.06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0.030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0.015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0.006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6049"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chemeClr val="accent2"/>
                          </a:solidFill>
                          <a:latin typeface="Calibri"/>
                        </a:rPr>
                        <a:t>0.1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0.23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0.12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0.05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0.023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0.012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0.005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http://is.gd/evalopt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http://is.gd/evalopt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             </a:t>
            </a:r>
            <a:r>
              <a:rPr lang="en-GB" sz="2800" dirty="0" smtClean="0"/>
              <a:t>99.9          99.5          99            95           90 </a:t>
            </a:r>
          </a:p>
          <a:p>
            <a:pPr>
              <a:buNone/>
            </a:pPr>
            <a:r>
              <a:rPr lang="en-GB" sz="2800" dirty="0" smtClean="0"/>
              <a:t>       0     0.498       0.411      0.369       0.258      0.205 </a:t>
            </a:r>
          </a:p>
          <a:p>
            <a:pPr>
              <a:buNone/>
            </a:pPr>
            <a:r>
              <a:rPr lang="en-GB" sz="2800" dirty="0" smtClean="0"/>
              <a:t>       1     0.623      0.544       0.504       0.394      0.336 </a:t>
            </a:r>
          </a:p>
          <a:p>
            <a:pPr>
              <a:buNone/>
            </a:pPr>
            <a:r>
              <a:rPr lang="en-GB" sz="2800" dirty="0" smtClean="0"/>
              <a:t>       2     0.718      0.648       0.611      0.506      0.449 </a:t>
            </a:r>
          </a:p>
          <a:p>
            <a:pPr>
              <a:buNone/>
            </a:pPr>
            <a:r>
              <a:rPr lang="en-GB" sz="2800" dirty="0" smtClean="0"/>
              <a:t>       3     0.795      0.735       0.702      0.606      0.551 </a:t>
            </a:r>
          </a:p>
          <a:p>
            <a:pPr>
              <a:buNone/>
            </a:pPr>
            <a:r>
              <a:rPr lang="en-GB" sz="2800" dirty="0" smtClean="0"/>
              <a:t>       4     0.858      0.809       0.781      0.696      0.645 </a:t>
            </a:r>
          </a:p>
          <a:p>
            <a:pPr>
              <a:buNone/>
            </a:pPr>
            <a:r>
              <a:rPr lang="en-GB" sz="2800" dirty="0" smtClean="0"/>
              <a:t>       5     0.91        0.871       0.849      0.777      0.732 </a:t>
            </a:r>
          </a:p>
          <a:p>
            <a:pPr>
              <a:buNone/>
            </a:pPr>
            <a:r>
              <a:rPr lang="en-GB" sz="2800" dirty="0" smtClean="0"/>
              <a:t>       6     0.95        0.923       0.906      0.849      0.812 </a:t>
            </a:r>
          </a:p>
          <a:p>
            <a:pPr>
              <a:buNone/>
            </a:pPr>
            <a:r>
              <a:rPr lang="en-GB" sz="2800" dirty="0" smtClean="0"/>
              <a:t>       7     0.978      0.962       0.952      0.912     0.884 </a:t>
            </a:r>
          </a:p>
          <a:p>
            <a:pPr>
              <a:buNone/>
            </a:pPr>
            <a:r>
              <a:rPr lang="en-GB" sz="2800" dirty="0" smtClean="0"/>
              <a:t>       8     0.995      0.989       0.984      0.963     0.945 </a:t>
            </a:r>
          </a:p>
          <a:p>
            <a:pPr>
              <a:buNone/>
            </a:pPr>
            <a:r>
              <a:rPr lang="en-GB" sz="2800" dirty="0" smtClean="0"/>
              <a:t>       9    1              1                0.998     0.994      0.989 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http://is.gd/evalopt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             </a:t>
            </a:r>
            <a:r>
              <a:rPr lang="en-GB" sz="2800" dirty="0" smtClean="0"/>
              <a:t>99.9          99.5          99            </a:t>
            </a:r>
            <a:r>
              <a:rPr lang="en-GB" sz="2800" dirty="0" smtClean="0">
                <a:solidFill>
                  <a:srgbClr val="FF0000"/>
                </a:solidFill>
              </a:rPr>
              <a:t>95</a:t>
            </a:r>
            <a:r>
              <a:rPr lang="en-GB" sz="2800" dirty="0" smtClean="0"/>
              <a:t>           90 </a:t>
            </a:r>
          </a:p>
          <a:p>
            <a:pPr>
              <a:buNone/>
            </a:pPr>
            <a:r>
              <a:rPr lang="en-GB" sz="2800" dirty="0" smtClean="0"/>
              <a:t>       0     0.498       0.411      0.369       0.258      0.205 </a:t>
            </a:r>
          </a:p>
          <a:p>
            <a:pPr>
              <a:buNone/>
            </a:pPr>
            <a:r>
              <a:rPr lang="en-GB" sz="2800" dirty="0" smtClean="0"/>
              <a:t>       1     0.623      0.544       0.504       0.394      0.336 </a:t>
            </a:r>
          </a:p>
          <a:p>
            <a:pPr>
              <a:buNone/>
            </a:pPr>
            <a:r>
              <a:rPr lang="en-GB" sz="2800" dirty="0" smtClean="0"/>
              <a:t>       2     0.718      0.648       0.611      0.506      0.449 </a:t>
            </a:r>
          </a:p>
          <a:p>
            <a:pPr>
              <a:buNone/>
            </a:pPr>
            <a:r>
              <a:rPr lang="en-GB" sz="2800" dirty="0" smtClean="0"/>
              <a:t>       </a:t>
            </a:r>
            <a:r>
              <a:rPr lang="en-GB" sz="2800" dirty="0" smtClean="0">
                <a:solidFill>
                  <a:srgbClr val="FF0000"/>
                </a:solidFill>
              </a:rPr>
              <a:t>3 </a:t>
            </a:r>
            <a:r>
              <a:rPr lang="en-GB" sz="2800" dirty="0" smtClean="0"/>
              <a:t>    0.795      0.735       0.702      </a:t>
            </a:r>
            <a:r>
              <a:rPr lang="en-GB" sz="2800" dirty="0" smtClean="0">
                <a:solidFill>
                  <a:srgbClr val="FF0000"/>
                </a:solidFill>
              </a:rPr>
              <a:t>0.606</a:t>
            </a:r>
            <a:r>
              <a:rPr lang="en-GB" sz="2800" dirty="0" smtClean="0"/>
              <a:t>      0.551 </a:t>
            </a:r>
          </a:p>
          <a:p>
            <a:pPr>
              <a:buNone/>
            </a:pPr>
            <a:r>
              <a:rPr lang="en-GB" sz="2800" dirty="0" smtClean="0"/>
              <a:t>       4     0.858      0.809       0.781      0.696      0.645 </a:t>
            </a:r>
          </a:p>
          <a:p>
            <a:pPr>
              <a:buNone/>
            </a:pPr>
            <a:r>
              <a:rPr lang="en-GB" sz="2800" dirty="0" smtClean="0"/>
              <a:t>       5     0.91        0.871       0.849      0.777      0.732 </a:t>
            </a:r>
          </a:p>
          <a:p>
            <a:pPr>
              <a:buNone/>
            </a:pPr>
            <a:r>
              <a:rPr lang="en-GB" sz="2800" dirty="0" smtClean="0"/>
              <a:t>       6     0.95        0.923       0.906      0.849      0.812 </a:t>
            </a:r>
          </a:p>
          <a:p>
            <a:pPr>
              <a:buNone/>
            </a:pPr>
            <a:r>
              <a:rPr lang="en-GB" sz="2800" dirty="0" smtClean="0"/>
              <a:t>       7     0.978      0.962       0.952      0.912     0.884 </a:t>
            </a:r>
          </a:p>
          <a:p>
            <a:pPr>
              <a:buNone/>
            </a:pPr>
            <a:r>
              <a:rPr lang="en-GB" sz="2800" dirty="0" smtClean="0"/>
              <a:t>       8     0.995      0.989       0.984      0.963     0.945 </a:t>
            </a:r>
          </a:p>
          <a:p>
            <a:pPr>
              <a:buNone/>
            </a:pPr>
            <a:r>
              <a:rPr lang="en-GB" sz="2800" dirty="0" smtClean="0"/>
              <a:t>       9    1              1                0.998     0.994      0.989 </a:t>
            </a:r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 rot="21162504">
            <a:off x="452768" y="261323"/>
            <a:ext cx="4265020" cy="23083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FFFF00"/>
                </a:solidFill>
              </a:rPr>
              <a:t>Algorithm A  beats CMA-ES on </a:t>
            </a:r>
          </a:p>
          <a:p>
            <a:r>
              <a:rPr lang="en-GB" sz="3600" b="1" dirty="0" smtClean="0">
                <a:solidFill>
                  <a:srgbClr val="FFFF00"/>
                </a:solidFill>
              </a:rPr>
              <a:t>7 of a suite of 10 test problems</a:t>
            </a:r>
            <a:endParaRPr lang="en-GB" sz="36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661357">
            <a:off x="1239688" y="4228294"/>
            <a:ext cx="6402522" cy="175432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FFFF00"/>
                </a:solidFill>
              </a:rPr>
              <a:t>We can say with 95% confidence</a:t>
            </a:r>
          </a:p>
          <a:p>
            <a:r>
              <a:rPr lang="en-GB" sz="3600" b="1" dirty="0" smtClean="0">
                <a:solidFill>
                  <a:srgbClr val="FFFF00"/>
                </a:solidFill>
              </a:rPr>
              <a:t>that it is better than CMA-ES on</a:t>
            </a:r>
          </a:p>
          <a:p>
            <a:r>
              <a:rPr lang="en-GB" sz="3600" b="1" dirty="0" smtClean="0">
                <a:solidFill>
                  <a:srgbClr val="FFFF00"/>
                </a:solidFill>
              </a:rPr>
              <a:t>&gt;=40% of </a:t>
            </a:r>
            <a:r>
              <a:rPr lang="en-GB" sz="3600" b="1" dirty="0" err="1" smtClean="0">
                <a:solidFill>
                  <a:srgbClr val="FFFF00"/>
                </a:solidFill>
              </a:rPr>
              <a:t>problems’in</a:t>
            </a:r>
            <a:r>
              <a:rPr lang="en-GB" sz="3600" b="1" dirty="0" smtClean="0">
                <a:solidFill>
                  <a:srgbClr val="FFFF00"/>
                </a:solidFill>
              </a:rPr>
              <a:t> general’ </a:t>
            </a:r>
            <a:endParaRPr lang="en-GB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659131">
            <a:off x="0" y="980728"/>
            <a:ext cx="588645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776102">
            <a:off x="-108520" y="4422626"/>
            <a:ext cx="9315450" cy="734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http://www.roymech.co.uk/images20/stat_3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09269" y="0"/>
            <a:ext cx="9853269" cy="7622343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 rot="5400000" flipH="1" flipV="1">
            <a:off x="-994928" y="3595328"/>
            <a:ext cx="6453336" cy="72008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-2916832" y="39330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 rot="17603518">
            <a:off x="1159073" y="5082336"/>
            <a:ext cx="24178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Test set error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My wonderful new algorithm, </a:t>
            </a:r>
          </a:p>
          <a:p>
            <a:pPr>
              <a:buNone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  Bee-inspired Orthogonal Local Linear Optimal </a:t>
            </a:r>
            <a:r>
              <a:rPr lang="en-GB" b="1" smtClean="0">
                <a:solidFill>
                  <a:schemeClr val="accent2">
                    <a:lumMod val="75000"/>
                  </a:schemeClr>
                </a:solidFill>
              </a:rPr>
              <a:t>Covariance </a:t>
            </a:r>
            <a:r>
              <a:rPr lang="en-GB" b="1" smtClean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en-GB" b="1" smtClean="0">
                <a:solidFill>
                  <a:schemeClr val="accent2">
                    <a:lumMod val="75000"/>
                  </a:schemeClr>
                </a:solidFill>
              </a:rPr>
              <a:t>inetics 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Solver</a:t>
            </a:r>
          </a:p>
          <a:p>
            <a:pPr>
              <a:buNone/>
            </a:pPr>
            <a:r>
              <a:rPr lang="en-GB" dirty="0" smtClean="0"/>
              <a:t>Beats CMA-ES on 7 out of 10 test problems !!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NOTE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820472" cy="5400600"/>
          </a:xfrm>
        </p:spPr>
        <p:txBody>
          <a:bodyPr>
            <a:normAutofit/>
          </a:bodyPr>
          <a:lstStyle/>
          <a:p>
            <a:r>
              <a:rPr lang="en-GB" dirty="0" smtClean="0"/>
              <a:t>... The bounds are valid for </a:t>
            </a:r>
            <a:r>
              <a:rPr lang="en-GB" b="1" i="1" dirty="0" smtClean="0"/>
              <a:t>problems that come from the same distribution as the test set </a:t>
            </a:r>
            <a:r>
              <a:rPr lang="en-GB" i="1" dirty="0" smtClean="0"/>
              <a:t>... </a:t>
            </a:r>
            <a:r>
              <a:rPr lang="en-GB" dirty="0" smtClean="0"/>
              <a:t>(discuss)</a:t>
            </a:r>
            <a:endParaRPr lang="en-GB" b="1" i="1" dirty="0" smtClean="0"/>
          </a:p>
          <a:p>
            <a:r>
              <a:rPr lang="en-GB" dirty="0" smtClean="0"/>
              <a:t>if you </a:t>
            </a:r>
            <a:r>
              <a:rPr lang="en-GB" b="1" dirty="0" smtClean="0"/>
              <a:t>trained</a:t>
            </a:r>
            <a:r>
              <a:rPr lang="en-GB" dirty="0" smtClean="0"/>
              <a:t> on the problem suite, bounds are trickier (involving priors), but still possible to derive</a:t>
            </a:r>
          </a:p>
          <a:p>
            <a:r>
              <a:rPr lang="en-GB" dirty="0" smtClean="0"/>
              <a:t>Can use this theory base to derive appropriate parameters for experimental design, such as number of test </a:t>
            </a:r>
            <a:r>
              <a:rPr lang="en-GB" dirty="0" err="1" smtClean="0"/>
              <a:t>probs</a:t>
            </a:r>
            <a:r>
              <a:rPr lang="en-GB" dirty="0" smtClean="0"/>
              <a:t>,  number of comparative </a:t>
            </a:r>
            <a:r>
              <a:rPr lang="en-GB" dirty="0" err="1" smtClean="0"/>
              <a:t>algs</a:t>
            </a:r>
            <a:r>
              <a:rPr lang="en-GB" dirty="0" smtClean="0"/>
              <a:t>, target performance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10 test problems, and you want to have </a:t>
            </a:r>
            <a:r>
              <a:rPr lang="en-GB" sz="3200" dirty="0" smtClean="0">
                <a:solidFill>
                  <a:srgbClr val="FF0000"/>
                </a:solidFill>
              </a:rPr>
              <a:t>95% </a:t>
            </a:r>
            <a:r>
              <a:rPr lang="en-GB" sz="3200" dirty="0" smtClean="0"/>
              <a:t>confidence that your </a:t>
            </a:r>
            <a:r>
              <a:rPr lang="en-GB" sz="3200" dirty="0" err="1" smtClean="0"/>
              <a:t>alg</a:t>
            </a:r>
            <a:r>
              <a:rPr lang="en-GB" sz="3200" dirty="0" smtClean="0"/>
              <a:t> is better than the other </a:t>
            </a:r>
            <a:r>
              <a:rPr lang="en-GB" sz="3200" dirty="0" err="1" smtClean="0"/>
              <a:t>alg</a:t>
            </a:r>
            <a:r>
              <a:rPr lang="en-GB" sz="3200" dirty="0" smtClean="0"/>
              <a:t> &gt;</a:t>
            </a:r>
            <a:r>
              <a:rPr lang="en-GB" sz="3200" dirty="0" smtClean="0">
                <a:solidFill>
                  <a:srgbClr val="FF0000"/>
                </a:solidFill>
              </a:rPr>
              <a:t>50%</a:t>
            </a:r>
            <a:r>
              <a:rPr lang="en-GB" sz="3200" dirty="0" smtClean="0"/>
              <a:t> of the time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             </a:t>
            </a:r>
            <a:r>
              <a:rPr lang="en-GB" sz="2800" dirty="0" smtClean="0"/>
              <a:t>99.9          99.5          99            95           90 </a:t>
            </a:r>
          </a:p>
          <a:p>
            <a:pPr>
              <a:buNone/>
            </a:pPr>
            <a:r>
              <a:rPr lang="en-GB" sz="2800" dirty="0" smtClean="0"/>
              <a:t>       0     0.498       0.411      0.369       0.258      0.205 </a:t>
            </a:r>
          </a:p>
          <a:p>
            <a:pPr>
              <a:buNone/>
            </a:pPr>
            <a:r>
              <a:rPr lang="en-GB" sz="2800" dirty="0" smtClean="0"/>
              <a:t>       1     0.623      0.544       0.504       0.394      0.336 </a:t>
            </a:r>
          </a:p>
          <a:p>
            <a:pPr>
              <a:buNone/>
            </a:pPr>
            <a:r>
              <a:rPr lang="en-GB" sz="2800" dirty="0" smtClean="0"/>
              <a:t>       2     0.718      0.648       0.611      0.506      0.449 </a:t>
            </a:r>
          </a:p>
          <a:p>
            <a:pPr>
              <a:buNone/>
            </a:pPr>
            <a:r>
              <a:rPr lang="en-GB" sz="2800" dirty="0" smtClean="0"/>
              <a:t>       3     0.795      0.735       0.702      0.606      0.551 </a:t>
            </a:r>
          </a:p>
          <a:p>
            <a:pPr>
              <a:buNone/>
            </a:pPr>
            <a:r>
              <a:rPr lang="en-GB" sz="2800" dirty="0" smtClean="0"/>
              <a:t>       4     0.858      0.809       0.781      0.696      0.645 </a:t>
            </a:r>
          </a:p>
          <a:p>
            <a:pPr>
              <a:buNone/>
            </a:pPr>
            <a:r>
              <a:rPr lang="en-GB" sz="2800" dirty="0" smtClean="0"/>
              <a:t>       5     0.91        0.871       0.849      0.777      0.732 </a:t>
            </a:r>
          </a:p>
          <a:p>
            <a:pPr>
              <a:buNone/>
            </a:pPr>
            <a:r>
              <a:rPr lang="en-GB" sz="2800" dirty="0" smtClean="0"/>
              <a:t>       6     0.95        0.923       0.906      0.849      0.812 </a:t>
            </a:r>
          </a:p>
          <a:p>
            <a:pPr>
              <a:buNone/>
            </a:pPr>
            <a:r>
              <a:rPr lang="en-GB" sz="2800" dirty="0" smtClean="0"/>
              <a:t>       7     0.978      0.962       0.952      0.912     0.884 </a:t>
            </a:r>
          </a:p>
          <a:p>
            <a:pPr>
              <a:buNone/>
            </a:pPr>
            <a:r>
              <a:rPr lang="en-GB" sz="2800" dirty="0" smtClean="0"/>
              <a:t>       8     0.995      0.989       0.984      0.963     0.945 </a:t>
            </a:r>
          </a:p>
          <a:p>
            <a:pPr>
              <a:buNone/>
            </a:pPr>
            <a:r>
              <a:rPr lang="en-GB" sz="2800" dirty="0" smtClean="0"/>
              <a:t>       9    1              1                0.998     0.994      0.989 </a:t>
            </a:r>
            <a:endParaRPr lang="en-GB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076056" y="3068960"/>
            <a:ext cx="1224136" cy="0"/>
          </a:xfrm>
          <a:prstGeom prst="line">
            <a:avLst/>
          </a:prstGeom>
          <a:ln w="539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10 test problems, and you want to have </a:t>
            </a:r>
            <a:r>
              <a:rPr lang="en-GB" sz="3200" dirty="0" smtClean="0">
                <a:solidFill>
                  <a:srgbClr val="FF0000"/>
                </a:solidFill>
              </a:rPr>
              <a:t>90% </a:t>
            </a:r>
            <a:r>
              <a:rPr lang="en-GB" sz="3200" dirty="0" smtClean="0"/>
              <a:t>confidence that your </a:t>
            </a:r>
            <a:r>
              <a:rPr lang="en-GB" sz="3200" dirty="0" err="1" smtClean="0"/>
              <a:t>alg</a:t>
            </a:r>
            <a:r>
              <a:rPr lang="en-GB" sz="3200" dirty="0" smtClean="0"/>
              <a:t> is better than the other </a:t>
            </a:r>
            <a:r>
              <a:rPr lang="en-GB" sz="3200" dirty="0" err="1" smtClean="0"/>
              <a:t>alg</a:t>
            </a:r>
            <a:r>
              <a:rPr lang="en-GB" sz="3200" dirty="0" smtClean="0"/>
              <a:t> &gt;</a:t>
            </a:r>
            <a:r>
              <a:rPr lang="en-GB" sz="3200" dirty="0" smtClean="0">
                <a:solidFill>
                  <a:srgbClr val="FF0000"/>
                </a:solidFill>
              </a:rPr>
              <a:t>50%</a:t>
            </a:r>
            <a:r>
              <a:rPr lang="en-GB" sz="3200" dirty="0" smtClean="0"/>
              <a:t> of the time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             </a:t>
            </a:r>
            <a:r>
              <a:rPr lang="en-GB" sz="2800" dirty="0" smtClean="0"/>
              <a:t>99.9          99.5          99            95           90 </a:t>
            </a:r>
          </a:p>
          <a:p>
            <a:pPr>
              <a:buNone/>
            </a:pPr>
            <a:r>
              <a:rPr lang="en-GB" sz="2800" dirty="0" smtClean="0"/>
              <a:t>       0     0.498       0.411      0.369       0.258      0.205 </a:t>
            </a:r>
          </a:p>
          <a:p>
            <a:pPr>
              <a:buNone/>
            </a:pPr>
            <a:r>
              <a:rPr lang="en-GB" sz="2800" dirty="0" smtClean="0"/>
              <a:t>       1     0.623      0.544       0.504       0.394      0.336 </a:t>
            </a:r>
          </a:p>
          <a:p>
            <a:pPr>
              <a:buNone/>
            </a:pPr>
            <a:r>
              <a:rPr lang="en-GB" sz="2800" dirty="0" smtClean="0"/>
              <a:t>       2     0.718      0.648       0.611      0.506      0.449 </a:t>
            </a:r>
          </a:p>
          <a:p>
            <a:pPr>
              <a:buNone/>
            </a:pPr>
            <a:r>
              <a:rPr lang="en-GB" sz="2800" dirty="0" smtClean="0"/>
              <a:t>       3     0.795      0.735       0.702      0.606      0.551 </a:t>
            </a:r>
          </a:p>
          <a:p>
            <a:pPr>
              <a:buNone/>
            </a:pPr>
            <a:r>
              <a:rPr lang="en-GB" sz="2800" dirty="0" smtClean="0"/>
              <a:t>       4     0.858      0.809       0.781      0.696      0.645 </a:t>
            </a:r>
          </a:p>
          <a:p>
            <a:pPr>
              <a:buNone/>
            </a:pPr>
            <a:r>
              <a:rPr lang="en-GB" sz="2800" dirty="0" smtClean="0"/>
              <a:t>       5     0.91        0.871       0.849      0.777      0.732 </a:t>
            </a:r>
          </a:p>
          <a:p>
            <a:pPr>
              <a:buNone/>
            </a:pPr>
            <a:r>
              <a:rPr lang="en-GB" sz="2800" dirty="0" smtClean="0"/>
              <a:t>       6     0.95        0.923       0.906      0.849      0.812 </a:t>
            </a:r>
          </a:p>
          <a:p>
            <a:pPr>
              <a:buNone/>
            </a:pPr>
            <a:r>
              <a:rPr lang="en-GB" sz="2800" dirty="0" smtClean="0"/>
              <a:t>       7     0.978      0.962       0.952      0.912     0.884 </a:t>
            </a:r>
          </a:p>
          <a:p>
            <a:pPr>
              <a:buNone/>
            </a:pPr>
            <a:r>
              <a:rPr lang="en-GB" sz="2800" dirty="0" smtClean="0"/>
              <a:t>       8     0.995      0.989       0.984      0.963     0.945 </a:t>
            </a:r>
          </a:p>
          <a:p>
            <a:pPr>
              <a:buNone/>
            </a:pPr>
            <a:r>
              <a:rPr lang="en-GB" sz="2800" dirty="0" smtClean="0"/>
              <a:t>       9    1              1                0.998     0.994      0.989 </a:t>
            </a:r>
            <a:endParaRPr lang="en-GB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156176" y="3429000"/>
            <a:ext cx="1224136" cy="0"/>
          </a:xfrm>
          <a:prstGeom prst="line">
            <a:avLst/>
          </a:prstGeom>
          <a:ln w="539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0800000">
            <a:off x="251520" y="836712"/>
            <a:ext cx="9144000" cy="6021288"/>
          </a:xfrm>
        </p:spPr>
        <p:txBody>
          <a:bodyPr>
            <a:noAutofit/>
          </a:bodyPr>
          <a:lstStyle/>
          <a:p>
            <a:r>
              <a:rPr lang="en-GB" sz="6600" b="1" dirty="0" smtClean="0"/>
              <a:t>Evaluating optimization algorithms: bounds on the  performance of optimizers on </a:t>
            </a:r>
            <a:br>
              <a:rPr lang="en-GB" sz="6600" b="1" dirty="0" smtClean="0"/>
            </a:br>
            <a:r>
              <a:rPr lang="en-GB" sz="6600" b="1" dirty="0" smtClean="0"/>
              <a:t>unseen problems</a:t>
            </a:r>
            <a:endParaRPr lang="en-GB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1026941">
            <a:off x="842127" y="272142"/>
            <a:ext cx="8280920" cy="908720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accent2">
                    <a:lumMod val="75000"/>
                  </a:schemeClr>
                </a:solidFill>
              </a:rPr>
              <a:t>David </a:t>
            </a:r>
            <a:r>
              <a:rPr lang="en-GB" sz="4000" b="1" dirty="0" err="1" smtClean="0">
                <a:solidFill>
                  <a:schemeClr val="accent2">
                    <a:lumMod val="75000"/>
                  </a:schemeClr>
                </a:solidFill>
              </a:rPr>
              <a:t>Corne</a:t>
            </a:r>
            <a:r>
              <a:rPr lang="en-GB" sz="4000" b="1" dirty="0" smtClean="0">
                <a:solidFill>
                  <a:schemeClr val="accent2">
                    <a:lumMod val="75000"/>
                  </a:schemeClr>
                </a:solidFill>
              </a:rPr>
              <a:t>,  Alan Reynolds</a:t>
            </a:r>
            <a:endParaRPr lang="en-GB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My wonderful new algorithm, </a:t>
            </a:r>
          </a:p>
          <a:p>
            <a:pPr>
              <a:buNone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  Bee-inspired Orthogonal Local Linear Optimal Covariance Kinetics Solver</a:t>
            </a:r>
          </a:p>
          <a:p>
            <a:pPr>
              <a:buNone/>
            </a:pPr>
            <a:r>
              <a:rPr lang="en-GB" dirty="0" smtClean="0"/>
              <a:t>Beats CMA-ES on 7 out of 10 test problems !!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 rot="21380320">
            <a:off x="937977" y="4323219"/>
            <a:ext cx="5772734" cy="1569660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GB" sz="9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 WHAT ?</a:t>
            </a:r>
            <a:endParaRPr lang="en-GB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34082"/>
          </a:xfrm>
        </p:spPr>
        <p:txBody>
          <a:bodyPr>
            <a:noAutofit/>
          </a:bodyPr>
          <a:lstStyle/>
          <a:p>
            <a:r>
              <a:rPr lang="en-GB" sz="2400" dirty="0" smtClean="0"/>
              <a:t>Upper&amp; Lower test set bounds - Langford’s approximation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8400583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34082"/>
          </a:xfrm>
        </p:spPr>
        <p:txBody>
          <a:bodyPr>
            <a:noAutofit/>
          </a:bodyPr>
          <a:lstStyle/>
          <a:p>
            <a:r>
              <a:rPr lang="en-GB" sz="2400" dirty="0" smtClean="0"/>
              <a:t>Upper&amp; Lower test set bounds - Langford’s approximation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8400583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51520" y="4437112"/>
            <a:ext cx="144016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Trained / Learned Classifier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34082"/>
          </a:xfrm>
        </p:spPr>
        <p:txBody>
          <a:bodyPr>
            <a:noAutofit/>
          </a:bodyPr>
          <a:lstStyle/>
          <a:p>
            <a:r>
              <a:rPr lang="en-GB" sz="2400" dirty="0" smtClean="0"/>
              <a:t>Upper&amp; Lower test set bounds - Langford’s approximation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8400583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51520" y="4437112"/>
            <a:ext cx="144016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Trained / Learned Classifier</a:t>
            </a:r>
            <a:endParaRPr lang="en-GB" sz="2400" b="1" dirty="0"/>
          </a:p>
        </p:txBody>
      </p:sp>
      <p:sp>
        <p:nvSpPr>
          <p:cNvPr id="6" name="Right Arrow 5"/>
          <p:cNvSpPr/>
          <p:nvPr/>
        </p:nvSpPr>
        <p:spPr>
          <a:xfrm>
            <a:off x="1547664" y="4725144"/>
            <a:ext cx="72008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95736" y="4365104"/>
            <a:ext cx="1440160" cy="144016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Unseen Test set with </a:t>
            </a:r>
            <a:r>
              <a:rPr lang="en-GB" sz="3200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 examples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34082"/>
          </a:xfrm>
        </p:spPr>
        <p:txBody>
          <a:bodyPr>
            <a:noAutofit/>
          </a:bodyPr>
          <a:lstStyle/>
          <a:p>
            <a:r>
              <a:rPr lang="en-GB" sz="2400" dirty="0" smtClean="0"/>
              <a:t>Upper&amp; Lower test set bounds - Langford’s approximation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8400583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51520" y="4437112"/>
            <a:ext cx="144016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Trained / Learned Classifier</a:t>
            </a:r>
            <a:endParaRPr lang="en-GB" sz="2400" b="1" dirty="0"/>
          </a:p>
        </p:txBody>
      </p:sp>
      <p:sp>
        <p:nvSpPr>
          <p:cNvPr id="6" name="Right Arrow 5"/>
          <p:cNvSpPr/>
          <p:nvPr/>
        </p:nvSpPr>
        <p:spPr>
          <a:xfrm>
            <a:off x="1547664" y="4725144"/>
            <a:ext cx="72008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95736" y="4365104"/>
            <a:ext cx="1440160" cy="144016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Unseen Test set with </a:t>
            </a:r>
            <a:r>
              <a:rPr lang="en-GB" sz="3200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 examples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491880" y="4725144"/>
            <a:ext cx="86409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283968" y="4365104"/>
            <a:ext cx="1584176" cy="144016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Gives</a:t>
            </a:r>
          </a:p>
          <a:p>
            <a:pPr algn="ctr"/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 Error rate  </a:t>
            </a:r>
            <a:r>
              <a:rPr lang="en-GB" sz="2400" b="1" i="1" dirty="0" smtClean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en-GB" sz="2400" b="1" i="1" baseline="-25000" dirty="0" smtClean="0">
                <a:solidFill>
                  <a:schemeClr val="accent1">
                    <a:lumMod val="50000"/>
                  </a:schemeClr>
                </a:solidFill>
              </a:rPr>
              <a:t>S</a:t>
            </a:r>
            <a:endParaRPr lang="en-GB" sz="2400" b="1" baseline="-25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34082"/>
          </a:xfrm>
        </p:spPr>
        <p:txBody>
          <a:bodyPr>
            <a:noAutofit/>
          </a:bodyPr>
          <a:lstStyle/>
          <a:p>
            <a:r>
              <a:rPr lang="en-GB" sz="2400" dirty="0" smtClean="0"/>
              <a:t>Upper&amp; Lower test set bounds - Langford’s approximation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8400583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51520" y="4437112"/>
            <a:ext cx="144016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Trained / Learned Classifier</a:t>
            </a:r>
            <a:endParaRPr lang="en-GB" sz="2400" b="1" dirty="0"/>
          </a:p>
        </p:txBody>
      </p:sp>
      <p:sp>
        <p:nvSpPr>
          <p:cNvPr id="6" name="Right Arrow 5"/>
          <p:cNvSpPr/>
          <p:nvPr/>
        </p:nvSpPr>
        <p:spPr>
          <a:xfrm>
            <a:off x="1547664" y="4725144"/>
            <a:ext cx="72008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95736" y="4365104"/>
            <a:ext cx="1440160" cy="144016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Unseen Test set with </a:t>
            </a:r>
            <a:r>
              <a:rPr lang="en-GB" sz="3200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 examples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491880" y="4725144"/>
            <a:ext cx="86409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283968" y="4365104"/>
            <a:ext cx="1584176" cy="144016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Gives</a:t>
            </a:r>
          </a:p>
          <a:p>
            <a:pPr algn="ctr"/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 Error rate  </a:t>
            </a:r>
            <a:r>
              <a:rPr lang="en-GB" sz="2400" b="1" i="1" dirty="0" smtClean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en-GB" sz="2400" b="1" i="1" baseline="-25000" dirty="0" smtClean="0">
                <a:solidFill>
                  <a:schemeClr val="accent1">
                    <a:lumMod val="50000"/>
                  </a:schemeClr>
                </a:solidFill>
              </a:rPr>
              <a:t>S</a:t>
            </a:r>
            <a:endParaRPr lang="en-GB" sz="2400" b="1" baseline="-25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4325481">
            <a:off x="6444208" y="4869160"/>
            <a:ext cx="1152128" cy="12241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34082"/>
          </a:xfrm>
        </p:spPr>
        <p:txBody>
          <a:bodyPr>
            <a:noAutofit/>
          </a:bodyPr>
          <a:lstStyle/>
          <a:p>
            <a:r>
              <a:rPr lang="en-GB" sz="2400" dirty="0" smtClean="0"/>
              <a:t>Upper&amp; Lower test set bounds - Langford’s approximation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8400583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51520" y="4437112"/>
            <a:ext cx="144016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Trained / Learned Classifier</a:t>
            </a:r>
            <a:endParaRPr lang="en-GB" sz="2400" b="1" dirty="0"/>
          </a:p>
        </p:txBody>
      </p:sp>
      <p:sp>
        <p:nvSpPr>
          <p:cNvPr id="6" name="Right Arrow 5"/>
          <p:cNvSpPr/>
          <p:nvPr/>
        </p:nvSpPr>
        <p:spPr>
          <a:xfrm>
            <a:off x="1547664" y="4725144"/>
            <a:ext cx="72008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95736" y="4365104"/>
            <a:ext cx="1440160" cy="144016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Unseen Test set with </a:t>
            </a:r>
            <a:r>
              <a:rPr lang="en-GB" sz="3200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 examples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491880" y="4725144"/>
            <a:ext cx="86409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283968" y="4365104"/>
            <a:ext cx="1584176" cy="144016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Gives</a:t>
            </a:r>
          </a:p>
          <a:p>
            <a:pPr algn="ctr"/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 Error rate  </a:t>
            </a:r>
            <a:r>
              <a:rPr lang="en-GB" sz="2400" b="1" i="1" dirty="0" smtClean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en-GB" sz="2400" b="1" i="1" baseline="-25000" dirty="0" smtClean="0">
                <a:solidFill>
                  <a:schemeClr val="accent1">
                    <a:lumMod val="50000"/>
                  </a:schemeClr>
                </a:solidFill>
              </a:rPr>
              <a:t>S</a:t>
            </a:r>
            <a:endParaRPr lang="en-GB" sz="2400" b="1" baseline="-25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4325481">
            <a:off x="6444208" y="4869160"/>
            <a:ext cx="1152128" cy="12241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544" y="6237312"/>
            <a:ext cx="84603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True error </a:t>
            </a:r>
            <a:r>
              <a:rPr lang="en-GB" sz="3200" i="1" dirty="0" smtClean="0"/>
              <a:t>C</a:t>
            </a:r>
            <a:r>
              <a:rPr lang="en-GB" sz="3200" i="1" baseline="-25000" dirty="0" smtClean="0"/>
              <a:t>D</a:t>
            </a:r>
            <a:r>
              <a:rPr lang="en-GB" sz="3200" i="1" dirty="0" smtClean="0"/>
              <a:t>  </a:t>
            </a:r>
            <a:r>
              <a:rPr lang="en-GB" sz="3200" dirty="0" smtClean="0"/>
              <a:t>is  bounded by [</a:t>
            </a:r>
            <a:r>
              <a:rPr lang="en-GB" sz="3200" i="1" dirty="0" smtClean="0"/>
              <a:t>x, y</a:t>
            </a:r>
            <a:r>
              <a:rPr lang="en-GB" sz="3200" dirty="0" smtClean="0"/>
              <a:t>] with </a:t>
            </a:r>
            <a:r>
              <a:rPr lang="en-GB" sz="3200" dirty="0" err="1" smtClean="0"/>
              <a:t>prob</a:t>
            </a:r>
            <a:r>
              <a:rPr lang="en-GB" sz="3200" dirty="0" smtClean="0"/>
              <a:t> 1―</a:t>
            </a:r>
            <a:r>
              <a:rPr lang="el-GR" sz="3200" i="1" dirty="0" smtClean="0"/>
              <a:t>δ</a:t>
            </a:r>
            <a:endParaRPr lang="en-GB" sz="3200" i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878</Words>
  <Application>Microsoft Office PowerPoint</Application>
  <PresentationFormat>On-screen Show (4:3)</PresentationFormat>
  <Paragraphs>194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Evaluating optimization algorithms: bounds on the  performance of optimizers on  unseen problems</vt:lpstr>
      <vt:lpstr>Slide 2</vt:lpstr>
      <vt:lpstr>Slide 3</vt:lpstr>
      <vt:lpstr>Upper&amp; Lower test set bounds - Langford’s approximation</vt:lpstr>
      <vt:lpstr>Upper&amp; Lower test set bounds - Langford’s approximation</vt:lpstr>
      <vt:lpstr>Upper&amp; Lower test set bounds - Langford’s approximation</vt:lpstr>
      <vt:lpstr>Upper&amp; Lower test set bounds - Langford’s approximation</vt:lpstr>
      <vt:lpstr>Upper&amp; Lower test set bounds - Langford’s approximation</vt:lpstr>
      <vt:lpstr>Upper&amp; Lower test set bounds - Langford’s approximation</vt:lpstr>
      <vt:lpstr>An easily digested special case</vt:lpstr>
      <vt:lpstr>Suppose unseen test set has m examples, and your classifier predicted all of them correctly.   Here are the upper bounds on generalisation performance </vt:lpstr>
      <vt:lpstr> Learning theory  Reasoning about the performance of optimisers on a test suite</vt:lpstr>
      <vt:lpstr> Learning theory  Reasoning about the performance of optimisers on a test suite</vt:lpstr>
      <vt:lpstr> Learning theory  Reasoning about the performance of optimisers on a test suite</vt:lpstr>
      <vt:lpstr>http://is.gd/evalopt</vt:lpstr>
      <vt:lpstr>http://is.gd/evalopt</vt:lpstr>
      <vt:lpstr>http://is.gd/evalopt</vt:lpstr>
      <vt:lpstr>Slide 18</vt:lpstr>
      <vt:lpstr>Slide 19</vt:lpstr>
      <vt:lpstr>NOTE</vt:lpstr>
      <vt:lpstr>10 test problems, and you want to have 95% confidence that your alg is better than the other alg &gt;50% of the time</vt:lpstr>
      <vt:lpstr>10 test problems, and you want to have 90% confidence that your alg is better than the other alg &gt;50% of the time</vt:lpstr>
      <vt:lpstr>Evaluating optimization algorithms: bounds on the  performance of optimizers on  unseen problems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optimization algorithms: bounds on the  performance of optimizers on  unseen problems</dc:title>
  <dc:creator>Corne</dc:creator>
  <cp:lastModifiedBy>Corne</cp:lastModifiedBy>
  <cp:revision>9</cp:revision>
  <dcterms:created xsi:type="dcterms:W3CDTF">2011-07-11T12:46:09Z</dcterms:created>
  <dcterms:modified xsi:type="dcterms:W3CDTF">2011-07-13T09:54:44Z</dcterms:modified>
</cp:coreProperties>
</file>