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</p:sldIdLst>
  <p:sldSz cx="9906000" cy="6858000" type="A4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C7814"/>
    <a:srgbClr val="AD23A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834" y="-48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742950" y="2130430"/>
            <a:ext cx="84201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228967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27880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7780337" y="274643"/>
            <a:ext cx="2414588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536577" y="274643"/>
            <a:ext cx="7078663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391487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503935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82506" y="4406905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299073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36575" y="1600205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448300" y="1600205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619979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5032113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5032113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137961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804918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06986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72972" y="273055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95300" y="1435103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667761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752709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95300" y="1600205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95300" y="6356355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2011/4/26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384550" y="6356355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7099300" y="6356355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658236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493340" y="116634"/>
            <a:ext cx="8420100" cy="1470025"/>
          </a:xfrm>
        </p:spPr>
        <p:txBody>
          <a:bodyPr/>
          <a:lstStyle/>
          <a:p>
            <a:r>
              <a:rPr lang="en-US" altLang="zh-CN" dirty="0" smtClean="0"/>
              <a:t>SHERLOCK</a:t>
            </a:r>
            <a:br>
              <a:rPr lang="en-US" altLang="zh-CN" dirty="0" smtClean="0"/>
            </a:b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1064570" y="1912032"/>
            <a:ext cx="1716470" cy="1949016"/>
          </a:xfrm>
          <a:prstGeom prst="rect">
            <a:avLst/>
          </a:prstGeom>
          <a:solidFill>
            <a:schemeClr val="bg1"/>
          </a:solidFill>
          <a:ln w="381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000" b="1" dirty="0" smtClean="0">
                <a:solidFill>
                  <a:schemeClr val="tx1"/>
                </a:solidFill>
              </a:rPr>
              <a:t>Logic programs</a:t>
            </a:r>
            <a:endParaRPr lang="zh-CN" altLang="en-US" sz="2000" b="1" dirty="0">
              <a:solidFill>
                <a:schemeClr val="tx1"/>
              </a:solidFill>
            </a:endParaRPr>
          </a:p>
        </p:txBody>
      </p:sp>
      <p:sp>
        <p:nvSpPr>
          <p:cNvPr id="5" name="矩形 4"/>
          <p:cNvSpPr/>
          <p:nvPr/>
        </p:nvSpPr>
        <p:spPr>
          <a:xfrm>
            <a:off x="7342498" y="1912032"/>
            <a:ext cx="1978488" cy="1949016"/>
          </a:xfrm>
          <a:prstGeom prst="rect">
            <a:avLst/>
          </a:prstGeom>
          <a:solidFill>
            <a:schemeClr val="bg1"/>
          </a:solidFill>
          <a:ln w="381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000" b="1" dirty="0" smtClean="0">
                <a:solidFill>
                  <a:schemeClr val="tx1"/>
                </a:solidFill>
              </a:rPr>
              <a:t>Neural-symbolic Systems: </a:t>
            </a:r>
            <a:br>
              <a:rPr lang="en-US" altLang="zh-CN" sz="2000" b="1" dirty="0" smtClean="0">
                <a:solidFill>
                  <a:schemeClr val="tx1"/>
                </a:solidFill>
              </a:rPr>
            </a:br>
            <a:r>
              <a:rPr lang="en-US" altLang="zh-CN" sz="2000" b="1" dirty="0" smtClean="0">
                <a:solidFill>
                  <a:schemeClr val="tx1"/>
                </a:solidFill>
              </a:rPr>
              <a:t>Neural networks embedded with knowledge.</a:t>
            </a:r>
          </a:p>
          <a:p>
            <a:pPr algn="ctr"/>
            <a:endParaRPr lang="zh-CN" altLang="en-US" sz="2000" b="1" dirty="0">
              <a:solidFill>
                <a:schemeClr val="tx1"/>
              </a:solidFill>
            </a:endParaRPr>
          </a:p>
        </p:txBody>
      </p:sp>
      <p:sp>
        <p:nvSpPr>
          <p:cNvPr id="6" name="椭圆 5"/>
          <p:cNvSpPr/>
          <p:nvPr/>
        </p:nvSpPr>
        <p:spPr>
          <a:xfrm>
            <a:off x="3728865" y="2197324"/>
            <a:ext cx="2609034" cy="1276942"/>
          </a:xfrm>
          <a:prstGeom prst="ellipse">
            <a:avLst/>
          </a:prstGeom>
          <a:solidFill>
            <a:schemeClr val="bg1"/>
          </a:solidFill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000" b="1" dirty="0" smtClean="0">
                <a:solidFill>
                  <a:schemeClr val="tx1"/>
                </a:solidFill>
              </a:rPr>
              <a:t>Compiler</a:t>
            </a:r>
            <a:endParaRPr lang="zh-CN" altLang="en-US" sz="2000" b="1" dirty="0">
              <a:solidFill>
                <a:schemeClr val="tx1"/>
              </a:solidFill>
            </a:endParaRPr>
          </a:p>
        </p:txBody>
      </p:sp>
      <p:sp>
        <p:nvSpPr>
          <p:cNvPr id="7" name="矩形 6"/>
          <p:cNvSpPr/>
          <p:nvPr/>
        </p:nvSpPr>
        <p:spPr>
          <a:xfrm>
            <a:off x="704529" y="1412776"/>
            <a:ext cx="8856984" cy="3024336"/>
          </a:xfrm>
          <a:prstGeom prst="rect">
            <a:avLst/>
          </a:prstGeom>
          <a:noFill/>
          <a:ln w="31750"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右箭头 9"/>
          <p:cNvSpPr/>
          <p:nvPr/>
        </p:nvSpPr>
        <p:spPr>
          <a:xfrm>
            <a:off x="2864770" y="2611292"/>
            <a:ext cx="821424" cy="385320"/>
          </a:xfrm>
          <a:prstGeom prst="rightArrow">
            <a:avLst/>
          </a:prstGeom>
          <a:solidFill>
            <a:srgbClr val="FFFF00"/>
          </a:solidFill>
          <a:ln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右箭头 10"/>
          <p:cNvSpPr/>
          <p:nvPr/>
        </p:nvSpPr>
        <p:spPr>
          <a:xfrm>
            <a:off x="6506771" y="2611291"/>
            <a:ext cx="821424" cy="385320"/>
          </a:xfrm>
          <a:prstGeom prst="rightArrow">
            <a:avLst/>
          </a:prstGeom>
          <a:solidFill>
            <a:srgbClr val="FFFF00"/>
          </a:solidFill>
          <a:ln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TextBox 15"/>
          <p:cNvSpPr txBox="1"/>
          <p:nvPr/>
        </p:nvSpPr>
        <p:spPr>
          <a:xfrm>
            <a:off x="1064568" y="5657032"/>
            <a:ext cx="81369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2400" dirty="0"/>
              <a:t>W</a:t>
            </a:r>
            <a:r>
              <a:rPr lang="en-GB" altLang="zh-CN" sz="2400" dirty="0" smtClean="0"/>
              <a:t>hat </a:t>
            </a:r>
            <a:r>
              <a:rPr lang="en-GB" altLang="zh-CN" sz="2400" dirty="0"/>
              <a:t>is computed by the program is computed by the network.</a:t>
            </a:r>
            <a:endParaRPr lang="zh-CN" altLang="en-US" sz="2400" dirty="0"/>
          </a:p>
        </p:txBody>
      </p:sp>
      <p:sp>
        <p:nvSpPr>
          <p:cNvPr id="17" name="左中括号 16"/>
          <p:cNvSpPr/>
          <p:nvPr/>
        </p:nvSpPr>
        <p:spPr>
          <a:xfrm rot="16200000">
            <a:off x="4392122" y="1433596"/>
            <a:ext cx="1512168" cy="6367071"/>
          </a:xfrm>
          <a:prstGeom prst="leftBracket">
            <a:avLst>
              <a:gd name="adj" fmla="val 41927"/>
            </a:avLst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8" name="矩形 17"/>
          <p:cNvSpPr/>
          <p:nvPr/>
        </p:nvSpPr>
        <p:spPr>
          <a:xfrm>
            <a:off x="4252078" y="4969141"/>
            <a:ext cx="156260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altLang="zh-CN" sz="2400" dirty="0">
                <a:solidFill>
                  <a:srgbClr val="FF0000"/>
                </a:solidFill>
              </a:rPr>
              <a:t>E</a:t>
            </a:r>
            <a:r>
              <a:rPr lang="en-GB" altLang="zh-CN" sz="2400" dirty="0" smtClean="0">
                <a:solidFill>
                  <a:srgbClr val="FF0000"/>
                </a:solidFill>
              </a:rPr>
              <a:t>quivalent </a:t>
            </a:r>
            <a:endParaRPr lang="zh-CN" alt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442219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064568" y="3140968"/>
            <a:ext cx="1368152" cy="115212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 err="1" smtClean="0">
                <a:solidFill>
                  <a:schemeClr val="tx1"/>
                </a:solidFill>
              </a:rPr>
              <a:t>Matlab</a:t>
            </a:r>
            <a:endParaRPr lang="zh-CN" altLang="en-US" sz="2400" b="1" dirty="0">
              <a:solidFill>
                <a:schemeClr val="tx1"/>
              </a:solidFill>
            </a:endParaRPr>
          </a:p>
        </p:txBody>
      </p:sp>
      <p:sp>
        <p:nvSpPr>
          <p:cNvPr id="5" name="椭圆 4"/>
          <p:cNvSpPr/>
          <p:nvPr/>
        </p:nvSpPr>
        <p:spPr>
          <a:xfrm>
            <a:off x="3152800" y="1556792"/>
            <a:ext cx="1440160" cy="792088"/>
          </a:xfrm>
          <a:prstGeom prst="ellipse">
            <a:avLst/>
          </a:prstGeom>
          <a:solidFill>
            <a:schemeClr val="bg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400" b="1" dirty="0" smtClean="0">
                <a:solidFill>
                  <a:schemeClr val="tx1"/>
                </a:solidFill>
              </a:rPr>
              <a:t>A trained neural network</a:t>
            </a:r>
            <a:endParaRPr lang="zh-CN" altLang="en-US" sz="1400" b="1" dirty="0">
              <a:solidFill>
                <a:schemeClr val="tx1"/>
              </a:solidFill>
            </a:endParaRPr>
          </a:p>
        </p:txBody>
      </p:sp>
      <p:sp>
        <p:nvSpPr>
          <p:cNvPr id="7" name="圆角右箭头 6"/>
          <p:cNvSpPr/>
          <p:nvPr/>
        </p:nvSpPr>
        <p:spPr>
          <a:xfrm>
            <a:off x="1640632" y="1700808"/>
            <a:ext cx="1512168" cy="1440160"/>
          </a:xfrm>
          <a:prstGeom prst="bentArrow">
            <a:avLst>
              <a:gd name="adj1" fmla="val 10137"/>
              <a:gd name="adj2" fmla="val 15952"/>
              <a:gd name="adj3" fmla="val 15837"/>
              <a:gd name="adj4" fmla="val 89117"/>
            </a:avLst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8" name="椭圆 7"/>
          <p:cNvSpPr/>
          <p:nvPr/>
        </p:nvSpPr>
        <p:spPr>
          <a:xfrm>
            <a:off x="5745088" y="1556792"/>
            <a:ext cx="1440160" cy="792088"/>
          </a:xfrm>
          <a:prstGeom prst="ellipse">
            <a:avLst/>
          </a:prstGeom>
          <a:solidFill>
            <a:schemeClr val="bg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400" b="1" dirty="0" smtClean="0">
                <a:solidFill>
                  <a:srgbClr val="00B050"/>
                </a:solidFill>
              </a:rPr>
              <a:t>Coarse Knowledge</a:t>
            </a:r>
            <a:endParaRPr lang="zh-CN" altLang="en-US" sz="1400" b="1" dirty="0">
              <a:solidFill>
                <a:srgbClr val="00B050"/>
              </a:solidFill>
            </a:endParaRPr>
          </a:p>
        </p:txBody>
      </p:sp>
      <p:sp>
        <p:nvSpPr>
          <p:cNvPr id="9" name="矩形 8"/>
          <p:cNvSpPr/>
          <p:nvPr/>
        </p:nvSpPr>
        <p:spPr>
          <a:xfrm>
            <a:off x="7545288" y="3140968"/>
            <a:ext cx="1512168" cy="115212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 smtClean="0">
                <a:solidFill>
                  <a:schemeClr val="tx1"/>
                </a:solidFill>
              </a:rPr>
              <a:t>SHERLOCK</a:t>
            </a:r>
            <a:endParaRPr lang="zh-CN" altLang="en-US" sz="2400" b="1" dirty="0">
              <a:solidFill>
                <a:schemeClr val="tx1"/>
              </a:solidFill>
            </a:endParaRPr>
          </a:p>
        </p:txBody>
      </p:sp>
      <p:sp>
        <p:nvSpPr>
          <p:cNvPr id="10" name="椭圆 9"/>
          <p:cNvSpPr/>
          <p:nvPr/>
        </p:nvSpPr>
        <p:spPr>
          <a:xfrm>
            <a:off x="3872880" y="4869160"/>
            <a:ext cx="2232248" cy="1080120"/>
          </a:xfrm>
          <a:prstGeom prst="ellipse">
            <a:avLst/>
          </a:prstGeom>
          <a:solidFill>
            <a:schemeClr val="bg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600" b="1" dirty="0" smtClean="0">
                <a:solidFill>
                  <a:schemeClr val="tx1"/>
                </a:solidFill>
              </a:rPr>
              <a:t>A  </a:t>
            </a:r>
            <a:r>
              <a:rPr lang="en-US" altLang="zh-CN" sz="1600" b="1" dirty="0" smtClean="0">
                <a:solidFill>
                  <a:srgbClr val="00B0F0"/>
                </a:solidFill>
              </a:rPr>
              <a:t>CILP</a:t>
            </a:r>
            <a:endParaRPr lang="en-US" altLang="zh-CN" sz="1600" b="1" dirty="0" smtClean="0">
              <a:solidFill>
                <a:srgbClr val="00B0F0"/>
              </a:solidFill>
            </a:endParaRPr>
          </a:p>
          <a:p>
            <a:pPr algn="ctr"/>
            <a:r>
              <a:rPr lang="en-US" altLang="zh-CN" sz="1600" b="1" dirty="0" smtClean="0">
                <a:solidFill>
                  <a:schemeClr val="tx1"/>
                </a:solidFill>
              </a:rPr>
              <a:t>Neural Network</a:t>
            </a:r>
            <a:endParaRPr lang="zh-CN" altLang="en-US" sz="1600" b="1" dirty="0">
              <a:solidFill>
                <a:schemeClr val="tx1"/>
              </a:solidFill>
            </a:endParaRPr>
          </a:p>
        </p:txBody>
      </p:sp>
      <p:sp>
        <p:nvSpPr>
          <p:cNvPr id="11" name="右箭头 10"/>
          <p:cNvSpPr/>
          <p:nvPr/>
        </p:nvSpPr>
        <p:spPr>
          <a:xfrm>
            <a:off x="4592960" y="1826822"/>
            <a:ext cx="1152128" cy="252028"/>
          </a:xfrm>
          <a:prstGeom prst="rightArrow">
            <a:avLst/>
          </a:prstGeom>
          <a:solidFill>
            <a:srgbClr val="00B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左弧形箭头 11"/>
          <p:cNvSpPr/>
          <p:nvPr/>
        </p:nvSpPr>
        <p:spPr>
          <a:xfrm flipV="1">
            <a:off x="2276860" y="3356992"/>
            <a:ext cx="1596020" cy="2191556"/>
          </a:xfrm>
          <a:prstGeom prst="curvedRightArrow">
            <a:avLst>
              <a:gd name="adj1" fmla="val 12242"/>
              <a:gd name="adj2" fmla="val 35778"/>
              <a:gd name="adj3" fmla="val 13712"/>
            </a:avLst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3" name="圆角右箭头 12"/>
          <p:cNvSpPr/>
          <p:nvPr/>
        </p:nvSpPr>
        <p:spPr>
          <a:xfrm flipH="1" flipV="1">
            <a:off x="6105128" y="4293096"/>
            <a:ext cx="2016224" cy="1255452"/>
          </a:xfrm>
          <a:prstGeom prst="bentArrow">
            <a:avLst>
              <a:gd name="adj1" fmla="val 10137"/>
              <a:gd name="adj2" fmla="val 15952"/>
              <a:gd name="adj3" fmla="val 15837"/>
              <a:gd name="adj4" fmla="val 89117"/>
            </a:avLst>
          </a:prstGeom>
          <a:solidFill>
            <a:srgbClr val="00B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4" name="圆角右箭头 13"/>
          <p:cNvSpPr/>
          <p:nvPr/>
        </p:nvSpPr>
        <p:spPr>
          <a:xfrm rot="16200000" flipH="1" flipV="1">
            <a:off x="7244742" y="1832310"/>
            <a:ext cx="1263476" cy="1353840"/>
          </a:xfrm>
          <a:prstGeom prst="bentArrow">
            <a:avLst>
              <a:gd name="adj1" fmla="val 10137"/>
              <a:gd name="adj2" fmla="val 15952"/>
              <a:gd name="adj3" fmla="val 15837"/>
              <a:gd name="adj4" fmla="val 89117"/>
            </a:avLst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5" name="椭圆 14"/>
          <p:cNvSpPr/>
          <p:nvPr/>
        </p:nvSpPr>
        <p:spPr>
          <a:xfrm>
            <a:off x="3902348" y="2996952"/>
            <a:ext cx="2562820" cy="1260140"/>
          </a:xfrm>
          <a:prstGeom prst="ellipse">
            <a:avLst/>
          </a:prstGeom>
          <a:solidFill>
            <a:schemeClr val="bg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600" b="1" dirty="0" smtClean="0">
                <a:solidFill>
                  <a:schemeClr val="tx1"/>
                </a:solidFill>
              </a:rPr>
              <a:t>A neural network embedded  with </a:t>
            </a:r>
            <a:r>
              <a:rPr lang="en-US" altLang="zh-CN" sz="1600" b="1" dirty="0">
                <a:solidFill>
                  <a:srgbClr val="FF0000"/>
                </a:solidFill>
              </a:rPr>
              <a:t>R</a:t>
            </a:r>
            <a:r>
              <a:rPr lang="en-US" altLang="zh-CN" sz="1600" b="1" dirty="0" smtClean="0">
                <a:solidFill>
                  <a:srgbClr val="FF0000"/>
                </a:solidFill>
              </a:rPr>
              <a:t>efined</a:t>
            </a:r>
            <a:r>
              <a:rPr lang="en-US" altLang="zh-CN" sz="1600" b="1" dirty="0" smtClean="0">
                <a:solidFill>
                  <a:schemeClr val="tx1"/>
                </a:solidFill>
              </a:rPr>
              <a:t> </a:t>
            </a:r>
            <a:r>
              <a:rPr lang="en-US" altLang="zh-CN" sz="1600" b="1" dirty="0" smtClean="0">
                <a:solidFill>
                  <a:srgbClr val="FF0000"/>
                </a:solidFill>
              </a:rPr>
              <a:t>Knowledge</a:t>
            </a:r>
            <a:endParaRPr lang="zh-CN" altLang="en-US" sz="1600" b="1" dirty="0">
              <a:solidFill>
                <a:srgbClr val="FF0000"/>
              </a:solidFill>
            </a:endParaRPr>
          </a:p>
        </p:txBody>
      </p:sp>
      <p:sp>
        <p:nvSpPr>
          <p:cNvPr id="16" name="标题 1"/>
          <p:cNvSpPr txBox="1">
            <a:spLocks/>
          </p:cNvSpPr>
          <p:nvPr/>
        </p:nvSpPr>
        <p:spPr>
          <a:xfrm>
            <a:off x="493340" y="116634"/>
            <a:ext cx="84201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zh-CN" dirty="0" smtClean="0"/>
              <a:t>A Knowledge Refining System</a:t>
            </a:r>
            <a:br>
              <a:rPr lang="en-US" altLang="zh-CN" dirty="0" smtClean="0"/>
            </a:br>
            <a:endParaRPr lang="zh-CN" alt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1208584" y="1435669"/>
            <a:ext cx="14666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latin typeface="幼圆"/>
                <a:ea typeface="幼圆"/>
              </a:rPr>
              <a:t>① </a:t>
            </a:r>
            <a:r>
              <a:rPr lang="en-US" altLang="zh-CN" dirty="0" smtClean="0"/>
              <a:t>Machine Learning</a:t>
            </a:r>
            <a:endParaRPr lang="zh-CN" alt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4448944" y="1231592"/>
            <a:ext cx="16107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ea typeface="幼圆"/>
              </a:rPr>
              <a:t>② Knowledge </a:t>
            </a:r>
            <a:r>
              <a:rPr lang="en-GB" altLang="zh-CN" b="1" dirty="0" smtClean="0"/>
              <a:t>Extraction 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8050832" y="1574548"/>
            <a:ext cx="172521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ea typeface="幼圆"/>
              </a:rPr>
              <a:t>③ </a:t>
            </a:r>
            <a:r>
              <a:rPr lang="en-US" altLang="zh-CN" dirty="0" smtClean="0">
                <a:ea typeface="幼圆"/>
              </a:rPr>
              <a:t>Knowledge </a:t>
            </a:r>
            <a:endParaRPr lang="en-GB" altLang="zh-CN" dirty="0"/>
          </a:p>
          <a:p>
            <a:r>
              <a:rPr lang="en-GB" altLang="zh-CN" dirty="0" smtClean="0"/>
              <a:t>Representation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393160" y="4653136"/>
            <a:ext cx="1725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>
                <a:ea typeface="幼圆"/>
              </a:rPr>
              <a:t>④</a:t>
            </a:r>
            <a:r>
              <a:rPr lang="en-US" altLang="zh-CN" b="1" dirty="0" smtClean="0">
                <a:ea typeface="幼圆"/>
              </a:rPr>
              <a:t> Generate</a:t>
            </a:r>
            <a:endParaRPr lang="en-GB" altLang="zh-CN" b="1" dirty="0" smtClean="0"/>
          </a:p>
        </p:txBody>
      </p:sp>
      <p:sp>
        <p:nvSpPr>
          <p:cNvPr id="21" name="TextBox 20"/>
          <p:cNvSpPr txBox="1"/>
          <p:nvPr/>
        </p:nvSpPr>
        <p:spPr>
          <a:xfrm>
            <a:off x="2648744" y="4509120"/>
            <a:ext cx="172521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b="1" dirty="0" smtClean="0">
                <a:ea typeface="幼圆"/>
              </a:rPr>
              <a:t>⑤ Learning With Data</a:t>
            </a:r>
            <a:endParaRPr lang="en-GB" altLang="zh-CN" b="1" dirty="0" smtClean="0"/>
          </a:p>
        </p:txBody>
      </p:sp>
    </p:spTree>
    <p:extLst>
      <p:ext uri="{BB962C8B-B14F-4D97-AF65-F5344CB8AC3E}">
        <p14:creationId xmlns:p14="http://schemas.microsoft.com/office/powerpoint/2010/main" val="15845140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altLang="zh-CN" dirty="0" smtClean="0">
                <a:ea typeface="宋体" charset="-122"/>
              </a:rPr>
              <a:t>A New Type of Neural Symbolic Systems for Extended Logic  Programs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505868" y="3068960"/>
            <a:ext cx="1512168" cy="1800200"/>
          </a:xfrm>
          <a:prstGeom prst="rect">
            <a:avLst/>
          </a:prstGeom>
          <a:solidFill>
            <a:schemeClr val="bg1"/>
          </a:solidFill>
          <a:ln w="317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 smtClean="0">
                <a:solidFill>
                  <a:schemeClr val="tx1"/>
                </a:solidFill>
              </a:rPr>
              <a:t>Extended</a:t>
            </a:r>
          </a:p>
          <a:p>
            <a:pPr algn="ctr"/>
            <a:r>
              <a:rPr lang="en-US" altLang="zh-CN" sz="2400" b="1" dirty="0" smtClean="0">
                <a:solidFill>
                  <a:schemeClr val="tx1"/>
                </a:solidFill>
              </a:rPr>
              <a:t>Logic</a:t>
            </a:r>
          </a:p>
          <a:p>
            <a:pPr algn="ctr"/>
            <a:r>
              <a:rPr lang="en-US" altLang="zh-CN" sz="2400" b="1" dirty="0" smtClean="0">
                <a:solidFill>
                  <a:schemeClr val="tx1"/>
                </a:solidFill>
              </a:rPr>
              <a:t>Programs</a:t>
            </a:r>
            <a:endParaRPr lang="zh-CN" altLang="en-US" sz="2400" b="1" dirty="0">
              <a:solidFill>
                <a:schemeClr val="tx1"/>
              </a:solidFill>
            </a:endParaRPr>
          </a:p>
        </p:txBody>
      </p:sp>
      <p:sp>
        <p:nvSpPr>
          <p:cNvPr id="5" name="椭圆 4"/>
          <p:cNvSpPr/>
          <p:nvPr/>
        </p:nvSpPr>
        <p:spPr>
          <a:xfrm>
            <a:off x="4033912" y="2348880"/>
            <a:ext cx="2647280" cy="1080120"/>
          </a:xfrm>
          <a:prstGeom prst="ellipse">
            <a:avLst/>
          </a:prstGeom>
          <a:solidFill>
            <a:schemeClr val="bg1"/>
          </a:solidFill>
          <a:ln w="317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b="1" dirty="0">
                <a:solidFill>
                  <a:schemeClr val="tx1"/>
                </a:solidFill>
              </a:rPr>
              <a:t>T</a:t>
            </a:r>
            <a:r>
              <a:rPr lang="en-US" altLang="zh-CN" b="1" dirty="0" smtClean="0">
                <a:solidFill>
                  <a:schemeClr val="tx1"/>
                </a:solidFill>
              </a:rPr>
              <a:t>raditional </a:t>
            </a:r>
          </a:p>
          <a:p>
            <a:pPr algn="ctr"/>
            <a:r>
              <a:rPr lang="en-US" altLang="zh-CN" b="1" dirty="0" smtClean="0">
                <a:solidFill>
                  <a:schemeClr val="tx1"/>
                </a:solidFill>
              </a:rPr>
              <a:t>Neural-symbolic </a:t>
            </a:r>
            <a:r>
              <a:rPr lang="en-US" altLang="zh-CN" b="1" dirty="0">
                <a:solidFill>
                  <a:schemeClr val="tx1"/>
                </a:solidFill>
              </a:rPr>
              <a:t>Systems</a:t>
            </a:r>
            <a:endParaRPr lang="zh-CN" altLang="en-US" dirty="0">
              <a:solidFill>
                <a:schemeClr val="tx1"/>
              </a:solidFill>
            </a:endParaRPr>
          </a:p>
        </p:txBody>
      </p:sp>
      <p:sp>
        <p:nvSpPr>
          <p:cNvPr id="6" name="椭圆 5"/>
          <p:cNvSpPr/>
          <p:nvPr/>
        </p:nvSpPr>
        <p:spPr>
          <a:xfrm>
            <a:off x="4088904" y="4491825"/>
            <a:ext cx="2647280" cy="1080120"/>
          </a:xfrm>
          <a:prstGeom prst="ellipse">
            <a:avLst/>
          </a:prstGeom>
          <a:solidFill>
            <a:schemeClr val="bg1"/>
          </a:solidFill>
          <a:ln w="317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b="1" dirty="0" smtClean="0">
                <a:solidFill>
                  <a:schemeClr val="tx1"/>
                </a:solidFill>
              </a:rPr>
              <a:t>New Neural-symbolic </a:t>
            </a:r>
            <a:r>
              <a:rPr lang="en-US" altLang="zh-CN" b="1" dirty="0">
                <a:solidFill>
                  <a:schemeClr val="tx1"/>
                </a:solidFill>
              </a:rPr>
              <a:t>Systems</a:t>
            </a:r>
            <a:endParaRPr lang="zh-CN" altLang="en-US" dirty="0">
              <a:solidFill>
                <a:schemeClr val="tx1"/>
              </a:solidFill>
            </a:endParaRPr>
          </a:p>
        </p:txBody>
      </p:sp>
      <p:sp>
        <p:nvSpPr>
          <p:cNvPr id="9" name="右箭头 8"/>
          <p:cNvSpPr/>
          <p:nvPr/>
        </p:nvSpPr>
        <p:spPr>
          <a:xfrm rot="534109" flipV="1">
            <a:off x="2051142" y="4572736"/>
            <a:ext cx="2073501" cy="300530"/>
          </a:xfrm>
          <a:prstGeom prst="rightArrow">
            <a:avLst/>
          </a:prstGeom>
          <a:solidFill>
            <a:srgbClr val="00B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TextBox 9"/>
          <p:cNvSpPr txBox="1"/>
          <p:nvPr/>
        </p:nvSpPr>
        <p:spPr>
          <a:xfrm>
            <a:off x="1971769" y="2316092"/>
            <a:ext cx="22322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 smtClean="0"/>
              <a:t>Indirect Programming: Positive Form</a:t>
            </a:r>
            <a:endParaRPr lang="zh-CN" altLang="en-US" dirty="0"/>
          </a:p>
        </p:txBody>
      </p:sp>
      <p:sp>
        <p:nvSpPr>
          <p:cNvPr id="11" name="右箭头 10"/>
          <p:cNvSpPr/>
          <p:nvPr/>
        </p:nvSpPr>
        <p:spPr>
          <a:xfrm rot="21065891">
            <a:off x="2051143" y="3083562"/>
            <a:ext cx="2073501" cy="300530"/>
          </a:xfrm>
          <a:prstGeom prst="rightArrow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TextBox 11"/>
          <p:cNvSpPr txBox="1"/>
          <p:nvPr/>
        </p:nvSpPr>
        <p:spPr>
          <a:xfrm>
            <a:off x="1971769" y="5031885"/>
            <a:ext cx="22322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 smtClean="0"/>
              <a:t>Direct Programming</a:t>
            </a:r>
            <a:endParaRPr lang="zh-CN" altLang="en-US" dirty="0"/>
          </a:p>
        </p:txBody>
      </p:sp>
      <p:sp>
        <p:nvSpPr>
          <p:cNvPr id="13" name="矩形 12"/>
          <p:cNvSpPr/>
          <p:nvPr/>
        </p:nvSpPr>
        <p:spPr>
          <a:xfrm>
            <a:off x="7545288" y="2107461"/>
            <a:ext cx="1872208" cy="1562958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>
                <a:solidFill>
                  <a:schemeClr val="tx1"/>
                </a:solidFill>
              </a:rPr>
              <a:t>Two neurons for expressing the three states of one atom </a:t>
            </a:r>
            <a:endParaRPr lang="zh-CN" altLang="en-US" dirty="0">
              <a:solidFill>
                <a:schemeClr val="tx1"/>
              </a:solidFill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7545288" y="4250406"/>
            <a:ext cx="1872208" cy="1562958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>
                <a:solidFill>
                  <a:schemeClr val="tx1"/>
                </a:solidFill>
              </a:rPr>
              <a:t>One neuron for expressing the three states of one atom </a:t>
            </a:r>
            <a:endParaRPr lang="zh-CN" altLang="en-US" dirty="0">
              <a:solidFill>
                <a:schemeClr val="tx1"/>
              </a:solidFill>
            </a:endParaRPr>
          </a:p>
        </p:txBody>
      </p:sp>
      <p:cxnSp>
        <p:nvCxnSpPr>
          <p:cNvPr id="16" name="直接连接符 15"/>
          <p:cNvCxnSpPr>
            <a:stCxn id="5" idx="6"/>
            <a:endCxn id="13" idx="1"/>
          </p:cNvCxnSpPr>
          <p:nvPr/>
        </p:nvCxnSpPr>
        <p:spPr>
          <a:xfrm>
            <a:off x="6681192" y="2888940"/>
            <a:ext cx="864096" cy="0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连接符 16"/>
          <p:cNvCxnSpPr/>
          <p:nvPr/>
        </p:nvCxnSpPr>
        <p:spPr>
          <a:xfrm>
            <a:off x="6753200" y="5031885"/>
            <a:ext cx="864096" cy="0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30848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74</TotalTime>
  <Words>105</Words>
  <Application>Microsoft Office PowerPoint</Application>
  <PresentationFormat>A4 纸张(210x297 毫米)</PresentationFormat>
  <Paragraphs>31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4" baseType="lpstr">
      <vt:lpstr>Office 主题​​</vt:lpstr>
      <vt:lpstr>SHERLOCK </vt:lpstr>
      <vt:lpstr>PowerPoint 演示文稿</vt:lpstr>
      <vt:lpstr>A New Type of Neural Symbolic Systems for Extended Logic  Programs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SHERLOCK</dc:title>
  <dc:creator>ZQM</dc:creator>
  <cp:lastModifiedBy>ZQM</cp:lastModifiedBy>
  <cp:revision>13</cp:revision>
  <dcterms:created xsi:type="dcterms:W3CDTF">2011-04-26T18:36:41Z</dcterms:created>
  <dcterms:modified xsi:type="dcterms:W3CDTF">2011-04-26T20:02:52Z</dcterms:modified>
</cp:coreProperties>
</file>

<file path=docProps/thumbnail.jpeg>
</file>