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4"/>
  </p:notesMasterIdLst>
  <p:handoutMasterIdLst>
    <p:handoutMasterId r:id="rId25"/>
  </p:handoutMasterIdLst>
  <p:sldIdLst>
    <p:sldId id="306" r:id="rId2"/>
    <p:sldId id="307" r:id="rId3"/>
    <p:sldId id="308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6" r:id="rId18"/>
    <p:sldId id="323" r:id="rId19"/>
    <p:sldId id="324" r:id="rId20"/>
    <p:sldId id="325" r:id="rId21"/>
    <p:sldId id="327" r:id="rId22"/>
    <p:sldId id="328" r:id="rId23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059" autoAdjust="0"/>
  </p:normalViewPr>
  <p:slideViewPr>
    <p:cSldViewPr>
      <p:cViewPr>
        <p:scale>
          <a:sx n="60" d="100"/>
          <a:sy n="60" d="100"/>
        </p:scale>
        <p:origin x="-2604" y="-13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1E9C3-5786-4758-BE6E-68FE52FDE53B}" type="datetimeFigureOut">
              <a:rPr lang="en-GB" smtClean="0"/>
              <a:pPr/>
              <a:t>15/09/2014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94BF6-2182-4DF1-95C7-F34111056D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6575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44283" cy="495301"/>
          </a:xfrm>
          <a:prstGeom prst="rect">
            <a:avLst/>
          </a:prstGeom>
        </p:spPr>
        <p:txBody>
          <a:bodyPr vert="horz" lIns="91264" tIns="45631" rIns="91264" bIns="4563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3" cy="495301"/>
          </a:xfrm>
          <a:prstGeom prst="rect">
            <a:avLst/>
          </a:prstGeom>
        </p:spPr>
        <p:txBody>
          <a:bodyPr vert="horz" lIns="91264" tIns="45631" rIns="91264" bIns="45631" rtlCol="0"/>
          <a:lstStyle>
            <a:lvl1pPr algn="r">
              <a:defRPr sz="1200"/>
            </a:lvl1pPr>
          </a:lstStyle>
          <a:p>
            <a:fld id="{3DCC4375-BB4D-4E15-8467-5FD793218359}" type="datetimeFigureOut">
              <a:rPr lang="en-US" smtClean="0"/>
              <a:pPr/>
              <a:t>9/15/2014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4538"/>
            <a:ext cx="4949825" cy="3713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64" tIns="45631" rIns="91264" bIns="456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264" tIns="45631" rIns="91264" bIns="456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08982"/>
            <a:ext cx="2944283" cy="495301"/>
          </a:xfrm>
          <a:prstGeom prst="rect">
            <a:avLst/>
          </a:prstGeom>
        </p:spPr>
        <p:txBody>
          <a:bodyPr vert="horz" lIns="91264" tIns="45631" rIns="91264" bIns="4563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8" y="9408982"/>
            <a:ext cx="2944283" cy="495301"/>
          </a:xfrm>
          <a:prstGeom prst="rect">
            <a:avLst/>
          </a:prstGeom>
        </p:spPr>
        <p:txBody>
          <a:bodyPr vert="horz" lIns="91264" tIns="45631" rIns="91264" bIns="45631" rtlCol="0" anchor="b"/>
          <a:lstStyle>
            <a:lvl1pPr algn="r">
              <a:defRPr sz="1200"/>
            </a:lvl1pPr>
          </a:lstStyle>
          <a:p>
            <a:fld id="{2D57D754-1B2A-4D30-80DC-C77AF7FC33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7287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445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44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445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44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445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445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445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4452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445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88C0368-B193-469B-AB3D-58FAC5343BCA}" type="datetime1">
              <a:rPr lang="en-US" smtClean="0"/>
              <a:pPr/>
              <a:t>9/15/2014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4C84-9705-44ED-B730-45DD41ECD829}" type="datetime1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FE45A-5C31-4B72-9A92-1A07240C48AE}" type="datetime1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6B26E-B62C-447A-B428-7A07A319EB10}" type="datetime1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6262FDE-C861-4E0B-A16B-3637C4840610}" type="datetime1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F6FD-D9DE-4ACD-B23B-7A10422DF238}" type="datetime1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55808-7607-4639-9382-4F530D36B029}" type="datetime1">
              <a:rPr lang="en-US" smtClean="0"/>
              <a:pPr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0B18-D2C9-4683-911A-3D20799638C6}" type="datetime1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D64C-4CD3-4A1C-AE15-502A82DE3A5F}" type="datetime1">
              <a:rPr lang="en-US" smtClean="0"/>
              <a:pPr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26AE7-6FFD-464B-8C4D-5AF73BB1F6AF}" type="datetime1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54DAA-712A-4185-A3EE-F1158703BB49}" type="datetime1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4E899F7-71F3-4093-9F90-C32A0DA5B41F}" type="datetime1">
              <a:rPr lang="en-US" smtClean="0"/>
              <a:pPr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Two topics in R:</a:t>
            </a:r>
            <a:br>
              <a:rPr lang="en-GB" dirty="0" smtClean="0"/>
            </a:br>
            <a:r>
              <a:rPr lang="en-GB" dirty="0" smtClean="0"/>
              <a:t>Simulation and goodness-of-fit 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HWU  - GS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Log-normal: LN(</a:t>
            </a:r>
            <a:r>
              <a:rPr lang="el-GR" dirty="0"/>
              <a:t>μ</a:t>
            </a:r>
            <a:r>
              <a:rPr lang="en-GB" dirty="0"/>
              <a:t>,</a:t>
            </a:r>
            <a:r>
              <a:rPr lang="el-GR" dirty="0"/>
              <a:t>σ</a:t>
            </a:r>
            <a:r>
              <a:rPr lang="en-GB" baseline="30000" dirty="0"/>
              <a:t>2</a:t>
            </a:r>
            <a:r>
              <a:rPr lang="en-GB" dirty="0" smtClean="0"/>
              <a:t>)  (</a:t>
            </a:r>
            <a:r>
              <a:rPr lang="en-GB" i="1" dirty="0" smtClean="0"/>
              <a:t>cont</a:t>
            </a:r>
            <a:r>
              <a:rPr lang="en-GB" dirty="0" smtClean="0"/>
              <a:t>.)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+mj-lt"/>
              </a:rPr>
              <a:t> </a:t>
            </a: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166843"/>
            <a:ext cx="80772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GB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simulate.ln.f</a:t>
            </a:r>
            <a:r>
              <a:rPr lang="en-GB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(n=200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mu=0, sigma2=0.1</a:t>
            </a:r>
            <a:r>
              <a:rPr lang="en-GB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GB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[[1]]</a:t>
            </a:r>
          </a:p>
          <a:p>
            <a:r>
              <a:rPr lang="en-GB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Min. </a:t>
            </a:r>
            <a:r>
              <a:rPr lang="en-GB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1st </a:t>
            </a:r>
            <a:r>
              <a:rPr lang="en-GB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Qu.  </a:t>
            </a:r>
            <a:r>
              <a:rPr lang="en-GB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Median     Mean      3rd </a:t>
            </a:r>
            <a:r>
              <a:rPr lang="en-GB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Qu.    Max. </a:t>
            </a:r>
          </a:p>
          <a:p>
            <a:r>
              <a:rPr lang="en-GB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0.4495  </a:t>
            </a:r>
            <a:r>
              <a:rPr lang="en-GB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0.8096      0.9791    1.0490    1.2250     2.2520 </a:t>
            </a:r>
            <a:endParaRPr lang="en-GB" sz="2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[[2]]</a:t>
            </a:r>
          </a:p>
          <a:p>
            <a:r>
              <a:rPr lang="en-GB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en-GB" sz="2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0.1084844</a:t>
            </a:r>
            <a:endParaRPr lang="en-GB" sz="2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317" y="3643314"/>
            <a:ext cx="7690335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3653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Weibull</a:t>
            </a:r>
            <a:r>
              <a:rPr lang="en-GB" dirty="0"/>
              <a:t>(</a:t>
            </a:r>
            <a:r>
              <a:rPr lang="el-GR" dirty="0"/>
              <a:t>ν</a:t>
            </a:r>
            <a:r>
              <a:rPr lang="en-GB" dirty="0"/>
              <a:t>,</a:t>
            </a:r>
            <a:r>
              <a:rPr lang="el-GR" dirty="0"/>
              <a:t>λ</a:t>
            </a:r>
            <a:r>
              <a:rPr lang="en-GB" dirty="0" smtClean="0"/>
              <a:t>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8458200" cy="493776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𝑌</m:t>
                      </m:r>
                      <m:r>
                        <a:rPr lang="en-GB" b="0" i="1" smtClean="0">
                          <a:latin typeface="Cambria Math"/>
                        </a:rPr>
                        <m:t>~</m:t>
                      </m:r>
                      <m:r>
                        <m:rPr>
                          <m:nor/>
                        </m:rPr>
                        <a:rPr lang="en-GB" b="0" i="0" smtClean="0">
                          <a:latin typeface="Cambria Math"/>
                        </a:rPr>
                        <m:t>Weibull</m:t>
                      </m:r>
                      <m:r>
                        <m:rPr>
                          <m:nor/>
                        </m:rPr>
                        <a:rPr lang="en-GB" dirty="0"/>
                        <m:t>(</m:t>
                      </m:r>
                      <m:r>
                        <m:rPr>
                          <m:nor/>
                        </m:rPr>
                        <a:rPr lang="el-GR" dirty="0"/>
                        <m:t>ν</m:t>
                      </m:r>
                      <m:r>
                        <m:rPr>
                          <m:nor/>
                        </m:rPr>
                        <a:rPr lang="en-GB" dirty="0"/>
                        <m:t>,</m:t>
                      </m:r>
                      <m:r>
                        <m:rPr>
                          <m:nor/>
                        </m:rPr>
                        <a:rPr lang="el-GR" dirty="0"/>
                        <m:t>λ</m:t>
                      </m:r>
                      <m:r>
                        <m:rPr>
                          <m:nor/>
                        </m:rPr>
                        <a:rPr lang="en-GB" dirty="0"/>
                        <m:t>)</m:t>
                      </m:r>
                    </m:oMath>
                  </m:oMathPara>
                </a14:m>
                <a:endParaRPr lang="en-GB" b="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GB" sz="800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d>
                      <m:r>
                        <a:rPr lang="en-GB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l-GR" dirty="0" smtClean="0"/>
                        <m:t>ν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𝜆</m:t>
                      </m:r>
                      <m:sSup>
                        <m:sSupPr>
                          <m:ctrlPr>
                            <a:rPr lang="en-GB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l-GR" dirty="0"/>
                            <m:t>ν</m:t>
                          </m:r>
                          <m:r>
                            <a:rPr lang="en-GB" b="0" i="1" dirty="0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𝑒𝑥𝑝</m:t>
                      </m:r>
                      <m:d>
                        <m:dPr>
                          <m:ctrlPr>
                            <a:rPr lang="en-GB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𝜆</m:t>
                          </m:r>
                          <m:sSup>
                            <m:sSupPr>
                              <m:ctrlPr>
                                <a:rPr lang="en-GB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l-GR" dirty="0"/>
                                <m:t>ν</m:t>
                              </m:r>
                            </m:sup>
                          </m:sSup>
                        </m:e>
                      </m:d>
                      <m:r>
                        <a:rPr lang="en-GB" i="1">
                          <a:latin typeface="Cambria Math"/>
                          <a:ea typeface="Cambria Math"/>
                        </a:rPr>
                        <m:t>,     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,</m:t>
                      </m:r>
                      <m:r>
                        <m:rPr>
                          <m:nor/>
                        </m:rPr>
                        <a:rPr lang="el-GR" dirty="0"/>
                        <m:t>ν</m:t>
                      </m:r>
                      <m:r>
                        <a:rPr lang="en-GB" b="0" i="1" dirty="0" smtClean="0">
                          <a:latin typeface="Cambria Math"/>
                        </a:rPr>
                        <m:t>,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𝜆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en-GB" b="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GB" sz="800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200" i="1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GB" sz="2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200" i="1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GB" sz="2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2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l-GR" sz="2200" dirty="0" smtClean="0">
                              <a:ea typeface="Cambria Math"/>
                            </a:rPr>
                            <m:t>λ</m:t>
                          </m:r>
                        </m:e>
                        <m:sup>
                          <m:r>
                            <a:rPr lang="en-GB" sz="2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20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2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200" i="1" smtClean="0">
                                  <a:latin typeface="Cambria Math"/>
                                  <a:ea typeface="Cambria Math"/>
                                </a:rPr>
                                <m:t>𝜈</m:t>
                              </m:r>
                            </m:den>
                          </m:f>
                        </m:sup>
                      </m:sSup>
                      <m:r>
                        <a:rPr lang="en-GB" sz="22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2200" i="1">
                          <a:latin typeface="Cambria Math"/>
                          <a:ea typeface="Cambria Math"/>
                        </a:rPr>
                        <m:t>Γ</m:t>
                      </m:r>
                      <m:d>
                        <m:dPr>
                          <m:ctrlPr>
                            <a:rPr lang="en-GB" sz="22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200" b="0" i="1" smtClean="0">
                              <a:latin typeface="Cambria Math"/>
                              <a:ea typeface="Cambria Math"/>
                            </a:rPr>
                            <m:t>1+</m:t>
                          </m:r>
                          <m:f>
                            <m:fPr>
                              <m:ctrlPr>
                                <a:rPr lang="en-GB" sz="2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22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200" b="0" i="1" smtClean="0">
                                  <a:latin typeface="Cambria Math"/>
                                  <a:ea typeface="Cambria Math"/>
                                </a:rPr>
                                <m:t>𝜈</m:t>
                              </m:r>
                            </m:den>
                          </m:f>
                        </m:e>
                      </m:d>
                      <m:r>
                        <a:rPr lang="en-GB" sz="2200" b="0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GB" sz="2200" i="1">
                          <a:latin typeface="Cambria Math"/>
                        </a:rPr>
                        <m:t> </m:t>
                      </m:r>
                      <m:r>
                        <a:rPr lang="en-GB" sz="2200" i="1">
                          <a:latin typeface="Cambria Math"/>
                        </a:rPr>
                        <m:t>𝑉𝑎𝑟</m:t>
                      </m:r>
                      <m:d>
                        <m:dPr>
                          <m:ctrlPr>
                            <a:rPr lang="en-GB" sz="2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sz="2200" i="1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GB" sz="2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200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l-GR" sz="2200" dirty="0">
                              <a:ea typeface="Cambria Math"/>
                            </a:rPr>
                            <m:t>λ</m:t>
                          </m:r>
                        </m:e>
                        <m:sup>
                          <m:r>
                            <a:rPr lang="en-GB" sz="22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2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sz="2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2200" i="1">
                                  <a:latin typeface="Cambria Math"/>
                                  <a:ea typeface="Cambria Math"/>
                                </a:rPr>
                                <m:t>𝜈</m:t>
                              </m:r>
                            </m:den>
                          </m:f>
                        </m:sup>
                      </m:sSup>
                      <m:r>
                        <a:rPr lang="en-GB" sz="2200" i="1">
                          <a:latin typeface="Cambria Math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GB" sz="22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GB" sz="2200" i="1">
                              <a:latin typeface="Cambria Math"/>
                              <a:ea typeface="Cambria Math"/>
                            </a:rPr>
                            <m:t>Γ</m:t>
                          </m:r>
                          <m:d>
                            <m:dPr>
                              <m:ctrlPr>
                                <a:rPr lang="en-GB" sz="22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sz="2200" i="1">
                                  <a:latin typeface="Cambria Math"/>
                                  <a:ea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22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2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200" i="1">
                                      <a:latin typeface="Cambria Math"/>
                                      <a:ea typeface="Cambria Math"/>
                                    </a:rPr>
                                    <m:t>𝜈</m:t>
                                  </m:r>
                                </m:den>
                              </m:f>
                            </m:e>
                          </m:d>
                          <m:r>
                            <a:rPr lang="en-GB" sz="22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200" i="1">
                                  <a:latin typeface="Cambria Math"/>
                                  <a:ea typeface="Cambria Math"/>
                                </a:rPr>
                                <m:t>Γ</m:t>
                              </m:r>
                              <m:d>
                                <m:dPr>
                                  <m:ctrlPr>
                                    <a:rPr lang="en-GB" sz="22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GB" sz="2200" i="1">
                                      <a:latin typeface="Cambria Math"/>
                                      <a:ea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GB" sz="22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200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sz="2200" i="1">
                                          <a:latin typeface="Cambria Math"/>
                                          <a:ea typeface="Cambria Math"/>
                                        </a:rPr>
                                        <m:t>𝜈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2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2200" b="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:r>
                  <a:rPr lang="en-GB" dirty="0" smtClean="0">
                    <a:latin typeface="+mj-lt"/>
                  </a:rPr>
                  <a:t>R uses a different parameterisation, so we would better write our own code for simulating </a:t>
                </a:r>
                <a:r>
                  <a:rPr lang="en-GB" dirty="0" err="1" smtClean="0">
                    <a:latin typeface="+mj-lt"/>
                  </a:rPr>
                  <a:t>Weibull</a:t>
                </a:r>
                <a:r>
                  <a:rPr lang="en-GB" dirty="0" smtClean="0">
                    <a:latin typeface="+mj-lt"/>
                  </a:rPr>
                  <a:t> data.</a:t>
                </a:r>
                <a:endParaRPr lang="en-GB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8458200" cy="4937760"/>
              </a:xfrm>
              <a:blipFill rotWithShape="1">
                <a:blip r:embed="rId2"/>
                <a:stretch>
                  <a:fillRect l="-1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5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Weibull</a:t>
            </a:r>
            <a:r>
              <a:rPr lang="en-GB" dirty="0"/>
              <a:t>(</a:t>
            </a:r>
            <a:r>
              <a:rPr lang="el-GR" dirty="0"/>
              <a:t>ν</a:t>
            </a:r>
            <a:r>
              <a:rPr lang="en-GB" dirty="0"/>
              <a:t>,</a:t>
            </a:r>
            <a:r>
              <a:rPr lang="el-GR" dirty="0"/>
              <a:t>λ</a:t>
            </a:r>
            <a:r>
              <a:rPr lang="en-GB" dirty="0" smtClean="0"/>
              <a:t>)  (</a:t>
            </a:r>
            <a:r>
              <a:rPr lang="en-GB" i="1" dirty="0" smtClean="0"/>
              <a:t>cont</a:t>
            </a:r>
            <a:r>
              <a:rPr lang="en-GB" dirty="0" smtClean="0"/>
              <a:t>.)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8458200" cy="493776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GB" dirty="0" smtClean="0">
                    <a:latin typeface="+mj-lt"/>
                  </a:rPr>
                  <a:t>Use </a:t>
                </a:r>
                <a:r>
                  <a:rPr lang="en-GB" b="1" dirty="0" smtClean="0">
                    <a:latin typeface="+mj-lt"/>
                  </a:rPr>
                  <a:t>inverse CDF method</a:t>
                </a:r>
                <a:r>
                  <a:rPr lang="en-GB" dirty="0" smtClean="0">
                    <a:latin typeface="+mj-lt"/>
                  </a:rPr>
                  <a:t>:</a:t>
                </a:r>
              </a:p>
              <a:p>
                <a:pPr marL="0" indent="0">
                  <a:buNone/>
                </a:pPr>
                <a:endParaRPr lang="en-GB" sz="800" dirty="0" smtClean="0">
                  <a:latin typeface="+mj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d>
                      <m:r>
                        <a:rPr lang="en-GB" i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1−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𝑒𝑥𝑝</m:t>
                      </m:r>
                      <m:d>
                        <m:dPr>
                          <m:ctrlPr>
                            <a:rPr lang="en-GB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𝜆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l-GR" dirty="0"/>
                                <m:t>ν</m:t>
                              </m:r>
                            </m:sup>
                          </m:sSup>
                        </m:e>
                      </m:d>
                      <m:r>
                        <a:rPr lang="en-GB" b="0" i="1" dirty="0" smtClean="0">
                          <a:latin typeface="Cambria Math"/>
                        </a:rPr>
                        <m:t>=</m:t>
                      </m:r>
                      <m:r>
                        <a:rPr lang="en-GB" b="0" i="1" dirty="0" smtClean="0">
                          <a:latin typeface="Cambria Math"/>
                        </a:rPr>
                        <m:t>𝑢</m:t>
                      </m:r>
                      <m:r>
                        <a:rPr lang="en-GB" b="0" i="1" dirty="0" smtClean="0">
                          <a:latin typeface="Cambria Math"/>
                        </a:rPr>
                        <m:t>,  </m:t>
                      </m:r>
                      <m:r>
                        <m:rPr>
                          <m:nor/>
                        </m:rPr>
                        <a:rPr lang="en-GB" b="0" i="0" dirty="0" smtClean="0">
                          <a:latin typeface="Cambria Math"/>
                        </a:rPr>
                        <m:t>with</m:t>
                      </m:r>
                      <m:r>
                        <m:rPr>
                          <m:nor/>
                        </m:rPr>
                        <a:rPr lang="en-GB" b="0" i="0" dirty="0" smtClean="0">
                          <a:latin typeface="Cambria Math"/>
                        </a:rPr>
                        <m:t> </m:t>
                      </m:r>
                      <m:r>
                        <a:rPr lang="en-GB" b="0" i="1" dirty="0" smtClean="0">
                          <a:latin typeface="Cambria Math"/>
                        </a:rPr>
                        <m:t>  </m:t>
                      </m:r>
                      <m:r>
                        <a:rPr lang="en-GB" b="0" i="1" dirty="0" smtClean="0">
                          <a:latin typeface="Cambria Math"/>
                        </a:rPr>
                        <m:t>𝑢</m:t>
                      </m:r>
                      <m:r>
                        <a:rPr lang="en-GB" b="0" i="1" dirty="0" smtClean="0">
                          <a:latin typeface="Cambria Math"/>
                        </a:rPr>
                        <m:t>~ </m:t>
                      </m:r>
                      <m:r>
                        <a:rPr lang="en-GB" b="0" i="1" dirty="0" smtClean="0">
                          <a:latin typeface="Cambria Math"/>
                        </a:rPr>
                        <m:t>𝑈</m:t>
                      </m:r>
                      <m:d>
                        <m:dPr>
                          <m:ctrlPr>
                            <a:rPr lang="en-GB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b="0" i="1" dirty="0" smtClean="0">
                              <a:latin typeface="Cambria Math"/>
                            </a:rPr>
                            <m:t>0,1</m:t>
                          </m:r>
                        </m:e>
                      </m:d>
                    </m:oMath>
                  </m:oMathPara>
                </a14:m>
                <a:endParaRPr lang="en-GB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/>
                        </a:rPr>
                        <m:t>      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GB" b="0" i="1" dirty="0" smtClean="0">
                              <a:latin typeface="Cambria Math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GB" b="0" i="1" dirty="0" smtClean="0">
                              <a:latin typeface="Cambria Math"/>
                            </a:rPr>
                            <m:t> </m:t>
                          </m:r>
                          <m:r>
                            <a:rPr lang="en-GB" b="0" i="1" dirty="0" smtClean="0">
                              <a:latin typeface="Cambria Math"/>
                            </a:rPr>
                            <m:t>  </m:t>
                          </m:r>
                        </m:e>
                      </m:groupChr>
                      <m:r>
                        <a:rPr lang="en-GB" b="0" i="1" dirty="0" smtClean="0">
                          <a:latin typeface="Cambria Math"/>
                        </a:rPr>
                        <m:t>    </m:t>
                      </m:r>
                      <m:r>
                        <a:rPr lang="en-GB" b="0" i="1" dirty="0" smtClean="0">
                          <a:latin typeface="Cambria Math"/>
                        </a:rPr>
                        <m:t>𝑦</m:t>
                      </m:r>
                      <m:r>
                        <a:rPr lang="en-GB" b="0" i="1" dirty="0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GB" b="0" i="1" dirty="0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GB" i="1" dirty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i="1" dirty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i="1" dirty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i="1" dirty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i="1" dirty="0">
                                      <a:latin typeface="Cambria Math"/>
                                      <a:ea typeface="Cambria Math"/>
                                    </a:rPr>
                                    <m:t>𝜆</m:t>
                                  </m:r>
                                </m:den>
                              </m:f>
                              <m:r>
                                <m:rPr>
                                  <m:sty m:val="p"/>
                                </m:rPr>
                                <a:rPr lang="en-GB" dirty="0">
                                  <a:latin typeface="Cambria Math"/>
                                </a:rPr>
                                <m:t>ln</m:t>
                              </m:r>
                              <m:r>
                                <a:rPr lang="en-GB" i="1" dirty="0">
                                  <a:latin typeface="Cambria Math"/>
                                </a:rPr>
                                <m:t>⁡(1−</m:t>
                              </m:r>
                              <m:r>
                                <a:rPr lang="en-GB" i="1" dirty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i="1" dirty="0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b="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b="0" i="1" dirty="0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dirty="0" smtClean="0">
                                  <a:latin typeface="Cambria Math"/>
                                  <a:ea typeface="Cambria Math"/>
                                </a:rPr>
                                <m:t>𝜈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b="0" dirty="0" smtClean="0"/>
              </a:p>
              <a:p>
                <a:pPr marL="0" indent="0">
                  <a:buNone/>
                </a:pPr>
                <a:r>
                  <a:rPr lang="en-GB" dirty="0" smtClean="0">
                    <a:latin typeface="+mj-lt"/>
                    <a:ea typeface="Cambria Math"/>
                  </a:rPr>
                  <a:t>In R:</a:t>
                </a:r>
              </a:p>
              <a:p>
                <a:pPr marL="0" indent="0">
                  <a:buNone/>
                </a:pPr>
                <a:r>
                  <a:rPr lang="en-GB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weib.r</a:t>
                </a:r>
                <a:r>
                  <a:rPr lang="en-GB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 &lt;- </a:t>
                </a:r>
                <a:r>
                  <a:rPr lang="en-GB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function(n, nu, lambda){</a:t>
                </a:r>
              </a:p>
              <a:p>
                <a:pPr marL="0" indent="0">
                  <a:buNone/>
                </a:pPr>
                <a:r>
                  <a:rPr lang="en-GB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	u = </a:t>
                </a:r>
                <a:r>
                  <a:rPr lang="en-GB" dirty="0" err="1">
                    <a:solidFill>
                      <a:srgbClr val="FF0000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runif</a:t>
                </a:r>
                <a:r>
                  <a:rPr lang="en-GB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(n,0,1)</a:t>
                </a:r>
              </a:p>
              <a:p>
                <a:pPr marL="0" indent="0">
                  <a:buNone/>
                </a:pPr>
                <a:r>
                  <a:rPr lang="en-GB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	r = ( - log(1-u)/lambda )^(1/nu)</a:t>
                </a:r>
              </a:p>
              <a:p>
                <a:pPr marL="0" indent="0">
                  <a:buNone/>
                </a:pPr>
                <a:r>
                  <a:rPr lang="en-GB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	return(r)</a:t>
                </a:r>
              </a:p>
              <a:p>
                <a:pPr marL="0" indent="0">
                  <a:buNone/>
                </a:pPr>
                <a:r>
                  <a:rPr lang="en-GB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Cambria Math"/>
                    <a:cs typeface="Times New Roman" panose="02020603050405020304" pitchFamily="18" charset="0"/>
                  </a:rPr>
                  <a:t>}</a:t>
                </a:r>
              </a:p>
              <a:p>
                <a:pPr marL="0" indent="0">
                  <a:buNone/>
                </a:pPr>
                <a:endParaRPr lang="en-GB" dirty="0">
                  <a:ea typeface="Cambria Math"/>
                </a:endParaRPr>
              </a:p>
              <a:p>
                <a:pPr marL="0" indent="0">
                  <a:buNone/>
                </a:pPr>
                <a:endParaRPr lang="en-GB" b="0" dirty="0" smtClean="0">
                  <a:latin typeface="+mj-lt"/>
                </a:endParaRPr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8458200" cy="4937760"/>
              </a:xfrm>
              <a:blipFill rotWithShape="1">
                <a:blip r:embed="rId2"/>
                <a:stretch>
                  <a:fillRect l="-1225" t="-1235"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5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Weibull</a:t>
            </a:r>
            <a:r>
              <a:rPr lang="en-GB" dirty="0"/>
              <a:t>(</a:t>
            </a:r>
            <a:r>
              <a:rPr lang="el-GR" dirty="0"/>
              <a:t>ν</a:t>
            </a:r>
            <a:r>
              <a:rPr lang="en-GB" dirty="0"/>
              <a:t>,</a:t>
            </a:r>
            <a:r>
              <a:rPr lang="el-GR" dirty="0"/>
              <a:t>λ</a:t>
            </a:r>
            <a:r>
              <a:rPr lang="en-GB" dirty="0" smtClean="0"/>
              <a:t>)  (</a:t>
            </a:r>
            <a:r>
              <a:rPr lang="en-GB" i="1" dirty="0" smtClean="0"/>
              <a:t>cont</a:t>
            </a:r>
            <a:r>
              <a:rPr lang="en-GB" dirty="0" smtClean="0"/>
              <a:t>.)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686800" cy="5334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100" dirty="0" smtClean="0">
                <a:latin typeface="+mj-lt"/>
              </a:rPr>
              <a:t>And put all of this in a function:</a:t>
            </a:r>
          </a:p>
          <a:p>
            <a:pPr marL="0" indent="0">
              <a:buNone/>
            </a:pPr>
            <a:endParaRPr lang="en-GB" dirty="0" smtClean="0">
              <a:ea typeface="Cambria Math"/>
            </a:endParaRPr>
          </a:p>
          <a:p>
            <a:pPr marL="0" indent="0">
              <a:buNone/>
            </a:pPr>
            <a:r>
              <a:rPr lang="en-GB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simulate.weib.f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&lt;- function(n, nu, lambda){</a:t>
            </a:r>
          </a:p>
          <a:p>
            <a:pPr marL="0" indent="0">
              <a:buNone/>
            </a:pP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y4 </a:t>
            </a: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= </a:t>
            </a:r>
            <a:r>
              <a:rPr lang="en-GB" sz="3100" dirty="0" err="1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weib.r</a:t>
            </a: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</a:t>
            </a:r>
            <a:r>
              <a:rPr lang="en-GB" sz="3100" dirty="0" err="1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n,nu,lambda</a:t>
            </a: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#</a:t>
            </a:r>
            <a:endParaRPr lang="en-GB" sz="3100" dirty="0">
              <a:solidFill>
                <a:srgbClr val="FF0000"/>
              </a:solidFill>
              <a:latin typeface="Times New Roman" panose="02020603050405020304" pitchFamily="18" charset="0"/>
              <a:ea typeface="Cambria Math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par(</a:t>
            </a:r>
            <a:r>
              <a:rPr lang="en-GB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mfrow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=c(1,2</a:t>
            </a: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))</a:t>
            </a:r>
          </a:p>
          <a:p>
            <a:pPr marL="0" indent="0">
              <a:buNone/>
            </a:pP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GB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hist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(y4</a:t>
            </a: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, col="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cyan”,</a:t>
            </a:r>
          </a:p>
          <a:p>
            <a:pPr marL="0" indent="0">
              <a:buNone/>
            </a:pP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       main=paste</a:t>
            </a: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("Histogram of Y4 ~ </a:t>
            </a:r>
            <a:r>
              <a:rPr lang="en-GB" sz="3100" dirty="0" err="1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Weib</a:t>
            </a: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(", nu, ",", lambda,")"))</a:t>
            </a:r>
          </a:p>
          <a:p>
            <a:pPr marL="0" indent="0">
              <a:buNone/>
            </a:pP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boxplot(</a:t>
            </a:r>
            <a:r>
              <a:rPr lang="en-GB" sz="3100" dirty="0" smtClean="0">
                <a:solidFill>
                  <a:srgbClr val="00B05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y4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, </a:t>
            </a: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horizontal=T, col="</a:t>
            </a:r>
            <a:r>
              <a:rPr lang="en-GB" sz="3100" dirty="0" err="1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cyan",main</a:t>
            </a: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="Boxplot of Y4")</a:t>
            </a:r>
          </a:p>
          <a:p>
            <a:pPr marL="0" indent="0">
              <a:buNone/>
            </a:pP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#</a:t>
            </a:r>
            <a:endParaRPr lang="en-GB" sz="3100" dirty="0">
              <a:solidFill>
                <a:srgbClr val="FF0000"/>
              </a:solidFill>
              <a:latin typeface="Times New Roman" panose="02020603050405020304" pitchFamily="18" charset="0"/>
              <a:ea typeface="Cambria Math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GB" sz="31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descriptives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&lt;- list(summary(y4), </a:t>
            </a:r>
            <a:r>
              <a:rPr lang="en-GB" sz="3100" dirty="0" err="1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var</a:t>
            </a: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(y4));</a:t>
            </a:r>
          </a:p>
          <a:p>
            <a:pPr marL="0" indent="0">
              <a:buNone/>
            </a:pP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#</a:t>
            </a:r>
            <a:endParaRPr lang="en-GB" sz="3100" dirty="0">
              <a:solidFill>
                <a:srgbClr val="FF0000"/>
              </a:solidFill>
              <a:latin typeface="Times New Roman" panose="02020603050405020304" pitchFamily="18" charset="0"/>
              <a:ea typeface="Cambria Math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</a:t>
            </a:r>
            <a:r>
              <a:rPr lang="en-GB" sz="31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return(list(y4,descriptives</a:t>
            </a: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))</a:t>
            </a:r>
          </a:p>
          <a:p>
            <a:pPr marL="0" indent="0">
              <a:buNone/>
            </a:pPr>
            <a:r>
              <a:rPr lang="en-GB" sz="31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endParaRPr lang="en-GB" dirty="0">
              <a:ea typeface="Cambria Math"/>
            </a:endParaRPr>
          </a:p>
          <a:p>
            <a:pPr marL="0" indent="0">
              <a:buNone/>
            </a:pPr>
            <a:endParaRPr lang="en-GB" b="0" dirty="0" smtClean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8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Weibull</a:t>
            </a:r>
            <a:r>
              <a:rPr lang="en-GB" dirty="0"/>
              <a:t>(</a:t>
            </a:r>
            <a:r>
              <a:rPr lang="el-GR" dirty="0"/>
              <a:t>ν</a:t>
            </a:r>
            <a:r>
              <a:rPr lang="en-GB" dirty="0"/>
              <a:t>,</a:t>
            </a:r>
            <a:r>
              <a:rPr lang="el-GR" dirty="0"/>
              <a:t>λ</a:t>
            </a:r>
            <a:r>
              <a:rPr lang="en-GB" dirty="0" smtClean="0"/>
              <a:t>)  (</a:t>
            </a:r>
            <a:r>
              <a:rPr lang="en-GB" i="1" dirty="0" smtClean="0"/>
              <a:t>cont</a:t>
            </a:r>
            <a:r>
              <a:rPr lang="en-GB" dirty="0" smtClean="0"/>
              <a:t>.)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219200"/>
            <a:ext cx="79248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&gt; </a:t>
            </a:r>
            <a:r>
              <a:rPr lang="en-GB" sz="2200" dirty="0" err="1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simulate.weib.f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(n=200, nu=2, lambda=0.5)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 Min</a:t>
            </a:r>
            <a:r>
              <a:rPr lang="en-GB" sz="2200" dirty="0">
                <a:solidFill>
                  <a:srgbClr val="0070C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. </a:t>
            </a:r>
            <a:r>
              <a:rPr lang="en-GB" sz="2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  1st </a:t>
            </a:r>
            <a:r>
              <a:rPr lang="en-GB" sz="2200" dirty="0">
                <a:solidFill>
                  <a:srgbClr val="0070C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Qu.  </a:t>
            </a:r>
            <a:r>
              <a:rPr lang="en-GB" sz="2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Median     Mean     3rd </a:t>
            </a:r>
            <a:r>
              <a:rPr lang="en-GB" sz="2200" dirty="0">
                <a:solidFill>
                  <a:srgbClr val="0070C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Qu.    Max. 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0070C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0.0484  </a:t>
            </a:r>
            <a:r>
              <a:rPr lang="en-GB" sz="2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0.7738    1.1680     1.2510   1.6500     3.1460 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 </a:t>
            </a:r>
            <a:endParaRPr lang="en-GB" sz="2200" dirty="0">
              <a:solidFill>
                <a:srgbClr val="0070C0"/>
              </a:solidFill>
              <a:latin typeface="Times New Roman" panose="02020603050405020304" pitchFamily="18" charset="0"/>
              <a:ea typeface="Cambria Math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200" dirty="0">
                <a:solidFill>
                  <a:srgbClr val="0070C0"/>
                </a:solidFill>
                <a:latin typeface="Times New Roman" panose="02020603050405020304" pitchFamily="18" charset="0"/>
                <a:ea typeface="Cambria Math"/>
                <a:cs typeface="Times New Roman" panose="02020603050405020304" pitchFamily="18" charset="0"/>
              </a:rPr>
              <a:t>[1] 0.425532</a:t>
            </a:r>
          </a:p>
          <a:p>
            <a:pPr marL="0" indent="0">
              <a:buNone/>
            </a:pPr>
            <a:endParaRPr lang="en-GB" dirty="0">
              <a:ea typeface="Cambria Math"/>
            </a:endParaRPr>
          </a:p>
          <a:p>
            <a:pPr marL="0" indent="0">
              <a:buNone/>
            </a:pPr>
            <a:endParaRPr lang="en-GB" b="0" dirty="0" smtClean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9709" y="3214686"/>
            <a:ext cx="7797133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2361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Goodness of fit </a:t>
            </a:r>
            <a:endParaRPr lang="en-GB" dirty="0"/>
          </a:p>
        </p:txBody>
      </p:sp>
      <p:sp>
        <p:nvSpPr>
          <p:cNvPr id="4" name="Content Placeholder 3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  <a:blipFill rotWithShape="1">
            <a:blip r:embed="rId3"/>
            <a:stretch>
              <a:fillRect l="-1236" r="-73"/>
            </a:stretch>
          </a:blipFill>
        </p:spPr>
        <p:txBody>
          <a:bodyPr/>
          <a:lstStyle/>
          <a:p>
            <a:pPr>
              <a:buNone/>
            </a:pPr>
            <a:endParaRPr lang="en-GB" dirty="0">
              <a:noFill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9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Empirical v theoretical CDF </a:t>
            </a:r>
            <a:r>
              <a:rPr lang="en-GB" dirty="0" smtClean="0"/>
              <a:t>plot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82000" cy="4937760"/>
          </a:xfrm>
        </p:spPr>
        <p:txBody>
          <a:bodyPr>
            <a:normAutofit/>
          </a:bodyPr>
          <a:lstStyle/>
          <a:p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Consider the </a:t>
            </a:r>
            <a:r>
              <a:rPr lang="en-GB" dirty="0" err="1" smtClean="0">
                <a:latin typeface="+mj-lt"/>
              </a:rPr>
              <a:t>Weibull</a:t>
            </a:r>
            <a:r>
              <a:rPr lang="en-GB" dirty="0" smtClean="0">
                <a:latin typeface="+mj-lt"/>
              </a:rPr>
              <a:t>(2, 0.5) example from before.</a:t>
            </a:r>
          </a:p>
          <a:p>
            <a:r>
              <a:rPr lang="en-GB" dirty="0" smtClean="0">
                <a:latin typeface="+mj-lt"/>
              </a:rPr>
              <a:t>If the data are truly form this </a:t>
            </a:r>
            <a:r>
              <a:rPr lang="en-GB" dirty="0" err="1" smtClean="0">
                <a:latin typeface="+mj-lt"/>
              </a:rPr>
              <a:t>distn</a:t>
            </a:r>
            <a:r>
              <a:rPr lang="en-GB" dirty="0" smtClean="0">
                <a:latin typeface="+mj-lt"/>
              </a:rPr>
              <a:t>, then their empirical CDF should be close to the theoretical CDF of the </a:t>
            </a:r>
            <a:r>
              <a:rPr lang="en-GB" dirty="0" err="1" smtClean="0">
                <a:latin typeface="+mj-lt"/>
              </a:rPr>
              <a:t>Weibull</a:t>
            </a:r>
            <a:r>
              <a:rPr lang="en-GB" dirty="0" smtClean="0">
                <a:latin typeface="+mj-lt"/>
              </a:rPr>
              <a:t>(2</a:t>
            </a:r>
            <a:r>
              <a:rPr lang="en-GB" dirty="0">
                <a:latin typeface="+mj-lt"/>
              </a:rPr>
              <a:t>, 0.5</a:t>
            </a:r>
            <a:r>
              <a:rPr lang="en-GB" dirty="0" smtClean="0">
                <a:latin typeface="+mj-lt"/>
              </a:rPr>
              <a:t>).</a:t>
            </a:r>
          </a:p>
          <a:p>
            <a:r>
              <a:rPr lang="en-GB" dirty="0" smtClean="0">
                <a:latin typeface="+mj-lt"/>
              </a:rPr>
              <a:t>Plot these 2 in R and compare visually.</a:t>
            </a:r>
          </a:p>
          <a:p>
            <a:endParaRPr lang="en-GB" dirty="0">
              <a:latin typeface="+mj-lt"/>
            </a:endParaRP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0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Empirical v theoretical CDF </a:t>
            </a:r>
            <a:r>
              <a:rPr lang="en-GB" dirty="0" smtClean="0"/>
              <a:t>plot (</a:t>
            </a:r>
            <a:r>
              <a:rPr lang="en-GB" i="1" dirty="0" smtClean="0"/>
              <a:t>cont</a:t>
            </a:r>
            <a:r>
              <a:rPr lang="en-GB" dirty="0" smtClean="0"/>
              <a:t>.)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382000" cy="4632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+mj-lt"/>
              </a:rPr>
              <a:t>We will need the </a:t>
            </a:r>
            <a:r>
              <a:rPr lang="en-GB" dirty="0" err="1" smtClean="0">
                <a:latin typeface="+mj-lt"/>
              </a:rPr>
              <a:t>cdf</a:t>
            </a:r>
            <a:r>
              <a:rPr lang="en-GB" dirty="0" smtClean="0">
                <a:latin typeface="+mj-lt"/>
              </a:rPr>
              <a:t> of the </a:t>
            </a:r>
            <a:r>
              <a:rPr lang="en-GB" dirty="0" err="1" smtClean="0">
                <a:latin typeface="+mj-lt"/>
              </a:rPr>
              <a:t>Weibull</a:t>
            </a:r>
            <a:r>
              <a:rPr lang="en-GB" dirty="0" smtClean="0">
                <a:latin typeface="+mj-lt"/>
              </a:rPr>
              <a:t> </a:t>
            </a:r>
            <a:r>
              <a:rPr lang="en-GB" dirty="0" err="1" smtClean="0">
                <a:latin typeface="+mj-lt"/>
              </a:rPr>
              <a:t>distn</a:t>
            </a:r>
            <a:r>
              <a:rPr lang="en-GB" dirty="0" smtClean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weib.cdf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&lt;- function(q, nu, lambda){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cdf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1-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(-lambda*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q^nu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return(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cdf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r>
              <a:rPr lang="en-GB" dirty="0" smtClean="0">
                <a:latin typeface="+mj-lt"/>
              </a:rPr>
              <a:t>Then </a:t>
            </a:r>
            <a:r>
              <a:rPr lang="en-GB" dirty="0">
                <a:latin typeface="+mj-lt"/>
              </a:rPr>
              <a:t>generate some </a:t>
            </a:r>
            <a:r>
              <a:rPr lang="en-GB" dirty="0" smtClean="0">
                <a:latin typeface="+mj-lt"/>
              </a:rPr>
              <a:t>data:</a:t>
            </a:r>
            <a:endParaRPr lang="en-GB" dirty="0">
              <a:latin typeface="+mj-lt"/>
            </a:endParaRPr>
          </a:p>
          <a:p>
            <a:pPr marL="0" indent="0">
              <a:buNone/>
            </a:pP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weib.data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simulate.weib.f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(n=200, nu=2, lambda=0.5)[[1]]</a:t>
            </a:r>
          </a:p>
          <a:p>
            <a:endParaRPr lang="en-GB" dirty="0" smtClean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9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/>
          </a:bodyPr>
          <a:lstStyle/>
          <a:p>
            <a:r>
              <a:rPr lang="en-GB" dirty="0"/>
              <a:t>Empirical v theoretical CDF </a:t>
            </a:r>
            <a:r>
              <a:rPr lang="en-GB" dirty="0" smtClean="0"/>
              <a:t>plot (</a:t>
            </a:r>
            <a:r>
              <a:rPr lang="en-GB" i="1" dirty="0" smtClean="0"/>
              <a:t>cont</a:t>
            </a:r>
            <a:r>
              <a:rPr lang="en-GB" dirty="0" smtClean="0"/>
              <a:t>.)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6200" y="685800"/>
            <a:ext cx="89916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+mj-lt"/>
              </a:rPr>
              <a:t>Then produce the plot:</a:t>
            </a:r>
          </a:p>
          <a:p>
            <a:pPr marL="0" indent="0">
              <a:buNone/>
            </a:pPr>
            <a:r>
              <a:rPr lang="en-GB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grid.x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GB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</a:t>
            </a:r>
            <a:r>
              <a:rPr lang="en-GB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(min(</a:t>
            </a:r>
            <a:r>
              <a:rPr lang="en-GB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weib.data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GB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max(</a:t>
            </a:r>
            <a:r>
              <a:rPr lang="en-GB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weib.data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length=100)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plot(</a:t>
            </a:r>
            <a:r>
              <a:rPr lang="en-GB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grid.x,weib.cdf</a:t>
            </a:r>
            <a:r>
              <a:rPr lang="en-GB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grid.x,nu,lambda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),type="</a:t>
            </a:r>
            <a:r>
              <a:rPr lang="en-GB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l",col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="red", </a:t>
            </a:r>
            <a:r>
              <a:rPr lang="en-GB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ylim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=c(0,1))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c(1:length(</a:t>
            </a:r>
            <a:r>
              <a:rPr lang="en-GB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weib.data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lines(sort(</a:t>
            </a:r>
            <a:r>
              <a:rPr lang="en-GB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weib.data</a:t>
            </a:r>
            <a:r>
              <a:rPr lang="en-GB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s/length(</a:t>
            </a:r>
            <a:r>
              <a:rPr lang="en-GB" sz="2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weib.data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type="s</a:t>
            </a:r>
            <a:r>
              <a:rPr lang="en-GB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legend("</a:t>
            </a:r>
            <a:r>
              <a:rPr lang="en-GB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bottomright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legend=c("</a:t>
            </a:r>
            <a:r>
              <a:rPr lang="en-GB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cdf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","</a:t>
            </a:r>
            <a:r>
              <a:rPr lang="en-GB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ecdf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"),col=c("</a:t>
            </a:r>
            <a:r>
              <a:rPr lang="en-GB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red","black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"),</a:t>
            </a:r>
            <a:r>
              <a:rPr lang="en-GB" sz="2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lty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=c(1,1))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title(main</a:t>
            </a:r>
            <a:r>
              <a:rPr lang="en-GB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="Empirical v theoretical CDF")</a:t>
            </a:r>
            <a:endParaRPr lang="en-GB" sz="2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3429000"/>
            <a:ext cx="7267575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785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Kolmogorov-Smirnov g-o-f test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382000" cy="5486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>
                <a:latin typeface="+mj-lt"/>
              </a:rPr>
              <a:t>We can quantify the significance of the difference between </a:t>
            </a:r>
            <a:r>
              <a:rPr lang="en-GB" dirty="0" err="1" smtClean="0">
                <a:latin typeface="+mj-lt"/>
              </a:rPr>
              <a:t>cdf</a:t>
            </a:r>
            <a:r>
              <a:rPr lang="en-GB" dirty="0" smtClean="0">
                <a:latin typeface="+mj-lt"/>
              </a:rPr>
              <a:t> and </a:t>
            </a:r>
            <a:r>
              <a:rPr lang="en-GB" dirty="0" err="1" smtClean="0">
                <a:latin typeface="+mj-lt"/>
              </a:rPr>
              <a:t>ecdf</a:t>
            </a:r>
            <a:r>
              <a:rPr lang="en-GB" dirty="0" smtClean="0">
                <a:latin typeface="+mj-lt"/>
              </a:rPr>
              <a:t> using the KS test.</a:t>
            </a:r>
          </a:p>
          <a:p>
            <a:endParaRPr lang="en-GB" sz="900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    H0</a:t>
            </a:r>
            <a:r>
              <a:rPr lang="en-GB" dirty="0">
                <a:latin typeface="+mj-lt"/>
              </a:rPr>
              <a:t>: the data follow a specified </a:t>
            </a:r>
            <a:r>
              <a:rPr lang="en-GB" dirty="0" smtClean="0">
                <a:latin typeface="+mj-lt"/>
              </a:rPr>
              <a:t>(continuous) </a:t>
            </a:r>
            <a:r>
              <a:rPr lang="en-GB" dirty="0" err="1" smtClean="0">
                <a:latin typeface="+mj-lt"/>
              </a:rPr>
              <a:t>distn</a:t>
            </a:r>
            <a:endParaRPr lang="en-GB" dirty="0" smtClean="0">
              <a:latin typeface="+mj-lt"/>
            </a:endParaRPr>
          </a:p>
          <a:p>
            <a:pPr marL="0" indent="0">
              <a:buNone/>
            </a:pPr>
            <a:r>
              <a:rPr lang="en-GB" dirty="0" smtClean="0">
                <a:latin typeface="+mj-lt"/>
              </a:rPr>
              <a:t>   v. H1</a:t>
            </a:r>
            <a:r>
              <a:rPr lang="en-GB" dirty="0">
                <a:latin typeface="+mj-lt"/>
              </a:rPr>
              <a:t>: </a:t>
            </a:r>
            <a:r>
              <a:rPr lang="en-GB" dirty="0" smtClean="0">
                <a:latin typeface="+mj-lt"/>
              </a:rPr>
              <a:t>they don’t </a:t>
            </a:r>
            <a:r>
              <a:rPr lang="en-GB" dirty="0">
                <a:latin typeface="+mj-lt"/>
              </a:rPr>
              <a:t>follow the specified </a:t>
            </a:r>
            <a:r>
              <a:rPr lang="en-GB" dirty="0" smtClean="0">
                <a:latin typeface="+mj-lt"/>
              </a:rPr>
              <a:t>distribution</a:t>
            </a:r>
          </a:p>
          <a:p>
            <a:r>
              <a:rPr lang="en-GB" dirty="0" smtClean="0">
                <a:latin typeface="+mj-lt"/>
              </a:rPr>
              <a:t>Use test statistic:</a:t>
            </a:r>
            <a:endParaRPr lang="en-GB" dirty="0">
              <a:latin typeface="+mj-lt"/>
            </a:endParaRP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Reject H0 </a:t>
            </a:r>
            <a:r>
              <a:rPr lang="en-GB" dirty="0">
                <a:latin typeface="+mj-lt"/>
              </a:rPr>
              <a:t>at significance level </a:t>
            </a:r>
            <a:r>
              <a:rPr lang="el-GR" dirty="0" smtClean="0">
                <a:latin typeface="+mj-lt"/>
              </a:rPr>
              <a:t>α</a:t>
            </a:r>
            <a:r>
              <a:rPr lang="en-GB" dirty="0" smtClean="0">
                <a:latin typeface="+mj-lt"/>
              </a:rPr>
              <a:t> </a:t>
            </a:r>
            <a:r>
              <a:rPr lang="en-GB" dirty="0">
                <a:latin typeface="+mj-lt"/>
              </a:rPr>
              <a:t>if  </a:t>
            </a:r>
            <a:r>
              <a:rPr lang="en-GB" i="1" dirty="0" err="1" smtClean="0">
                <a:latin typeface="+mj-lt"/>
              </a:rPr>
              <a:t>D</a:t>
            </a:r>
            <a:r>
              <a:rPr lang="en-GB" i="1" baseline="-25000" dirty="0" err="1" smtClean="0">
                <a:latin typeface="+mj-lt"/>
              </a:rPr>
              <a:t>n</a:t>
            </a:r>
            <a:r>
              <a:rPr lang="en-GB" baseline="-25000" dirty="0" smtClean="0">
                <a:latin typeface="+mj-lt"/>
              </a:rPr>
              <a:t> </a:t>
            </a:r>
            <a:r>
              <a:rPr lang="en-GB" dirty="0" smtClean="0">
                <a:latin typeface="+mj-lt"/>
              </a:rPr>
              <a:t>&gt; critical </a:t>
            </a:r>
            <a:r>
              <a:rPr lang="en-GB" dirty="0">
                <a:latin typeface="+mj-lt"/>
              </a:rPr>
              <a:t>value associated with the sampling distribution of </a:t>
            </a:r>
            <a:r>
              <a:rPr lang="en-GB" i="1" dirty="0" err="1" smtClean="0">
                <a:solidFill>
                  <a:prstClr val="black"/>
                </a:solidFill>
                <a:latin typeface="Bookman Old Style"/>
              </a:rPr>
              <a:t>D</a:t>
            </a:r>
            <a:r>
              <a:rPr lang="en-GB" i="1" baseline="-25000" dirty="0" err="1" smtClean="0">
                <a:solidFill>
                  <a:prstClr val="black"/>
                </a:solidFill>
                <a:latin typeface="Bookman Old Style"/>
              </a:rPr>
              <a:t>n</a:t>
            </a:r>
            <a:r>
              <a:rPr lang="en-GB" dirty="0">
                <a:latin typeface="+mj-lt"/>
              </a:rPr>
              <a:t> </a:t>
            </a:r>
            <a:r>
              <a:rPr lang="en-GB" dirty="0" smtClean="0">
                <a:latin typeface="+mj-lt"/>
              </a:rPr>
              <a:t>(obtained </a:t>
            </a:r>
            <a:r>
              <a:rPr lang="en-GB" dirty="0">
                <a:latin typeface="+mj-lt"/>
              </a:rPr>
              <a:t>by </a:t>
            </a:r>
            <a:r>
              <a:rPr lang="en-GB" dirty="0" smtClean="0">
                <a:latin typeface="+mj-lt"/>
              </a:rPr>
              <a:t>tables) or </a:t>
            </a:r>
            <a:r>
              <a:rPr lang="en-GB" dirty="0">
                <a:latin typeface="+mj-lt"/>
              </a:rPr>
              <a:t>use p-value provided in </a:t>
            </a:r>
            <a:r>
              <a:rPr lang="en-GB" dirty="0" smtClean="0">
                <a:latin typeface="+mj-lt"/>
              </a:rPr>
              <a:t>R.</a:t>
            </a:r>
          </a:p>
          <a:p>
            <a:endParaRPr lang="en-GB" sz="9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en-GB" sz="1900" dirty="0" smtClean="0">
                <a:latin typeface="Times New Roman"/>
                <a:ea typeface="Times New Roman"/>
              </a:rPr>
              <a:t>More details in: Daniel</a:t>
            </a:r>
            <a:r>
              <a:rPr lang="en-GB" sz="1900" dirty="0">
                <a:latin typeface="Times New Roman"/>
                <a:ea typeface="Times New Roman"/>
              </a:rPr>
              <a:t>, W.W. (1990) </a:t>
            </a:r>
            <a:r>
              <a:rPr lang="en-GB" sz="1900" i="1" dirty="0">
                <a:latin typeface="Times New Roman"/>
                <a:ea typeface="Times New Roman"/>
              </a:rPr>
              <a:t>Applied nonparametric statistics</a:t>
            </a:r>
            <a:r>
              <a:rPr lang="en-GB" sz="1900" dirty="0">
                <a:latin typeface="Times New Roman"/>
                <a:ea typeface="Times New Roman"/>
              </a:rPr>
              <a:t>, 2nd ed., PWS-Kent</a:t>
            </a:r>
            <a:endParaRPr lang="en-GB" sz="1900" dirty="0" smtClean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466025"/>
              </p:ext>
            </p:extLst>
          </p:nvPr>
        </p:nvGraphicFramePr>
        <p:xfrm>
          <a:off x="3467100" y="3606800"/>
          <a:ext cx="27940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4" imgW="1396800" imgH="317160" progId="Equation.3">
                  <p:embed/>
                </p:oleObj>
              </mc:Choice>
              <mc:Fallback>
                <p:oleObj name="Equation" r:id="rId4" imgW="1396800" imgH="31716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3606800"/>
                        <a:ext cx="27940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30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useful distributions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r>
              <a:rPr lang="en-GB" dirty="0" smtClean="0">
                <a:latin typeface="+mj-lt"/>
              </a:rPr>
              <a:t>Used with insurance and financial data: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Exponential: </a:t>
            </a:r>
            <a:r>
              <a:rPr lang="en-GB" dirty="0" err="1" smtClean="0">
                <a:latin typeface="+mj-lt"/>
              </a:rPr>
              <a:t>Exp</a:t>
            </a:r>
            <a:r>
              <a:rPr lang="en-GB" dirty="0" smtClean="0">
                <a:latin typeface="+mj-lt"/>
              </a:rPr>
              <a:t>(</a:t>
            </a:r>
            <a:r>
              <a:rPr lang="el-GR" dirty="0" smtClean="0">
                <a:latin typeface="+mj-lt"/>
              </a:rPr>
              <a:t>λ</a:t>
            </a:r>
            <a:r>
              <a:rPr lang="en-GB" dirty="0" smtClean="0">
                <a:latin typeface="+mj-lt"/>
              </a:rPr>
              <a:t>)</a:t>
            </a:r>
          </a:p>
          <a:p>
            <a:r>
              <a:rPr lang="en-GB" dirty="0">
                <a:latin typeface="+mj-lt"/>
              </a:rPr>
              <a:t>Gamma(</a:t>
            </a:r>
            <a:r>
              <a:rPr lang="el-GR" dirty="0">
                <a:latin typeface="+mj-lt"/>
              </a:rPr>
              <a:t>α</a:t>
            </a:r>
            <a:r>
              <a:rPr lang="en-GB" dirty="0">
                <a:latin typeface="+mj-lt"/>
              </a:rPr>
              <a:t>,</a:t>
            </a:r>
            <a:r>
              <a:rPr lang="el-GR" dirty="0">
                <a:latin typeface="+mj-lt"/>
              </a:rPr>
              <a:t>β</a:t>
            </a:r>
            <a:r>
              <a:rPr lang="en-GB" dirty="0">
                <a:latin typeface="+mj-lt"/>
              </a:rPr>
              <a:t>)</a:t>
            </a:r>
          </a:p>
          <a:p>
            <a:r>
              <a:rPr lang="en-GB" dirty="0">
                <a:latin typeface="+mj-lt"/>
              </a:rPr>
              <a:t>Log-normal: LN(</a:t>
            </a:r>
            <a:r>
              <a:rPr lang="el-GR" dirty="0">
                <a:latin typeface="+mj-lt"/>
              </a:rPr>
              <a:t>μ</a:t>
            </a:r>
            <a:r>
              <a:rPr lang="en-GB" dirty="0">
                <a:latin typeface="+mj-lt"/>
              </a:rPr>
              <a:t>,</a:t>
            </a:r>
            <a:r>
              <a:rPr lang="el-GR" dirty="0">
                <a:latin typeface="+mj-lt"/>
              </a:rPr>
              <a:t>σ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 smtClean="0">
                <a:latin typeface="+mj-lt"/>
              </a:rPr>
              <a:t>)</a:t>
            </a:r>
          </a:p>
          <a:p>
            <a:r>
              <a:rPr lang="en-GB" dirty="0" err="1">
                <a:latin typeface="+mj-lt"/>
              </a:rPr>
              <a:t>Weibull</a:t>
            </a:r>
            <a:r>
              <a:rPr lang="en-GB" dirty="0">
                <a:latin typeface="+mj-lt"/>
              </a:rPr>
              <a:t>(</a:t>
            </a:r>
            <a:r>
              <a:rPr lang="el-GR" dirty="0">
                <a:latin typeface="+mj-lt"/>
              </a:rPr>
              <a:t>ν</a:t>
            </a:r>
            <a:r>
              <a:rPr lang="en-GB" dirty="0">
                <a:latin typeface="+mj-lt"/>
              </a:rPr>
              <a:t>,</a:t>
            </a:r>
            <a:r>
              <a:rPr lang="el-GR" dirty="0">
                <a:latin typeface="+mj-lt"/>
              </a:rPr>
              <a:t>λ</a:t>
            </a:r>
            <a:r>
              <a:rPr lang="en-GB" dirty="0" smtClean="0">
                <a:latin typeface="+mj-lt"/>
              </a:rPr>
              <a:t>)</a:t>
            </a:r>
          </a:p>
          <a:p>
            <a:r>
              <a:rPr lang="en-GB" dirty="0" err="1">
                <a:latin typeface="+mj-lt"/>
              </a:rPr>
              <a:t>e</a:t>
            </a:r>
            <a:r>
              <a:rPr lang="en-GB" dirty="0" err="1" smtClean="0">
                <a:latin typeface="+mj-lt"/>
              </a:rPr>
              <a:t>tc</a:t>
            </a:r>
            <a:r>
              <a:rPr lang="en-GB" dirty="0" smtClean="0">
                <a:latin typeface="+mj-lt"/>
              </a:rPr>
              <a:t> </a:t>
            </a:r>
            <a:r>
              <a:rPr lang="en-GB" dirty="0" err="1" smtClean="0">
                <a:latin typeface="+mj-lt"/>
              </a:rPr>
              <a:t>etc</a:t>
            </a:r>
            <a:r>
              <a:rPr lang="en-GB" dirty="0" smtClean="0">
                <a:latin typeface="+mj-lt"/>
              </a:rPr>
              <a:t> 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3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/>
          </a:bodyPr>
          <a:lstStyle/>
          <a:p>
            <a:r>
              <a:rPr lang="en-GB" dirty="0"/>
              <a:t>K</a:t>
            </a:r>
            <a:r>
              <a:rPr lang="en-GB" dirty="0" smtClean="0"/>
              <a:t>olmogorov-Smirnov g-o-f test (</a:t>
            </a:r>
            <a:r>
              <a:rPr lang="en-GB" i="1" dirty="0" smtClean="0"/>
              <a:t>cont</a:t>
            </a:r>
            <a:r>
              <a:rPr lang="en-GB" dirty="0" smtClean="0"/>
              <a:t>.)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+mj-lt"/>
              </a:rPr>
              <a:t>Put KS test and </a:t>
            </a:r>
            <a:r>
              <a:rPr lang="en-GB" dirty="0" err="1" smtClean="0">
                <a:latin typeface="+mj-lt"/>
              </a:rPr>
              <a:t>cdf</a:t>
            </a:r>
            <a:r>
              <a:rPr lang="en-GB" dirty="0" smtClean="0">
                <a:latin typeface="+mj-lt"/>
              </a:rPr>
              <a:t>/</a:t>
            </a:r>
            <a:r>
              <a:rPr lang="en-GB" dirty="0" err="1" smtClean="0">
                <a:latin typeface="+mj-lt"/>
              </a:rPr>
              <a:t>ecdf</a:t>
            </a:r>
            <a:r>
              <a:rPr lang="en-GB" dirty="0" smtClean="0">
                <a:latin typeface="+mj-lt"/>
              </a:rPr>
              <a:t> plot in a single R function:</a:t>
            </a:r>
          </a:p>
          <a:p>
            <a:pPr marL="0" indent="0">
              <a:buNone/>
            </a:pPr>
            <a:endParaRPr lang="en-GB" sz="1000" dirty="0" smtClean="0">
              <a:latin typeface="+mj-lt"/>
            </a:endParaRPr>
          </a:p>
          <a:p>
            <a:pPr marL="0" indent="0">
              <a:buNone/>
            </a:pPr>
            <a:r>
              <a:rPr lang="en-GB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ks.weib.f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&lt;- function(data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nu, lambda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){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#  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 test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ks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&lt;- </a:t>
            </a:r>
            <a:r>
              <a:rPr lang="en-GB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ks.test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data,weib.cdf,nu,lambda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 Plot </a:t>
            </a:r>
            <a:r>
              <a:rPr lang="en-GB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ecdf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cdf</a:t>
            </a:r>
            <a:endParaRPr lang="en-GB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grid.x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(min(data), max(data), length=100)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par(</a:t>
            </a:r>
            <a:r>
              <a:rPr lang="en-GB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mfrow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=c(1,1))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plot(</a:t>
            </a:r>
            <a:r>
              <a:rPr lang="en-GB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grid.x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weib.cdf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grid.x,nu,lambda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type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</a:t>
            </a:r>
            <a:r>
              <a:rPr lang="en-GB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l",col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="red", </a:t>
            </a:r>
            <a:r>
              <a:rPr lang="en-GB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ylim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=c(0,1))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= c(1:length(data))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lines(sort(data),s/length(data), type="s")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title(main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="Empirical v theoretical CDF")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legend("</a:t>
            </a:r>
            <a:r>
              <a:rPr lang="en-GB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bottomright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legend=c("</a:t>
            </a:r>
            <a:r>
              <a:rPr lang="en-GB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cdf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","</a:t>
            </a:r>
            <a:r>
              <a:rPr lang="en-GB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ecdf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"),col=c("</a:t>
            </a:r>
            <a:r>
              <a:rPr lang="en-GB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red","black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"),</a:t>
            </a:r>
            <a:r>
              <a:rPr lang="en-GB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lty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=c(1,1))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#</a:t>
            </a:r>
            <a:endParaRPr lang="en-GB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return(</a:t>
            </a:r>
            <a:r>
              <a:rPr lang="en-GB" sz="1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ks</a:t>
            </a: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endParaRPr lang="en-GB" sz="900" dirty="0" smtClean="0">
              <a:latin typeface="+mj-lt"/>
            </a:endParaRP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pPr marL="0" indent="0">
              <a:buNone/>
            </a:pPr>
            <a:endParaRPr lang="en-GB" sz="1900" dirty="0" smtClean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0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/>
          </a:bodyPr>
          <a:lstStyle/>
          <a:p>
            <a:r>
              <a:rPr lang="en-GB" dirty="0"/>
              <a:t>K</a:t>
            </a:r>
            <a:r>
              <a:rPr lang="en-GB" dirty="0" smtClean="0"/>
              <a:t>olmogorov-Smirnov g-o-f test (</a:t>
            </a:r>
            <a:r>
              <a:rPr lang="en-GB" i="1" dirty="0" smtClean="0"/>
              <a:t>cont</a:t>
            </a:r>
            <a:r>
              <a:rPr lang="en-GB" dirty="0" smtClean="0"/>
              <a:t>.)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000" dirty="0" smtClean="0">
              <a:latin typeface="+mj-lt"/>
            </a:endParaRPr>
          </a:p>
          <a:p>
            <a:pPr marL="0" indent="0">
              <a:buNone/>
            </a:pPr>
            <a:r>
              <a:rPr lang="en-GB" sz="2400" dirty="0" smtClean="0">
                <a:latin typeface="+mj-lt"/>
              </a:rPr>
              <a:t>Run it for some data: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weib.data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simulate.weib.f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(n=200, 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nu=2, lambda=0.5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)[[1]]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ks.weib.f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weib.data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nu=2, lambda=0.5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GB" sz="1000" dirty="0" smtClean="0">
              <a:latin typeface="+mj-lt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One-sample </a:t>
            </a:r>
            <a:r>
              <a:rPr lang="en-GB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Kolmogorov-Smirnov </a:t>
            </a:r>
            <a:r>
              <a:rPr lang="en-GB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endParaRPr lang="en-GB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GB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0.0428, p-value = 0.8573</a:t>
            </a:r>
            <a:endParaRPr lang="en-GB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pPr marL="0" indent="0">
              <a:buNone/>
            </a:pPr>
            <a:endParaRPr lang="en-GB" sz="1900" dirty="0" smtClean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3295650"/>
            <a:ext cx="7267575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180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/>
          </a:bodyPr>
          <a:lstStyle/>
          <a:p>
            <a:r>
              <a:rPr lang="en-GB" dirty="0"/>
              <a:t>K</a:t>
            </a:r>
            <a:r>
              <a:rPr lang="en-GB" dirty="0" smtClean="0"/>
              <a:t>olmogorov-Smirnov g-o-f test (</a:t>
            </a:r>
            <a:r>
              <a:rPr lang="en-GB" i="1" dirty="0" smtClean="0"/>
              <a:t>cont</a:t>
            </a:r>
            <a:r>
              <a:rPr lang="en-GB" dirty="0" smtClean="0"/>
              <a:t>.)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000" dirty="0" smtClean="0">
              <a:latin typeface="+mj-lt"/>
            </a:endParaRPr>
          </a:p>
          <a:p>
            <a:pPr marL="0" indent="0">
              <a:buNone/>
            </a:pPr>
            <a:r>
              <a:rPr lang="en-GB" sz="2400" dirty="0" smtClean="0">
                <a:latin typeface="+mj-lt"/>
              </a:rPr>
              <a:t>Run it for a </a:t>
            </a:r>
            <a:r>
              <a:rPr lang="en-GB" sz="2400" b="1" dirty="0" smtClean="0">
                <a:latin typeface="+mj-lt"/>
              </a:rPr>
              <a:t>different distribution</a:t>
            </a:r>
            <a:r>
              <a:rPr lang="en-GB" sz="2400" dirty="0" smtClean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weib.data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simulate.weib.f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(n=200, 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nu=2, lambda=0.5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)[[1]]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ks.weib.f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weib.data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nu=2, </a:t>
            </a:r>
            <a:r>
              <a:rPr lang="en-GB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lambda=0.4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000" dirty="0" smtClean="0">
              <a:latin typeface="+mj-lt"/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One-sample </a:t>
            </a:r>
            <a:r>
              <a:rPr lang="en-GB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Kolmogorov-Smirnov </a:t>
            </a:r>
            <a:r>
              <a:rPr lang="en-GB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endParaRPr lang="en-GB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= 0.1533, p-value = 0.0001663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pPr marL="0" indent="0">
              <a:buNone/>
            </a:pPr>
            <a:endParaRPr lang="en-GB" sz="1900" dirty="0" smtClean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3295650"/>
            <a:ext cx="7267575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633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Exponential: </a:t>
            </a:r>
            <a:r>
              <a:rPr lang="en-GB" dirty="0" err="1" smtClean="0"/>
              <a:t>Exp</a:t>
            </a:r>
            <a:r>
              <a:rPr lang="en-GB" dirty="0" smtClean="0"/>
              <a:t>(</a:t>
            </a:r>
            <a:r>
              <a:rPr lang="el-GR" dirty="0"/>
              <a:t>λ</a:t>
            </a:r>
            <a:r>
              <a:rPr lang="en-GB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𝑌</m:t>
                      </m:r>
                      <m:r>
                        <a:rPr lang="en-GB" b="0" i="1" smtClean="0">
                          <a:latin typeface="Cambria Math"/>
                        </a:rPr>
                        <m:t>~</m:t>
                      </m:r>
                      <m:r>
                        <m:rPr>
                          <m:nor/>
                        </m:rPr>
                        <a:rPr lang="en-GB" b="0" i="0" smtClean="0">
                          <a:latin typeface="Cambria Math"/>
                        </a:rPr>
                        <m:t>Exp</m:t>
                      </m:r>
                      <m:d>
                        <m:d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𝜆</m:t>
                          </m:r>
                        </m:e>
                      </m:d>
                    </m:oMath>
                  </m:oMathPara>
                </a14:m>
                <a:endParaRPr lang="en-GB" b="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GB" sz="1000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 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𝜆</m:t>
                      </m:r>
                      <m:sSup>
                        <m:sSupPr>
                          <m:ctrlPr>
                            <a:rPr lang="en-GB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𝜆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,     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𝜆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en-GB" b="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GB" sz="800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GB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1/</m:t>
                      </m:r>
                      <m:r>
                        <a:rPr lang="en-GB" i="1">
                          <a:latin typeface="Cambria Math"/>
                          <a:ea typeface="Cambria Math"/>
                        </a:rPr>
                        <m:t>𝜆</m:t>
                      </m:r>
                      <m:r>
                        <a:rPr lang="en-GB" i="1">
                          <a:latin typeface="Cambria Math"/>
                        </a:rPr>
                        <m:t>,   </m:t>
                      </m:r>
                      <m:r>
                        <a:rPr lang="en-GB" i="1">
                          <a:latin typeface="Cambria Math"/>
                        </a:rPr>
                        <m:t>𝑉𝑎𝑟</m:t>
                      </m:r>
                      <m:d>
                        <m:dPr>
                          <m:ctrlPr>
                            <a:rPr lang="en-GB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1/</m:t>
                      </m:r>
                      <m:sSup>
                        <m:s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𝜆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:r>
                  <a:rPr lang="en-GB" dirty="0" smtClean="0">
                    <a:latin typeface="+mj-lt"/>
                  </a:rPr>
                  <a:t>Can simulate in R using:</a:t>
                </a:r>
              </a:p>
              <a:p>
                <a:pPr marL="0" indent="0">
                  <a:buNone/>
                </a:pPr>
                <a:endParaRPr lang="en-GB" dirty="0">
                  <a:latin typeface="+mj-lt"/>
                </a:endParaRPr>
              </a:p>
              <a:p>
                <a:pPr marL="0" indent="0">
                  <a:buNone/>
                </a:pPr>
                <a:r>
                  <a:rPr lang="es-E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lambda = 2.0</a:t>
                </a:r>
              </a:p>
              <a:p>
                <a:pPr marL="0" indent="0">
                  <a:buNone/>
                </a:pPr>
                <a:r>
                  <a:rPr lang="es-E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y1 = </a:t>
                </a:r>
                <a:r>
                  <a:rPr lang="es-ES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rexp</a:t>
                </a:r>
                <a:r>
                  <a:rPr lang="es-E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(200, </a:t>
                </a:r>
                <a:r>
                  <a:rPr lang="es-ES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rate</a:t>
                </a:r>
                <a:r>
                  <a:rPr lang="es-ES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lambda)</a:t>
                </a:r>
              </a:p>
              <a:p>
                <a:pPr marL="0" indent="0">
                  <a:buNone/>
                </a:pPr>
                <a:endParaRPr lang="en-GB" dirty="0" smtClean="0">
                  <a:latin typeface="+mj-lt"/>
                </a:endParaRPr>
              </a:p>
              <a:p>
                <a:pPr marL="0" indent="0">
                  <a:buNone/>
                </a:pPr>
                <a:endParaRPr lang="en-GB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2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3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Exp</a:t>
            </a:r>
            <a:r>
              <a:rPr lang="en-GB" dirty="0" smtClean="0"/>
              <a:t>(</a:t>
            </a:r>
            <a:r>
              <a:rPr lang="el-GR" dirty="0"/>
              <a:t>λ</a:t>
            </a:r>
            <a:r>
              <a:rPr lang="en-GB" dirty="0" smtClean="0"/>
              <a:t>)  (</a:t>
            </a:r>
            <a:r>
              <a:rPr lang="en-GB" i="1" dirty="0" smtClean="0"/>
              <a:t>cont</a:t>
            </a:r>
            <a:r>
              <a:rPr lang="en-GB" dirty="0" smtClean="0"/>
              <a:t>.)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1219200"/>
            <a:ext cx="8915400" cy="493776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+mj-lt"/>
              </a:rPr>
              <a:t>Distribution of values can then be plotted in R:</a:t>
            </a:r>
          </a:p>
          <a:p>
            <a:pPr marL="0" indent="0">
              <a:buNone/>
            </a:pPr>
            <a:endParaRPr lang="en-GB" sz="1200" dirty="0" smtClean="0">
              <a:latin typeface="+mj-lt"/>
            </a:endParaRP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par(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mfrow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=c(1,2))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(y1, col="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cyan",main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="Histogram of Y1 ~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(2)")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boxplot(y1, horizontal=T, col="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cyan",main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="Boxplot of Y1")</a:t>
            </a:r>
            <a:endParaRPr lang="en-GB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endParaRPr lang="en-GB" dirty="0">
              <a:latin typeface="+mj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85583"/>
            <a:ext cx="8229600" cy="3548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719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Exp</a:t>
            </a:r>
            <a:r>
              <a:rPr lang="en-GB" dirty="0" smtClean="0"/>
              <a:t>(</a:t>
            </a:r>
            <a:r>
              <a:rPr lang="el-GR" dirty="0"/>
              <a:t>λ</a:t>
            </a:r>
            <a:r>
              <a:rPr lang="en-GB" dirty="0" smtClean="0"/>
              <a:t>)  (</a:t>
            </a:r>
            <a:r>
              <a:rPr lang="en-GB" i="1" dirty="0" smtClean="0"/>
              <a:t>cont</a:t>
            </a:r>
            <a:r>
              <a:rPr lang="en-GB" dirty="0" smtClean="0"/>
              <a:t>.)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1219200"/>
            <a:ext cx="8915400" cy="493776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+mj-lt"/>
              </a:rPr>
              <a:t>And summary statistics can be computed:</a:t>
            </a:r>
          </a:p>
          <a:p>
            <a:pPr marL="0" indent="0">
              <a:buNone/>
            </a:pPr>
            <a:endParaRPr lang="en-GB" sz="1200" dirty="0" smtClean="0">
              <a:latin typeface="+mj-lt"/>
            </a:endParaRPr>
          </a:p>
          <a:p>
            <a:pPr marL="0" indent="0">
              <a:buNone/>
            </a:pP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descriptives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&lt;- list(summary(y1), </a:t>
            </a:r>
            <a:r>
              <a:rPr lang="en-GB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(y1</a:t>
            </a:r>
            <a:r>
              <a:rPr lang="en-GB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en-GB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endParaRPr lang="en-GB" dirty="0">
              <a:latin typeface="+mj-lt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54" y="3048000"/>
            <a:ext cx="8399646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388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mtClean="0"/>
              <a:t>Gamma(</a:t>
            </a:r>
            <a:r>
              <a:rPr lang="el-GR" smtClean="0"/>
              <a:t>α</a:t>
            </a:r>
            <a:r>
              <a:rPr lang="en-GB" smtClean="0"/>
              <a:t>,</a:t>
            </a:r>
            <a:r>
              <a:rPr lang="el-GR" smtClean="0"/>
              <a:t>β</a:t>
            </a:r>
            <a:r>
              <a:rPr lang="en-GB" smtClean="0"/>
              <a:t>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𝑌</m:t>
                      </m:r>
                      <m:r>
                        <a:rPr lang="en-GB" b="0" i="1" smtClean="0">
                          <a:latin typeface="Cambria Math"/>
                        </a:rPr>
                        <m:t>~</m:t>
                      </m:r>
                      <m:r>
                        <m:rPr>
                          <m:nor/>
                        </m:rPr>
                        <a:rPr lang="en-GB" dirty="0"/>
                        <m:t>Gamma</m:t>
                      </m:r>
                      <m:r>
                        <m:rPr>
                          <m:nor/>
                        </m:rPr>
                        <a:rPr lang="en-GB" dirty="0"/>
                        <m:t>(</m:t>
                      </m:r>
                      <m:r>
                        <m:rPr>
                          <m:nor/>
                        </m:rPr>
                        <a:rPr lang="el-GR" dirty="0"/>
                        <m:t>α</m:t>
                      </m:r>
                      <m:r>
                        <m:rPr>
                          <m:nor/>
                        </m:rPr>
                        <a:rPr lang="en-GB" dirty="0"/>
                        <m:t>,</m:t>
                      </m:r>
                      <m:r>
                        <m:rPr>
                          <m:nor/>
                        </m:rPr>
                        <a:rPr lang="el-GR" dirty="0"/>
                        <m:t>β</m:t>
                      </m:r>
                      <m:r>
                        <m:rPr>
                          <m:nor/>
                        </m:rPr>
                        <a:rPr lang="en-GB" dirty="0"/>
                        <m:t>)</m:t>
                      </m:r>
                    </m:oMath>
                  </m:oMathPara>
                </a14:m>
                <a:endParaRPr lang="en-GB" b="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GB" sz="1000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 </m:t>
                      </m:r>
                      <m:f>
                        <m:fPr>
                          <m:ctrlPr>
                            <a:rPr lang="en-GB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l-GR" dirty="0"/>
                                <m:t>β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l-GR" dirty="0"/>
                                <m:t>α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/>
                              <a:ea typeface="Cambria Math"/>
                            </a:rPr>
                            <m:t>Γ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l-GR" dirty="0"/>
                            <m:t>α</m:t>
                          </m:r>
                          <m:r>
                            <a:rPr lang="en-GB" b="0" i="1" dirty="0" smtClean="0">
                              <a:latin typeface="Cambria Math"/>
                            </a:rPr>
                            <m:t>)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l-GR" dirty="0"/>
                                <m:t>α</m:t>
                              </m:r>
                              <m:r>
                                <a:rPr lang="en-GB" b="0" i="1" dirty="0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l-GR" dirty="0"/>
                            <m:t>β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,     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m:rPr>
                          <m:nor/>
                        </m:rPr>
                        <a:rPr lang="el-GR" dirty="0"/>
                        <m:t>α</m:t>
                      </m:r>
                      <m:r>
                        <m:rPr>
                          <m:nor/>
                        </m:rPr>
                        <a:rPr lang="en-GB" dirty="0"/>
                        <m:t>,</m:t>
                      </m:r>
                      <m:r>
                        <m:rPr>
                          <m:nor/>
                        </m:rPr>
                        <a:rPr lang="el-GR" dirty="0"/>
                        <m:t>β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en-GB" b="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GB" sz="800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GB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l-GR" dirty="0"/>
                        <m:t>α</m:t>
                      </m:r>
                      <m:r>
                        <a:rPr lang="en-GB" i="1">
                          <a:latin typeface="Cambria Math"/>
                        </a:rPr>
                        <m:t>/</m:t>
                      </m:r>
                      <m:r>
                        <m:rPr>
                          <m:nor/>
                        </m:rPr>
                        <a:rPr lang="el-GR" dirty="0"/>
                        <m:t>β</m:t>
                      </m:r>
                      <m:r>
                        <a:rPr lang="en-GB" i="1">
                          <a:latin typeface="Cambria Math"/>
                        </a:rPr>
                        <m:t>,   </m:t>
                      </m:r>
                      <m:r>
                        <a:rPr lang="en-GB" i="1">
                          <a:latin typeface="Cambria Math"/>
                        </a:rPr>
                        <m:t>𝑉𝑎𝑟</m:t>
                      </m:r>
                      <m:d>
                        <m:dPr>
                          <m:ctrlPr>
                            <a:rPr lang="en-GB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l-GR" dirty="0"/>
                        <m:t>α</m:t>
                      </m:r>
                      <m:r>
                        <a:rPr lang="en-GB" i="1">
                          <a:latin typeface="Cambria Math"/>
                        </a:rPr>
                        <m:t>/</m:t>
                      </m:r>
                      <m:sSup>
                        <m:sSupPr>
                          <m:ctrlPr>
                            <a:rPr lang="en-GB" i="1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l-GR" dirty="0"/>
                            <m:t>β</m:t>
                          </m:r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b="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:r>
                  <a:rPr lang="en-GB" dirty="0" smtClean="0">
                    <a:latin typeface="+mj-lt"/>
                  </a:rPr>
                  <a:t>Can simulate in R using:</a:t>
                </a:r>
              </a:p>
              <a:p>
                <a:pPr marL="0" indent="0">
                  <a:buNone/>
                </a:pPr>
                <a:endParaRPr lang="en-GB" dirty="0">
                  <a:latin typeface="+mj-lt"/>
                </a:endParaRPr>
              </a:p>
              <a:p>
                <a:pPr marL="0" indent="0">
                  <a:buNone/>
                </a:pPr>
                <a:r>
                  <a:rPr lang="en-GB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alpha = 3.0; beta = 2.0</a:t>
                </a:r>
              </a:p>
              <a:p>
                <a:pPr marL="0" indent="0">
                  <a:buNone/>
                </a:pPr>
                <a:r>
                  <a:rPr lang="en-GB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y2 = </a:t>
                </a:r>
                <a:r>
                  <a:rPr lang="en-GB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rgamma</a:t>
                </a:r>
                <a:r>
                  <a:rPr lang="en-GB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(200, shape = alpha, rate = beta)</a:t>
                </a:r>
                <a:endParaRPr lang="en-GB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GB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2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Gamma(</a:t>
            </a:r>
            <a:r>
              <a:rPr lang="el-GR" dirty="0"/>
              <a:t>α</a:t>
            </a:r>
            <a:r>
              <a:rPr lang="en-GB" dirty="0"/>
              <a:t>,</a:t>
            </a:r>
            <a:r>
              <a:rPr lang="el-GR" dirty="0"/>
              <a:t>β</a:t>
            </a:r>
            <a:r>
              <a:rPr lang="en-GB" dirty="0" smtClean="0"/>
              <a:t>) (</a:t>
            </a:r>
            <a:r>
              <a:rPr lang="en-GB" i="1" dirty="0" smtClean="0"/>
              <a:t>cont</a:t>
            </a:r>
            <a:r>
              <a:rPr lang="en-GB" dirty="0" smtClean="0"/>
              <a:t>.)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>
                <a:latin typeface="+mj-lt"/>
              </a:rPr>
              <a:t>To </a:t>
            </a:r>
            <a:r>
              <a:rPr lang="en-GB" dirty="0" smtClean="0">
                <a:latin typeface="+mj-lt"/>
              </a:rPr>
              <a:t>obtain </a:t>
            </a: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endParaRPr lang="en-GB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GB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descriptives</a:t>
            </a:r>
            <a:endParaRPr lang="en-GB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[[1]]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Min.      1st Qu.    Median    Mean       3rd Qu.    Max. 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0.07146   0.84280   1.32800   1.46500  1.81000   4.29400 </a:t>
            </a:r>
          </a:p>
          <a:p>
            <a:pPr marL="0" indent="0">
              <a:buNone/>
            </a:pPr>
            <a:endParaRPr lang="en-GB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[[2]]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 0.7236336 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endParaRPr lang="en-GB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428736"/>
            <a:ext cx="8249034" cy="3302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4063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Log-normal: LN(</a:t>
            </a:r>
            <a:r>
              <a:rPr lang="el-GR" dirty="0"/>
              <a:t>μ</a:t>
            </a:r>
            <a:r>
              <a:rPr lang="en-GB" dirty="0"/>
              <a:t>,</a:t>
            </a:r>
            <a:r>
              <a:rPr lang="el-GR" dirty="0"/>
              <a:t>σ</a:t>
            </a:r>
            <a:r>
              <a:rPr lang="en-GB" baseline="30000" dirty="0"/>
              <a:t>2</a:t>
            </a:r>
            <a:r>
              <a:rPr lang="en-GB" dirty="0" smtClean="0"/>
              <a:t>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𝑌</m:t>
                      </m:r>
                      <m:r>
                        <a:rPr lang="en-GB" b="0" i="1" smtClean="0">
                          <a:latin typeface="Cambria Math"/>
                        </a:rPr>
                        <m:t>~</m:t>
                      </m:r>
                      <m:r>
                        <m:rPr>
                          <m:nor/>
                        </m:rPr>
                        <a:rPr lang="en-GB" dirty="0"/>
                        <m:t>LN</m:t>
                      </m:r>
                      <m:r>
                        <m:rPr>
                          <m:nor/>
                        </m:rPr>
                        <a:rPr lang="en-GB" dirty="0"/>
                        <m:t>(</m:t>
                      </m:r>
                      <m:r>
                        <m:rPr>
                          <m:nor/>
                        </m:rPr>
                        <a:rPr lang="el-GR" dirty="0"/>
                        <m:t>μ</m:t>
                      </m:r>
                      <m:r>
                        <m:rPr>
                          <m:nor/>
                        </m:rPr>
                        <a:rPr lang="en-GB" dirty="0"/>
                        <m:t>,</m:t>
                      </m:r>
                      <m:r>
                        <m:rPr>
                          <m:nor/>
                        </m:rPr>
                        <a:rPr lang="el-GR" dirty="0" smtClean="0"/>
                        <m:t>σ</m:t>
                      </m:r>
                      <m:r>
                        <m:rPr>
                          <m:nor/>
                        </m:rPr>
                        <a:rPr lang="en-GB" baseline="30000" dirty="0" smtClean="0"/>
                        <m:t>2</m:t>
                      </m:r>
                      <m:r>
                        <m:rPr>
                          <m:nor/>
                        </m:rPr>
                        <a:rPr lang="en-GB" dirty="0"/>
                        <m:t>)</m:t>
                      </m:r>
                    </m:oMath>
                  </m:oMathPara>
                </a14:m>
                <a:endParaRPr lang="en-GB" b="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GB" sz="1000" b="0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GB" sz="24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rad>
                          <m:r>
                            <a:rPr lang="en-GB" sz="24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/>
                              <a:ea typeface="Cambria Math"/>
                            </a:rPr>
                            <m:t>𝜎</m:t>
                          </m:r>
                          <m:r>
                            <a:rPr lang="en-GB" sz="2400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GB" sz="2400" b="0" i="0" smtClean="0">
                          <a:latin typeface="Cambria Math"/>
                          <a:ea typeface="Cambria Math"/>
                        </a:rPr>
                        <m:t>exp</m:t>
                      </m:r>
                      <m:d>
                        <m:dPr>
                          <m:ctrlPr>
                            <a:rPr lang="en-GB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/>
                              <a:ea typeface="Cambria Math"/>
                            </a:rPr>
                            <m:t>⁡−</m:t>
                          </m:r>
                          <m:f>
                            <m:fPr>
                              <m:ctrlPr>
                                <a:rPr lang="en-GB" sz="2400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/>
                                      <a:ea typeface="Cambria Math"/>
                                    </a:rPr>
                                    <m:t>(</m:t>
                                  </m:r>
                                  <m:func>
                                    <m:funcPr>
                                      <m:ctrlPr>
                                        <a:rPr lang="en-GB" sz="24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/>
                                          <a:ea typeface="Cambria Math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n-GB" sz="2400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GB" sz="2400" i="1">
                                              <a:latin typeface="Cambria Math"/>
                                              <a:ea typeface="Cambria Math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n-GB" sz="2400" i="1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GB" sz="2400" i="1">
                                      <a:latin typeface="Cambria Math"/>
                                      <a:ea typeface="Cambria Math"/>
                                    </a:rPr>
                                    <m:t>𝜇</m:t>
                                  </m:r>
                                  <m:r>
                                    <a:rPr lang="en-GB" sz="2400" i="1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sz="24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/>
                                      <a:ea typeface="Cambria Math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GB" sz="2400" b="0" i="1" smtClean="0">
                          <a:latin typeface="Cambria Math"/>
                          <a:ea typeface="Cambria Math"/>
                        </a:rPr>
                        <m:t>,  </m:t>
                      </m:r>
                      <m:r>
                        <a:rPr lang="en-GB" sz="2400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GB" sz="2400" b="0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m:rPr>
                          <m:nor/>
                        </m:rPr>
                        <a:rPr lang="en-GB" sz="2400" dirty="0" smtClean="0"/>
                        <m:t>σ</m:t>
                      </m:r>
                      <m:r>
                        <a:rPr lang="en-GB" sz="2400" b="0" i="1" smtClean="0">
                          <a:latin typeface="Cambria Math"/>
                          <a:ea typeface="Cambria Math"/>
                        </a:rPr>
                        <m:t>&gt;0, </m:t>
                      </m:r>
                      <m:r>
                        <a:rPr lang="en-GB" sz="2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GB" sz="24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2400" b="0" dirty="0" smtClean="0">
                  <a:ea typeface="Cambria Math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/>
                              <a:ea typeface="Cambria Math"/>
                            </a:rPr>
                            <m:t>/2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,   </m:t>
                      </m:r>
                      <m:r>
                        <a:rPr lang="en-GB" b="0" i="1" smtClean="0">
                          <a:latin typeface="Cambria Math"/>
                        </a:rPr>
                        <m:t>𝑉𝑎𝑟</m:t>
                      </m:r>
                      <m:d>
                        <m:d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𝑌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𝐸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(</m:t>
                      </m:r>
                      <m:r>
                        <a:rPr lang="en-GB" b="0" i="1" smtClean="0">
                          <a:latin typeface="Cambria Math"/>
                        </a:rPr>
                        <m:t>𝑌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  <m:d>
                        <m:d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sSup>
                                <m:sSupPr>
                                  <m:ctrlPr>
                                    <a:rPr lang="en-GB" sz="24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i="1">
                                      <a:latin typeface="Cambria Math"/>
                                      <a:ea typeface="Cambria Math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2400" b="0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GB" sz="2400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en-GB" dirty="0" smtClean="0">
                    <a:latin typeface="+mj-lt"/>
                  </a:rPr>
                  <a:t>Note that </a:t>
                </a:r>
                <a:endParaRPr lang="en-GB" dirty="0">
                  <a:latin typeface="+mj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𝑋</m:t>
                      </m:r>
                      <m:r>
                        <a:rPr lang="en-GB" b="0" i="1" smtClean="0">
                          <a:latin typeface="Cambria Math"/>
                        </a:rPr>
                        <m:t> ~</m:t>
                      </m:r>
                      <m:r>
                        <m:rPr>
                          <m:nor/>
                        </m:rPr>
                        <a:rPr lang="en-GB" dirty="0"/>
                        <m:t>N</m:t>
                      </m:r>
                      <m:r>
                        <m:rPr>
                          <m:nor/>
                        </m:rPr>
                        <a:rPr lang="en-GB" dirty="0"/>
                        <m:t>(</m:t>
                      </m:r>
                      <m:r>
                        <m:rPr>
                          <m:nor/>
                        </m:rPr>
                        <a:rPr lang="el-GR" dirty="0"/>
                        <m:t>μ</m:t>
                      </m:r>
                      <m:r>
                        <m:rPr>
                          <m:nor/>
                        </m:rPr>
                        <a:rPr lang="en-GB" dirty="0"/>
                        <m:t>,</m:t>
                      </m:r>
                      <m:r>
                        <m:rPr>
                          <m:nor/>
                        </m:rPr>
                        <a:rPr lang="el-GR" dirty="0"/>
                        <m:t>σ</m:t>
                      </m:r>
                      <m:r>
                        <m:rPr>
                          <m:nor/>
                        </m:rPr>
                        <a:rPr lang="en-GB" baseline="30000" dirty="0"/>
                        <m:t>2</m:t>
                      </m:r>
                      <m:r>
                        <m:rPr>
                          <m:nor/>
                        </m:rPr>
                        <a:rPr lang="en-GB" dirty="0"/>
                        <m:t>)</m:t>
                      </m:r>
                      <m:groupChr>
                        <m:groupChrPr>
                          <m:chr m:val="⇔"/>
                          <m:pos m:val="top"/>
                          <m:ctrlPr>
                            <a:rPr lang="en-GB" i="1" dirty="0" smtClean="0">
                              <a:latin typeface="Cambria Math"/>
                            </a:rPr>
                          </m:ctrlPr>
                        </m:groupChrPr>
                        <m:e/>
                      </m:groupChr>
                      <m:r>
                        <a:rPr lang="en-GB" i="1">
                          <a:latin typeface="Cambria Math"/>
                        </a:rPr>
                        <m:t>𝑌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𝑋</m:t>
                          </m:r>
                        </m:sup>
                      </m:sSup>
                      <m:r>
                        <a:rPr lang="en-GB" i="1">
                          <a:latin typeface="Cambria Math"/>
                        </a:rPr>
                        <m:t>~</m:t>
                      </m:r>
                      <m:r>
                        <m:rPr>
                          <m:nor/>
                        </m:rPr>
                        <a:rPr lang="en-GB" dirty="0"/>
                        <m:t>LN</m:t>
                      </m:r>
                      <m:r>
                        <m:rPr>
                          <m:nor/>
                        </m:rPr>
                        <a:rPr lang="en-GB" dirty="0"/>
                        <m:t>(</m:t>
                      </m:r>
                      <m:r>
                        <m:rPr>
                          <m:nor/>
                        </m:rPr>
                        <a:rPr lang="el-GR" dirty="0"/>
                        <m:t>μ</m:t>
                      </m:r>
                      <m:r>
                        <m:rPr>
                          <m:nor/>
                        </m:rPr>
                        <a:rPr lang="en-GB" dirty="0"/>
                        <m:t>,</m:t>
                      </m:r>
                      <m:r>
                        <m:rPr>
                          <m:nor/>
                        </m:rPr>
                        <a:rPr lang="el-GR" dirty="0"/>
                        <m:t>σ</m:t>
                      </m:r>
                      <m:r>
                        <m:rPr>
                          <m:nor/>
                        </m:rPr>
                        <a:rPr lang="en-GB" baseline="30000" dirty="0"/>
                        <m:t>2</m:t>
                      </m:r>
                      <m:r>
                        <m:rPr>
                          <m:nor/>
                        </m:rPr>
                        <a:rPr lang="en-GB" dirty="0"/>
                        <m:t>)</m:t>
                      </m:r>
                    </m:oMath>
                  </m:oMathPara>
                </a14:m>
                <a:endParaRPr lang="en-GB" dirty="0">
                  <a:ea typeface="Cambria Math"/>
                </a:endParaRPr>
              </a:p>
              <a:p>
                <a:pPr marL="0" indent="0">
                  <a:buNone/>
                </a:pPr>
                <a:endParaRPr lang="en-GB" dirty="0" smtClean="0">
                  <a:latin typeface="+mj-lt"/>
                </a:endParaRPr>
              </a:p>
              <a:p>
                <a:pPr marL="0" indent="0">
                  <a:buNone/>
                </a:pPr>
                <a:r>
                  <a:rPr lang="en-GB" dirty="0" smtClean="0">
                    <a:latin typeface="+mj-lt"/>
                  </a:rPr>
                  <a:t>Can write a function in R that will return a generated sample together with plots and summary statistics.</a:t>
                </a:r>
                <a:endParaRPr lang="en-GB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11" r="-11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Log-normal: LN(</a:t>
            </a:r>
            <a:r>
              <a:rPr lang="el-GR" dirty="0"/>
              <a:t>μ</a:t>
            </a:r>
            <a:r>
              <a:rPr lang="en-GB" dirty="0"/>
              <a:t>,</a:t>
            </a:r>
            <a:r>
              <a:rPr lang="el-GR" dirty="0"/>
              <a:t>σ</a:t>
            </a:r>
            <a:r>
              <a:rPr lang="en-GB" baseline="30000" dirty="0"/>
              <a:t>2</a:t>
            </a:r>
            <a:r>
              <a:rPr lang="en-GB" dirty="0" smtClean="0"/>
              <a:t>)  (</a:t>
            </a:r>
            <a:r>
              <a:rPr lang="en-GB" i="1" dirty="0" smtClean="0"/>
              <a:t>cont</a:t>
            </a:r>
            <a:r>
              <a:rPr lang="en-GB" dirty="0" smtClean="0"/>
              <a:t>.)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+mj-lt"/>
              </a:rPr>
              <a:t> </a:t>
            </a: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166843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simulate.ln.f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&lt;- function(n,mu,sigma2){</a:t>
            </a:r>
          </a:p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y3 = 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rnorm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(n, mean=mu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sqrt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(sigma2)))</a:t>
            </a:r>
          </a:p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#</a:t>
            </a:r>
            <a:endParaRPr lang="en-GB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par(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mfrow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=c(1,2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GB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(y3, col="cyan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</a:p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main=paste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Histogram of 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Y3 ~ LN(", mu, ",", sigma2,")"))</a:t>
            </a:r>
          </a:p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boxplot(</a:t>
            </a:r>
            <a:r>
              <a:rPr lang="en-GB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y3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horizontal=T, col="</a:t>
            </a:r>
            <a:r>
              <a:rPr lang="en-GB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cyan",main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="Boxplot of Y3")</a:t>
            </a:r>
          </a:p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#</a:t>
            </a:r>
            <a:endParaRPr lang="en-GB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descriptives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&lt;- list(summary(y3), </a:t>
            </a:r>
            <a:r>
              <a:rPr lang="en-GB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(y3));</a:t>
            </a:r>
          </a:p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#</a:t>
            </a:r>
            <a:endParaRPr lang="en-GB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GB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return(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descriptives</a:t>
            </a:r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GB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endParaRPr lang="en-GB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5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3373</TotalTime>
  <Words>1330</Words>
  <Application>Microsoft Office PowerPoint</Application>
  <PresentationFormat>On-screen Show (4:3)</PresentationFormat>
  <Paragraphs>225</Paragraphs>
  <Slides>22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Origin</vt:lpstr>
      <vt:lpstr>Equation</vt:lpstr>
      <vt:lpstr>Two topics in R: Simulation and goodness-of-fit </vt:lpstr>
      <vt:lpstr>Some useful distributions</vt:lpstr>
      <vt:lpstr>Exponential: Exp(λ)</vt:lpstr>
      <vt:lpstr>Exp(λ)  (cont.)</vt:lpstr>
      <vt:lpstr>Exp(λ)  (cont.)</vt:lpstr>
      <vt:lpstr>Gamma(α,β)</vt:lpstr>
      <vt:lpstr>Gamma(α,β) (cont.)</vt:lpstr>
      <vt:lpstr>Log-normal: LN(μ,σ2)</vt:lpstr>
      <vt:lpstr>Log-normal: LN(μ,σ2)  (cont.)</vt:lpstr>
      <vt:lpstr>Log-normal: LN(μ,σ2)  (cont.)</vt:lpstr>
      <vt:lpstr>Weibull(ν,λ)</vt:lpstr>
      <vt:lpstr>Weibull(ν,λ)  (cont.)</vt:lpstr>
      <vt:lpstr>Weibull(ν,λ)  (cont.)</vt:lpstr>
      <vt:lpstr>Weibull(ν,λ)  (cont.)</vt:lpstr>
      <vt:lpstr>Goodness of fit </vt:lpstr>
      <vt:lpstr>Empirical v theoretical CDF plot </vt:lpstr>
      <vt:lpstr>Empirical v theoretical CDF plot (cont.) </vt:lpstr>
      <vt:lpstr>Empirical v theoretical CDF plot (cont.) </vt:lpstr>
      <vt:lpstr>Kolmogorov-Smirnov g-o-f test</vt:lpstr>
      <vt:lpstr>Kolmogorov-Smirnov g-o-f test (cont.)</vt:lpstr>
      <vt:lpstr>Kolmogorov-Smirnov g-o-f test (cont.)</vt:lpstr>
      <vt:lpstr>Kolmogorov-Smirnov g-o-f test (cont.)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Regression – brief revision</dc:title>
  <dc:creator>george</dc:creator>
  <cp:lastModifiedBy>George Streftaris</cp:lastModifiedBy>
  <cp:revision>475</cp:revision>
  <dcterms:created xsi:type="dcterms:W3CDTF">2006-08-16T00:00:00Z</dcterms:created>
  <dcterms:modified xsi:type="dcterms:W3CDTF">2014-09-15T14:00:04Z</dcterms:modified>
</cp:coreProperties>
</file>