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67" r:id="rId4"/>
    <p:sldId id="268" r:id="rId5"/>
    <p:sldId id="269" r:id="rId6"/>
    <p:sldId id="270" r:id="rId7"/>
    <p:sldId id="308" r:id="rId8"/>
    <p:sldId id="309" r:id="rId9"/>
    <p:sldId id="289" r:id="rId10"/>
    <p:sldId id="290" r:id="rId11"/>
    <p:sldId id="291" r:id="rId12"/>
    <p:sldId id="302" r:id="rId13"/>
    <p:sldId id="326" r:id="rId14"/>
    <p:sldId id="310" r:id="rId15"/>
    <p:sldId id="311" r:id="rId16"/>
    <p:sldId id="303" r:id="rId17"/>
    <p:sldId id="304" r:id="rId18"/>
    <p:sldId id="305" r:id="rId19"/>
    <p:sldId id="306" r:id="rId20"/>
    <p:sldId id="307" r:id="rId21"/>
    <p:sldId id="312" r:id="rId22"/>
    <p:sldId id="313" r:id="rId23"/>
    <p:sldId id="314" r:id="rId24"/>
    <p:sldId id="316" r:id="rId25"/>
    <p:sldId id="317" r:id="rId26"/>
    <p:sldId id="279" r:id="rId27"/>
    <p:sldId id="282" r:id="rId28"/>
    <p:sldId id="280" r:id="rId29"/>
    <p:sldId id="281" r:id="rId30"/>
    <p:sldId id="284" r:id="rId31"/>
    <p:sldId id="283" r:id="rId32"/>
    <p:sldId id="288" r:id="rId33"/>
    <p:sldId id="286" r:id="rId34"/>
    <p:sldId id="319" r:id="rId35"/>
    <p:sldId id="285" r:id="rId36"/>
    <p:sldId id="318" r:id="rId37"/>
    <p:sldId id="320" r:id="rId38"/>
    <p:sldId id="321" r:id="rId39"/>
    <p:sldId id="323" r:id="rId40"/>
    <p:sldId id="324" r:id="rId41"/>
    <p:sldId id="325" r:id="rId42"/>
    <p:sldId id="330" r:id="rId43"/>
    <p:sldId id="329" r:id="rId44"/>
    <p:sldId id="331" r:id="rId45"/>
    <p:sldId id="322" r:id="rId46"/>
    <p:sldId id="327" r:id="rId47"/>
    <p:sldId id="328" r:id="rId48"/>
    <p:sldId id="332" r:id="rId49"/>
    <p:sldId id="333" r:id="rId50"/>
    <p:sldId id="334" r:id="rId51"/>
    <p:sldId id="335" r:id="rId52"/>
    <p:sldId id="336" r:id="rId53"/>
    <p:sldId id="30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5207-C60B-4A46-9DF9-518112FE6057}" type="datetimeFigureOut">
              <a:rPr lang="en-GB" smtClean="0"/>
              <a:pPr/>
              <a:t>03/06/2013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842FC-C8A0-44B6-B183-C99FF280A8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3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BAA26-12E9-4729-A48F-90DC2849F52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.Michaelson@hw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hyperlink" Target="http://openclipart.org/detail/34531/tango-computer-by-warszawiank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hyperlink" Target="http://openclipart.org/detail/34531/tango-computer-by-warszawiank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edu/computational-thinking/" TargetMode="External"/><Relationship Id="rId2" Type="http://schemas.openxmlformats.org/officeDocument/2006/relationships/hyperlink" Target="http://www.cs.cmu.edu/~wing/publications/Wing0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cation.sdsc.edu/resources/CompThinking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Computational Thinking </a:t>
            </a:r>
            <a:br>
              <a:rPr lang="en-GB" sz="3600" dirty="0" smtClean="0"/>
            </a:br>
            <a:r>
              <a:rPr lang="en-GB" sz="3600" dirty="0" smtClean="0"/>
              <a:t>is </a:t>
            </a:r>
            <a:br>
              <a:rPr lang="en-GB" sz="3600" dirty="0" smtClean="0"/>
            </a:br>
            <a:r>
              <a:rPr lang="en-GB" sz="3600" dirty="0" smtClean="0"/>
              <a:t>Informational Thinking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16824" cy="1752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Greg Michaelson</a:t>
            </a:r>
          </a:p>
          <a:p>
            <a:r>
              <a:rPr lang="en-GB" sz="2800" dirty="0" smtClean="0"/>
              <a:t>School of Mathematical &amp; Computer Sciences</a:t>
            </a:r>
          </a:p>
          <a:p>
            <a:r>
              <a:rPr lang="en-GB" sz="2800" dirty="0"/>
              <a:t>H</a:t>
            </a:r>
            <a:r>
              <a:rPr lang="en-GB" sz="2800" dirty="0" smtClean="0"/>
              <a:t>eriot-Watt University</a:t>
            </a:r>
          </a:p>
          <a:p>
            <a:r>
              <a:rPr lang="en-GB" sz="1800" dirty="0" smtClean="0">
                <a:hlinkClick r:id="rId2"/>
              </a:rPr>
              <a:t>G.Michaelson@hw.ac.uk</a:t>
            </a:r>
            <a:endParaRPr lang="en-GB" sz="1800" dirty="0" smtClean="0"/>
          </a:p>
          <a:p>
            <a:r>
              <a:rPr lang="en-GB" sz="1800" dirty="0" smtClean="0"/>
              <a:t>http://www.macs.hw.ac.uk/~greg</a:t>
            </a:r>
            <a:endParaRPr lang="en-GB" sz="1800" dirty="0"/>
          </a:p>
        </p:txBody>
      </p:sp>
      <p:pic>
        <p:nvPicPr>
          <p:cNvPr id="4" name="Picture 6" descr="hw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1584177" cy="14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Science?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618856" cy="218884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is programming the “new Latin”?</a:t>
            </a:r>
          </a:p>
          <a:p>
            <a:r>
              <a:rPr lang="en-GB" sz="3200" dirty="0" smtClean="0"/>
              <a:t>should we teach all students to program?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185" y="1916647"/>
            <a:ext cx="460814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08104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Observer 1/4/12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Science?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NO!</a:t>
            </a:r>
          </a:p>
          <a:p>
            <a:r>
              <a:rPr lang="en-GB" sz="3200" dirty="0" smtClean="0"/>
              <a:t>we need to teach all students to </a:t>
            </a:r>
            <a:r>
              <a:rPr lang="en-GB" sz="3200" i="1" dirty="0" smtClean="0"/>
              <a:t>think</a:t>
            </a:r>
            <a:r>
              <a:rPr lang="en-GB" sz="3200" dirty="0" smtClean="0"/>
              <a:t>:</a:t>
            </a:r>
          </a:p>
          <a:p>
            <a:pPr lvl="1"/>
            <a:r>
              <a:rPr lang="en-GB" sz="2800" dirty="0" smtClean="0"/>
              <a:t>first characterise problem</a:t>
            </a:r>
          </a:p>
          <a:p>
            <a:pPr lvl="1"/>
            <a:r>
              <a:rPr lang="en-GB" sz="2800" dirty="0" smtClean="0"/>
              <a:t> then choose technology</a:t>
            </a:r>
          </a:p>
          <a:p>
            <a:r>
              <a:rPr lang="en-GB" sz="3200" i="1" dirty="0" smtClean="0"/>
              <a:t>how to characterise problems?</a:t>
            </a:r>
          </a:p>
          <a:p>
            <a:endParaRPr lang="en-GB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3" name="Group 8"/>
          <p:cNvGrpSpPr/>
          <p:nvPr/>
        </p:nvGrpSpPr>
        <p:grpSpPr>
          <a:xfrm>
            <a:off x="5148064" y="1340768"/>
            <a:ext cx="3456384" cy="4608141"/>
            <a:chOff x="4932040" y="1700809"/>
            <a:chExt cx="3456384" cy="46081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356161" y="2276688"/>
              <a:ext cx="4608141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 rot="20845887">
              <a:off x="5497206" y="5065230"/>
              <a:ext cx="1886788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smtClean="0">
                  <a:solidFill>
                    <a:srgbClr val="FF0000"/>
                  </a:solidFill>
                </a:rPr>
                <a:t>THINK!</a:t>
              </a:r>
              <a:endParaRPr lang="en-GB" sz="4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GB" sz="2800" dirty="0" smtClean="0"/>
              <a:t>modern approach to problem solving</a:t>
            </a:r>
          </a:p>
          <a:p>
            <a:r>
              <a:rPr lang="en-GB" sz="2800" dirty="0" smtClean="0"/>
              <a:t>draws heavily on insights from Computing Science</a:t>
            </a:r>
          </a:p>
          <a:p>
            <a:r>
              <a:rPr lang="en-GB" sz="2800" dirty="0" smtClean="0"/>
              <a:t>very widely applicable</a:t>
            </a:r>
          </a:p>
          <a:p>
            <a:r>
              <a:rPr lang="en-GB" sz="2800" dirty="0" smtClean="0"/>
              <a:t>not about programming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pic>
        <p:nvPicPr>
          <p:cNvPr id="11" name="Picture 2" descr="http://farm4.static.flickr.com/3429/3924201959_6c0086d8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2736304" cy="39428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530120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http://chomskyscolorlessgreenideas.blogspot.co.uk/2009/09/chinese-room.html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triangle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267744" y="1628800"/>
            <a:ext cx="5688632" cy="3897724"/>
            <a:chOff x="2267744" y="1628800"/>
            <a:chExt cx="5688632" cy="3897724"/>
          </a:xfrm>
        </p:grpSpPr>
        <p:grpSp>
          <p:nvGrpSpPr>
            <p:cNvPr id="3" name="Group 43"/>
            <p:cNvGrpSpPr/>
            <p:nvPr/>
          </p:nvGrpSpPr>
          <p:grpSpPr>
            <a:xfrm>
              <a:off x="2267744" y="1628800"/>
              <a:ext cx="5688632" cy="3834427"/>
              <a:chOff x="2411760" y="1196752"/>
              <a:chExt cx="5688632" cy="383442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411760" y="414908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/>
                  <a:t>ICT</a:t>
                </a:r>
                <a:endParaRPr lang="en-GB" sz="2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00192" y="4077072"/>
                <a:ext cx="1800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/>
                  <a:t>Computing Science</a:t>
                </a:r>
                <a:endParaRPr lang="en-GB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915816" y="1196752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/>
                  <a:t>Computational </a:t>
                </a:r>
              </a:p>
              <a:p>
                <a:pPr algn="ctr"/>
                <a:r>
                  <a:rPr lang="en-GB" sz="2800" dirty="0" smtClean="0"/>
                  <a:t>Thinking</a:t>
                </a:r>
                <a:endParaRPr lang="en-GB" sz="2800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3347864" y="4365104"/>
                <a:ext cx="2808312" cy="0"/>
              </a:xfrm>
              <a:prstGeom prst="straightConnector1">
                <a:avLst/>
              </a:prstGeom>
              <a:ln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203848" y="2204864"/>
                <a:ext cx="1368152" cy="1944217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5004048" y="2204864"/>
                <a:ext cx="1368152" cy="1944215"/>
              </a:xfrm>
              <a:prstGeom prst="straightConnector1">
                <a:avLst/>
              </a:prstGeom>
              <a:ln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5220072" y="2132856"/>
                <a:ext cx="1368152" cy="1944215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2915816" y="2132856"/>
                <a:ext cx="1368152" cy="1944217"/>
              </a:xfrm>
              <a:prstGeom prst="straightConnector1">
                <a:avLst/>
              </a:prstGeom>
              <a:ln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3347864" y="4653136"/>
                <a:ext cx="2808312" cy="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923928" y="436510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social needs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1920" y="515719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tools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760" y="314096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problems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7904" y="350100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solutions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24128" y="32129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praxis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4008" y="371703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concepts</a:t>
              </a:r>
              <a:endParaRPr lang="en-GB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homage to:</a:t>
            </a:r>
          </a:p>
          <a:p>
            <a:pPr lvl="1"/>
            <a:r>
              <a:rPr lang="en-GB" sz="2400" dirty="0" smtClean="0"/>
              <a:t>N. Wirth, </a:t>
            </a:r>
            <a:r>
              <a:rPr lang="en-GB" sz="2400" i="1" dirty="0" smtClean="0"/>
              <a:t>Algorithms + Data Structures = Programs</a:t>
            </a:r>
            <a:r>
              <a:rPr lang="en-GB" sz="2400" dirty="0" smtClean="0"/>
              <a:t>, Prentice-Hall, 1973</a:t>
            </a:r>
          </a:p>
          <a:p>
            <a:r>
              <a:rPr lang="en-GB" sz="2800" dirty="0" smtClean="0"/>
              <a:t> information + computations = solutions</a:t>
            </a:r>
          </a:p>
          <a:p>
            <a:pPr lvl="1"/>
            <a:r>
              <a:rPr lang="en-GB" sz="2400" dirty="0" smtClean="0"/>
              <a:t>how do we know when the problem is solved?</a:t>
            </a:r>
          </a:p>
          <a:p>
            <a:pPr lvl="1"/>
            <a:r>
              <a:rPr lang="en-GB" sz="2400" dirty="0" smtClean="0"/>
              <a:t>what information is relevant to solving the problem?</a:t>
            </a:r>
          </a:p>
          <a:p>
            <a:pPr lvl="1"/>
            <a:r>
              <a:rPr lang="en-GB" sz="2400" dirty="0" smtClean="0"/>
              <a:t>how must the information change for the problem to be solved?</a:t>
            </a:r>
          </a:p>
          <a:p>
            <a:pPr lvl="1"/>
            <a:r>
              <a:rPr lang="en-GB" sz="2400" dirty="0" smtClean="0"/>
              <a:t>what computation(s) should we perform on the information to reach the solution?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GB" sz="2800" dirty="0" smtClean="0"/>
              <a:t>hardest part is characterising the problem</a:t>
            </a:r>
          </a:p>
          <a:p>
            <a:r>
              <a:rPr lang="en-GB" sz="2800" dirty="0" smtClean="0"/>
              <a:t>two standard approaches:</a:t>
            </a:r>
          </a:p>
          <a:p>
            <a:pPr lvl="1"/>
            <a:r>
              <a:rPr lang="en-GB" dirty="0" smtClean="0"/>
              <a:t>ask someone else...</a:t>
            </a:r>
          </a:p>
          <a:p>
            <a:pPr lvl="1"/>
            <a:r>
              <a:rPr lang="en-GB" dirty="0" smtClean="0"/>
              <a:t>look for a </a:t>
            </a:r>
            <a:r>
              <a:rPr lang="en-GB" b="1" i="1" dirty="0" smtClean="0"/>
              <a:t>similar</a:t>
            </a:r>
            <a:r>
              <a:rPr lang="en-GB" dirty="0" smtClean="0"/>
              <a:t> problem you already know how to solve</a:t>
            </a:r>
          </a:p>
          <a:p>
            <a:r>
              <a:rPr lang="en-GB" sz="2800" dirty="0" smtClean="0"/>
              <a:t>what makes problems </a:t>
            </a:r>
            <a:r>
              <a:rPr lang="en-GB" sz="2800" b="1" i="1" dirty="0" smtClean="0"/>
              <a:t>similar</a:t>
            </a:r>
            <a:r>
              <a:rPr lang="en-GB" sz="2800" dirty="0" smtClean="0"/>
              <a:t>?</a:t>
            </a:r>
          </a:p>
          <a:p>
            <a:pPr lvl="1"/>
            <a:r>
              <a:rPr lang="en-GB" dirty="0" smtClean="0"/>
              <a:t>similar information + computations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four core techniques;</a:t>
            </a:r>
          </a:p>
          <a:p>
            <a:pPr lvl="1"/>
            <a:r>
              <a:rPr lang="en-GB" dirty="0" smtClean="0"/>
              <a:t>decomposition</a:t>
            </a:r>
          </a:p>
          <a:p>
            <a:pPr lvl="1"/>
            <a:r>
              <a:rPr lang="en-GB" dirty="0" smtClean="0"/>
              <a:t>pattern recognition</a:t>
            </a:r>
          </a:p>
          <a:p>
            <a:pPr lvl="1"/>
            <a:r>
              <a:rPr lang="en-GB" dirty="0" smtClean="0"/>
              <a:t>pattern generalisation/abstraction</a:t>
            </a:r>
          </a:p>
          <a:p>
            <a:pPr lvl="1"/>
            <a:r>
              <a:rPr lang="en-GB" dirty="0" smtClean="0"/>
              <a:t>algorithm design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identify the information needed to solve problem</a:t>
            </a:r>
          </a:p>
          <a:p>
            <a:r>
              <a:rPr lang="en-GB" dirty="0" smtClean="0"/>
              <a:t>break the problem up into smaller sub-problems</a:t>
            </a:r>
          </a:p>
          <a:p>
            <a:r>
              <a:rPr lang="en-GB" dirty="0" smtClean="0"/>
              <a:t>identify the sub-information needed to solve sub-problems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4098" name="Picture 2" descr="C:\Users\Greg\Desktop\stone-henge-ike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710" y="1628800"/>
            <a:ext cx="4363257" cy="36724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355976" y="53732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000" dirty="0" smtClean="0"/>
              <a:t>http://www.lostateminor.com/2012/03/14/if-stonehenge-came-with-ikea-instructions/</a:t>
            </a:r>
            <a:endParaRPr lang="en-GB" sz="1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Pattern 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look for patterns amongst problems</a:t>
            </a:r>
          </a:p>
          <a:p>
            <a:pPr lvl="1"/>
            <a:r>
              <a:rPr lang="en-GB" dirty="0" smtClean="0"/>
              <a:t>have I seen a problem like this before?</a:t>
            </a:r>
          </a:p>
          <a:p>
            <a:pPr lvl="1"/>
            <a:r>
              <a:rPr lang="en-GB" dirty="0" smtClean="0"/>
              <a:t>how is this problem different? </a:t>
            </a:r>
          </a:p>
          <a:p>
            <a:r>
              <a:rPr lang="en-GB" dirty="0" smtClean="0"/>
              <a:t>look for patterns in the information</a:t>
            </a:r>
          </a:p>
          <a:p>
            <a:pPr lvl="1"/>
            <a:r>
              <a:rPr lang="en-GB" dirty="0" smtClean="0"/>
              <a:t>how is the information structured?</a:t>
            </a:r>
          </a:p>
          <a:p>
            <a:pPr lvl="1"/>
            <a:r>
              <a:rPr lang="en-GB" dirty="0" smtClean="0"/>
              <a:t>are there useful relationships within the information?</a:t>
            </a:r>
          </a:p>
          <a:p>
            <a:pPr lvl="1"/>
            <a:r>
              <a:rPr lang="en-GB" dirty="0" smtClean="0"/>
              <a:t>have I seem information organised like this before?</a:t>
            </a:r>
          </a:p>
          <a:p>
            <a:pPr lvl="1"/>
            <a:r>
              <a:rPr lang="en-GB" dirty="0" smtClean="0"/>
              <a:t>how is this information different?</a:t>
            </a:r>
          </a:p>
          <a:p>
            <a:pPr lvl="2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3074" name="Picture 2" descr="C:\Users\Greg\Desktop\TelBill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7" y="3935570"/>
            <a:ext cx="2675089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80112" y="587978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http://www.moneymatterstome.co.uk/interactive-workshops/writingcheque.htm</a:t>
            </a:r>
            <a:endParaRPr lang="en-GB" sz="1000" dirty="0"/>
          </a:p>
        </p:txBody>
      </p:sp>
      <p:pic>
        <p:nvPicPr>
          <p:cNvPr id="13" name="Picture 2" descr="C:\Users\Greg\Desktop\250px-BankStatementChequ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2808312" cy="21685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92080" y="3501008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http://en.wikipedia.org/wiki/Bank_statement</a:t>
            </a:r>
            <a:endParaRPr lang="en-GB" sz="1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Pattern generalisation/abstraction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is the general case for my problem?</a:t>
            </a:r>
          </a:p>
          <a:p>
            <a:pPr lvl="1"/>
            <a:r>
              <a:rPr lang="en-GB" dirty="0" smtClean="0"/>
              <a:t>what doesn’t change in how sub-problems are organised?</a:t>
            </a:r>
          </a:p>
          <a:p>
            <a:pPr lvl="1"/>
            <a:r>
              <a:rPr lang="en-GB" dirty="0" smtClean="0"/>
              <a:t>what does change?</a:t>
            </a:r>
          </a:p>
          <a:p>
            <a:r>
              <a:rPr lang="en-GB" dirty="0" smtClean="0"/>
              <a:t>what is the general organisation of the information?</a:t>
            </a:r>
          </a:p>
          <a:p>
            <a:pPr lvl="1"/>
            <a:r>
              <a:rPr lang="en-GB" dirty="0" smtClean="0"/>
              <a:t>what doesn’t change in structure?</a:t>
            </a:r>
          </a:p>
          <a:p>
            <a:pPr lvl="1"/>
            <a:r>
              <a:rPr lang="en-GB" dirty="0" smtClean="0"/>
              <a:t>what information does change?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2051" name="Picture 3" descr="C:\Users\Greg\Desktop\bank-state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89040"/>
            <a:ext cx="1748284" cy="22850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602128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http://www.learndirect.co.uk/campaigns/worth-learning/managing-money/understanding-bank-statement/</a:t>
            </a:r>
            <a:endParaRPr lang="en-GB" sz="1000" dirty="0"/>
          </a:p>
        </p:txBody>
      </p:sp>
      <p:pic>
        <p:nvPicPr>
          <p:cNvPr id="12" name="Picture 2" descr="C:\Users\Greg\Desktop\250px-BankStatementChequ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2808312" cy="21685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92080" y="3501008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http://en.wikipedia.org/wiki/Bank_statement</a:t>
            </a:r>
            <a:endParaRPr lang="en-GB" sz="1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we make </a:t>
            </a:r>
            <a:r>
              <a:rPr lang="en-GB" i="1" dirty="0" smtClean="0"/>
              <a:t>models</a:t>
            </a:r>
            <a:r>
              <a:rPr lang="en-GB" dirty="0" smtClean="0"/>
              <a:t> of the world to:</a:t>
            </a:r>
          </a:p>
          <a:p>
            <a:pPr lvl="1"/>
            <a:r>
              <a:rPr lang="en-GB" dirty="0" smtClean="0"/>
              <a:t>understand it</a:t>
            </a:r>
          </a:p>
          <a:p>
            <a:pPr lvl="1"/>
            <a:r>
              <a:rPr lang="en-GB" dirty="0" smtClean="0"/>
              <a:t>change it in predictable ways</a:t>
            </a:r>
            <a:endParaRPr lang="en-GB" dirty="0"/>
          </a:p>
        </p:txBody>
      </p:sp>
      <p:pic>
        <p:nvPicPr>
          <p:cNvPr id="10242" name="Picture 2" descr="http://www.maps2anywhere.com/Globes/Columbus-Globes-14-inch-acrylic-beech-base-panorama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456384" cy="43313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4" y="5733256"/>
            <a:ext cx="489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Columbus Globes</a:t>
            </a:r>
          </a:p>
          <a:p>
            <a:pPr algn="ctr"/>
            <a:r>
              <a:rPr lang="en-GB" sz="1200" dirty="0" smtClean="0"/>
              <a:t>http://www.maps2anywhere.com/Globes/columbus_world_globes_01.htm</a:t>
            </a:r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4C92-C26C-486C-B3E7-D27B347BF5A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the sequence of steps from the initial information to the problem being solved?</a:t>
            </a:r>
          </a:p>
          <a:p>
            <a:r>
              <a:rPr lang="en-GB" dirty="0" smtClean="0"/>
              <a:t>how are sub-problems connected?</a:t>
            </a:r>
          </a:p>
          <a:p>
            <a:r>
              <a:rPr lang="en-GB" dirty="0" smtClean="0"/>
              <a:t>how does the information change between steps?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Picture 7" descr="Coffee%20Mug%20-%20Far%20Side%20First%20Pants%20Then%20Your%20Sh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417195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522920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Mug design – Le Chat Noir Boutique</a:t>
            </a:r>
          </a:p>
          <a:p>
            <a:r>
              <a:rPr lang="en-GB" sz="1000" dirty="0" smtClean="0"/>
              <a:t>http://www.lechatnoirboutique.com/proddetail.php?prod=FSFPTS</a:t>
            </a:r>
            <a:endParaRPr lang="en-GB" sz="1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computational thinking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does this mean for practical teaching?</a:t>
            </a:r>
          </a:p>
          <a:p>
            <a:r>
              <a:rPr lang="en-GB" sz="2800" dirty="0" smtClean="0"/>
              <a:t>where to begin?</a:t>
            </a:r>
          </a:p>
          <a:p>
            <a:r>
              <a:rPr lang="en-GB" sz="2800" dirty="0" smtClean="0"/>
              <a:t>are familiar approaches useful?</a:t>
            </a:r>
          </a:p>
          <a:p>
            <a:r>
              <a:rPr lang="en-GB" sz="2800" dirty="0" smtClean="0"/>
              <a:t>can we retrofit computational thinking to what we do already...?</a:t>
            </a:r>
            <a:endParaRPr lang="en-GB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2" name="Picture 2" descr="http://www.columbia.edu/itc/mealac/pritchett/00routesdata/1700_1799/compendia/coote/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4175255" cy="33123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44008" y="5157192"/>
            <a:ext cx="432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armillary sphere and discussion by R. W. Seale, </a:t>
            </a:r>
            <a:r>
              <a:rPr lang="en-US" b="1" dirty="0" smtClean="0"/>
              <a:t>in</a:t>
            </a:r>
            <a:r>
              <a:rPr lang="en-US" dirty="0" smtClean="0"/>
              <a:t> A New Geographical Dictionary," published by J. </a:t>
            </a:r>
            <a:r>
              <a:rPr lang="en-US" dirty="0" err="1" smtClean="0"/>
              <a:t>Coote</a:t>
            </a:r>
            <a:r>
              <a:rPr lang="en-US" dirty="0" smtClean="0"/>
              <a:t>, London, 1760 </a:t>
            </a:r>
            <a:r>
              <a:rPr lang="en-US" sz="1200" b="1" dirty="0" smtClean="0"/>
              <a:t>*</a:t>
            </a:r>
            <a:r>
              <a:rPr lang="en-GB" sz="1200" dirty="0" smtClean="0"/>
              <a:t>http://www.columbia.edu/itc/mealac/pritchett/00routesdata/1700_1799/compendia/coote/sphere.jpg</a:t>
            </a:r>
            <a:endParaRPr lang="en-GB" sz="12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programming language oriented</a:t>
            </a:r>
          </a:p>
          <a:p>
            <a:pPr lvl="1"/>
            <a:r>
              <a:rPr lang="en-GB" sz="2400" dirty="0" smtClean="0"/>
              <a:t>full strength language</a:t>
            </a:r>
          </a:p>
          <a:p>
            <a:pPr lvl="1"/>
            <a:r>
              <a:rPr lang="en-GB" sz="2400" dirty="0" smtClean="0"/>
              <a:t>pedagogic or full strength subset</a:t>
            </a:r>
          </a:p>
          <a:p>
            <a:pPr lvl="1"/>
            <a:r>
              <a:rPr lang="en-GB" sz="2400" dirty="0" smtClean="0"/>
              <a:t>functional/logic </a:t>
            </a:r>
          </a:p>
          <a:p>
            <a:pPr lvl="1"/>
            <a:r>
              <a:rPr lang="en-GB" sz="2400" dirty="0" smtClean="0"/>
              <a:t>object oriented</a:t>
            </a:r>
          </a:p>
          <a:p>
            <a:pPr lvl="1"/>
            <a:r>
              <a:rPr lang="en-GB" sz="2400" dirty="0" smtClean="0"/>
              <a:t>pseudo code – language independent</a:t>
            </a:r>
          </a:p>
          <a:p>
            <a:r>
              <a:rPr lang="en-GB" sz="2800" dirty="0" smtClean="0"/>
              <a:t>simple to complex</a:t>
            </a:r>
          </a:p>
          <a:p>
            <a:pPr lvl="1"/>
            <a:r>
              <a:rPr lang="en-GB" sz="2400" dirty="0" smtClean="0"/>
              <a:t>stepwise refinement</a:t>
            </a:r>
          </a:p>
          <a:p>
            <a:pPr lvl="1"/>
            <a:r>
              <a:rPr lang="en-GB" sz="2400" dirty="0" smtClean="0"/>
              <a:t>structured programming</a:t>
            </a:r>
          </a:p>
          <a:p>
            <a:pPr lvl="1"/>
            <a:r>
              <a:rPr lang="en-GB" sz="2400" dirty="0" smtClean="0"/>
              <a:t>iterative prototyping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 smtClean="0"/>
              <a:t>components</a:t>
            </a:r>
          </a:p>
          <a:p>
            <a:pPr lvl="1"/>
            <a:r>
              <a:rPr lang="en-GB" sz="2400" dirty="0" smtClean="0"/>
              <a:t>modular programming</a:t>
            </a:r>
          </a:p>
          <a:p>
            <a:pPr lvl="1"/>
            <a:r>
              <a:rPr lang="en-GB" sz="2400" dirty="0" smtClean="0"/>
              <a:t>algorithms</a:t>
            </a:r>
          </a:p>
          <a:p>
            <a:pPr lvl="1"/>
            <a:r>
              <a:rPr lang="en-GB" sz="2400" dirty="0" smtClean="0"/>
              <a:t>data structures</a:t>
            </a:r>
          </a:p>
          <a:p>
            <a:pPr lvl="1"/>
            <a:r>
              <a:rPr lang="en-GB" sz="2400" dirty="0" smtClean="0"/>
              <a:t>types</a:t>
            </a:r>
          </a:p>
          <a:p>
            <a:pPr lvl="1"/>
            <a:r>
              <a:rPr lang="en-GB" sz="2400" dirty="0" smtClean="0"/>
              <a:t>classes</a:t>
            </a:r>
          </a:p>
          <a:p>
            <a:pPr lvl="1"/>
            <a:r>
              <a:rPr lang="en-GB" sz="2400" dirty="0" smtClean="0"/>
              <a:t>libraries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</a:p>
          <a:p>
            <a:pPr lvl="1"/>
            <a:r>
              <a:rPr lang="en-GB" dirty="0" smtClean="0"/>
              <a:t>flowcharts </a:t>
            </a:r>
          </a:p>
          <a:p>
            <a:pPr lvl="1"/>
            <a:r>
              <a:rPr lang="en-GB" dirty="0" smtClean="0"/>
              <a:t>data flow</a:t>
            </a:r>
          </a:p>
          <a:p>
            <a:pPr lvl="1"/>
            <a:r>
              <a:rPr lang="en-GB" dirty="0" smtClean="0"/>
              <a:t>entity relationship </a:t>
            </a:r>
          </a:p>
          <a:p>
            <a:pPr lvl="1"/>
            <a:r>
              <a:rPr lang="en-GB" dirty="0" smtClean="0"/>
              <a:t>UML</a:t>
            </a:r>
          </a:p>
          <a:p>
            <a:pPr lvl="2"/>
            <a:r>
              <a:rPr lang="en-GB" dirty="0" smtClean="0"/>
              <a:t>use case</a:t>
            </a:r>
          </a:p>
          <a:p>
            <a:pPr lvl="2"/>
            <a:r>
              <a:rPr lang="en-GB" dirty="0" smtClean="0"/>
              <a:t>class diagrams</a:t>
            </a:r>
          </a:p>
          <a:p>
            <a:pPr lvl="2"/>
            <a:r>
              <a:rPr lang="en-GB" dirty="0" smtClean="0"/>
              <a:t>structure diagrams</a:t>
            </a:r>
          </a:p>
          <a:p>
            <a:pPr lvl="2"/>
            <a:r>
              <a:rPr lang="en-GB" dirty="0" smtClean="0"/>
              <a:t>sequence diagrams</a:t>
            </a:r>
          </a:p>
          <a:p>
            <a:pPr lvl="2"/>
            <a:r>
              <a:rPr lang="en-GB" dirty="0" smtClean="0"/>
              <a:t>state machines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fashions change</a:t>
            </a:r>
          </a:p>
          <a:p>
            <a:r>
              <a:rPr lang="en-GB" sz="2800" dirty="0" smtClean="0"/>
              <a:t>too many possibilities</a:t>
            </a:r>
          </a:p>
          <a:p>
            <a:r>
              <a:rPr lang="en-GB" sz="2800" dirty="0" smtClean="0"/>
              <a:t>none work easily beyond simple cases</a:t>
            </a:r>
          </a:p>
          <a:p>
            <a:r>
              <a:rPr lang="en-GB" sz="2800" dirty="0" smtClean="0"/>
              <a:t>all have a strong focus on the final program</a:t>
            </a:r>
          </a:p>
          <a:p>
            <a:r>
              <a:rPr lang="en-GB" sz="2800" dirty="0" smtClean="0"/>
              <a:t>programming not hard when you know how to solve the problem...</a:t>
            </a:r>
          </a:p>
          <a:p>
            <a:r>
              <a:rPr lang="en-GB" sz="2800" dirty="0" smtClean="0"/>
              <a:t>...except for vagaries of specific language syntax &amp; semantics &amp; tools</a:t>
            </a:r>
          </a:p>
          <a:p>
            <a:pPr lvl="1"/>
            <a:r>
              <a:rPr lang="en-GB" dirty="0" smtClean="0"/>
              <a:t>get in the way of problem solving &amp; model making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Forget the past...!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familiar approaches useful </a:t>
            </a:r>
          </a:p>
          <a:p>
            <a:pPr lvl="1"/>
            <a:r>
              <a:rPr lang="en-GB" dirty="0" smtClean="0"/>
              <a:t>at end of problem solving to realise solution</a:t>
            </a:r>
          </a:p>
          <a:p>
            <a:pPr lvl="1"/>
            <a:r>
              <a:rPr lang="en-GB" dirty="0" smtClean="0"/>
              <a:t>with more advanced classes when basic computational concepts understood</a:t>
            </a:r>
          </a:p>
          <a:p>
            <a:r>
              <a:rPr lang="en-GB" sz="2800" dirty="0" smtClean="0"/>
              <a:t>need to focus on problem without worrying about how to implement solution</a:t>
            </a:r>
          </a:p>
          <a:p>
            <a:r>
              <a:rPr lang="en-GB" sz="2800" dirty="0" smtClean="0"/>
              <a:t>key is to characterise information &amp; computations</a:t>
            </a:r>
          </a:p>
          <a:p>
            <a:r>
              <a:rPr lang="en-GB" sz="2800" dirty="0" smtClean="0"/>
              <a:t>start with information, not computations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Characterising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information = base/atomic elements + structure</a:t>
            </a:r>
          </a:p>
          <a:p>
            <a:r>
              <a:rPr lang="en-GB" sz="2800" dirty="0" smtClean="0"/>
              <a:t>NB not type, class etc </a:t>
            </a:r>
          </a:p>
          <a:p>
            <a:pPr lvl="1"/>
            <a:r>
              <a:rPr lang="en-GB" dirty="0" smtClean="0"/>
              <a:t>programming concepts</a:t>
            </a:r>
          </a:p>
          <a:p>
            <a:pPr lvl="1"/>
            <a:r>
              <a:rPr lang="en-GB" dirty="0" smtClean="0"/>
              <a:t>used to represent/implement problem information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Characterising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base/atomic elements</a:t>
            </a:r>
          </a:p>
          <a:p>
            <a:pPr lvl="1"/>
            <a:r>
              <a:rPr lang="en-GB" dirty="0" smtClean="0"/>
              <a:t>things!</a:t>
            </a:r>
          </a:p>
          <a:p>
            <a:r>
              <a:rPr lang="en-GB" sz="2800" dirty="0" smtClean="0"/>
              <a:t>at simplest, represented as</a:t>
            </a:r>
            <a:r>
              <a:rPr lang="en-GB" dirty="0" smtClean="0"/>
              <a:t> </a:t>
            </a:r>
            <a:r>
              <a:rPr lang="en-GB" sz="2800" dirty="0" smtClean="0"/>
              <a:t>symbols</a:t>
            </a:r>
          </a:p>
          <a:p>
            <a:pPr lvl="1"/>
            <a:r>
              <a:rPr lang="en-GB" dirty="0" smtClean="0"/>
              <a:t>sequences of characters</a:t>
            </a:r>
          </a:p>
          <a:p>
            <a:pPr lvl="1"/>
            <a:r>
              <a:rPr lang="en-GB" dirty="0" smtClean="0"/>
              <a:t>unitary entities that are meaningful</a:t>
            </a:r>
          </a:p>
          <a:p>
            <a:pPr lvl="1"/>
            <a:r>
              <a:rPr lang="en-GB" dirty="0" smtClean="0"/>
              <a:t>e.g. words, numbers</a:t>
            </a:r>
          </a:p>
          <a:p>
            <a:r>
              <a:rPr lang="en-GB" sz="2800" dirty="0" smtClean="0"/>
              <a:t>elements may be composite</a:t>
            </a:r>
          </a:p>
          <a:p>
            <a:pPr lvl="1"/>
            <a:r>
              <a:rPr lang="en-GB" dirty="0" smtClean="0"/>
              <a:t>made up of sub-elements</a:t>
            </a:r>
          </a:p>
          <a:p>
            <a:pPr lvl="1"/>
            <a:r>
              <a:rPr lang="en-GB" dirty="0" smtClean="0"/>
              <a:t>structured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Characterising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information structures</a:t>
            </a:r>
          </a:p>
          <a:p>
            <a:pPr lvl="1"/>
            <a:r>
              <a:rPr lang="en-GB" dirty="0" smtClean="0"/>
              <a:t>sequences: before/after, unordered/ordered</a:t>
            </a:r>
          </a:p>
          <a:p>
            <a:pPr lvl="1"/>
            <a:r>
              <a:rPr lang="en-GB" dirty="0" smtClean="0"/>
              <a:t>tables: rows &amp; columns of contents</a:t>
            </a:r>
          </a:p>
          <a:p>
            <a:pPr lvl="1"/>
            <a:r>
              <a:rPr lang="en-GB" dirty="0" smtClean="0"/>
              <a:t>arrays: index &amp; contents</a:t>
            </a:r>
          </a:p>
          <a:p>
            <a:pPr lvl="1"/>
            <a:r>
              <a:rPr lang="en-GB" dirty="0" smtClean="0"/>
              <a:t>record: fields &amp; contents</a:t>
            </a:r>
          </a:p>
          <a:p>
            <a:pPr lvl="1"/>
            <a:r>
              <a:rPr lang="en-GB" dirty="0" smtClean="0"/>
              <a:t>lists: head &amp; tail values </a:t>
            </a:r>
          </a:p>
          <a:p>
            <a:pPr lvl="1"/>
            <a:r>
              <a:rPr lang="en-GB" dirty="0" smtClean="0"/>
              <a:t>trees: value &amp; branches </a:t>
            </a:r>
          </a:p>
          <a:p>
            <a:pPr lvl="1"/>
            <a:r>
              <a:rPr lang="en-GB" dirty="0" smtClean="0"/>
              <a:t>graphs: nodes &amp; arcs</a:t>
            </a:r>
          </a:p>
          <a:p>
            <a:r>
              <a:rPr lang="en-GB" sz="2800" dirty="0" smtClean="0"/>
              <a:t>NB not data structures: programming concept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Characterising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structures have equivalences</a:t>
            </a:r>
          </a:p>
          <a:p>
            <a:pPr lvl="1"/>
            <a:r>
              <a:rPr lang="en-GB" dirty="0" smtClean="0"/>
              <a:t>table == array of records of row/column contents</a:t>
            </a:r>
          </a:p>
          <a:p>
            <a:pPr lvl="1"/>
            <a:r>
              <a:rPr lang="en-GB" dirty="0" smtClean="0"/>
              <a:t>array == list of index/value records</a:t>
            </a:r>
          </a:p>
          <a:p>
            <a:pPr lvl="1"/>
            <a:r>
              <a:rPr lang="en-GB" dirty="0" smtClean="0"/>
              <a:t>list == array of records of head &amp; tail</a:t>
            </a:r>
          </a:p>
          <a:p>
            <a:r>
              <a:rPr lang="en-GB" sz="2800" dirty="0" smtClean="0"/>
              <a:t>for some problems, base elements in structures are themselves structures</a:t>
            </a:r>
          </a:p>
          <a:p>
            <a:r>
              <a:rPr lang="en-GB" sz="2800" dirty="0" smtClean="0"/>
              <a:t>where to begin...?</a:t>
            </a:r>
          </a:p>
          <a:p>
            <a:r>
              <a:rPr lang="en-GB" sz="2800" dirty="0" smtClean="0"/>
              <a:t>back to Computing Science...?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 and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 program:</a:t>
            </a:r>
          </a:p>
          <a:p>
            <a:pPr lvl="1"/>
            <a:r>
              <a:rPr lang="en-GB" dirty="0" smtClean="0"/>
              <a:t>maps the abstractions of a conceptual model </a:t>
            </a:r>
          </a:p>
        </p:txBody>
      </p:sp>
      <p:pic>
        <p:nvPicPr>
          <p:cNvPr id="1038" name="Picture 14" descr="http://i.istockimg.com/file_thumbview_approve/10394789/2/stock-illustration-10394789-brain-profile-out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628800"/>
            <a:ext cx="2121165" cy="1440160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1040" name="Picture 16" descr="http://t0.gstatic.com/images?q=tbn:ANd9GcRav3kJBxiSYRsK3vxeoOwoOyArZEI_8hcv4z4onLLwxy-auJh9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916832"/>
            <a:ext cx="640071" cy="576064"/>
          </a:xfrm>
          <a:prstGeom prst="rect">
            <a:avLst/>
          </a:prstGeom>
          <a:noFill/>
        </p:spPr>
      </p:pic>
      <p:sp>
        <p:nvSpPr>
          <p:cNvPr id="1042" name="AutoShape 18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AutoShape 20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AutoShape 22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8" name="Picture 24" descr="http://focus-project.net/science/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84784"/>
            <a:ext cx="2275452" cy="1872208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>
            <a:off x="6084168" y="220486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084168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model</a:t>
            </a:r>
            <a:endParaRPr lang="en-GB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308304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brain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4C92-C26C-486C-B3E7-D27B347BF5A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start in real world!</a:t>
            </a:r>
          </a:p>
          <a:p>
            <a:r>
              <a:rPr lang="en-GB" dirty="0" smtClean="0"/>
              <a:t>look at lots of concrete examples:</a:t>
            </a:r>
          </a:p>
          <a:p>
            <a:pPr lvl="1"/>
            <a:r>
              <a:rPr lang="en-GB" sz="2800" dirty="0" smtClean="0"/>
              <a:t>parked cars</a:t>
            </a:r>
          </a:p>
          <a:p>
            <a:pPr lvl="1"/>
            <a:r>
              <a:rPr lang="en-GB" sz="2800" dirty="0" smtClean="0"/>
              <a:t>numbered houses</a:t>
            </a:r>
          </a:p>
          <a:p>
            <a:pPr lvl="1"/>
            <a:r>
              <a:rPr lang="en-GB" sz="2800" dirty="0" smtClean="0"/>
              <a:t>supermarket queue</a:t>
            </a:r>
          </a:p>
          <a:p>
            <a:pPr lvl="1"/>
            <a:r>
              <a:rPr lang="en-GB" sz="2800" dirty="0" smtClean="0"/>
              <a:t>English v Scottish bank queue</a:t>
            </a:r>
          </a:p>
          <a:p>
            <a:pPr lvl="1"/>
            <a:r>
              <a:rPr lang="en-GB" sz="2800" dirty="0" smtClean="0"/>
              <a:t>shopping list</a:t>
            </a:r>
          </a:p>
          <a:p>
            <a:pPr lvl="1"/>
            <a:endParaRPr lang="en-GB" sz="2800" dirty="0" smtClean="0"/>
          </a:p>
          <a:p>
            <a:pPr lvl="1"/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sz="2800" dirty="0" smtClean="0"/>
              <a:t>receipt</a:t>
            </a:r>
          </a:p>
          <a:p>
            <a:pPr lvl="1"/>
            <a:r>
              <a:rPr lang="en-GB" sz="2800" dirty="0" smtClean="0"/>
              <a:t>bill</a:t>
            </a:r>
          </a:p>
          <a:p>
            <a:pPr lvl="1"/>
            <a:r>
              <a:rPr lang="en-GB" sz="2800" dirty="0" smtClean="0"/>
              <a:t>account statement</a:t>
            </a:r>
          </a:p>
          <a:p>
            <a:pPr lvl="1"/>
            <a:r>
              <a:rPr lang="en-GB" sz="2800" dirty="0" smtClean="0"/>
              <a:t>itinerary</a:t>
            </a:r>
          </a:p>
          <a:p>
            <a:pPr lvl="1"/>
            <a:r>
              <a:rPr lang="en-GB" sz="2800" dirty="0" smtClean="0"/>
              <a:t>diary</a:t>
            </a:r>
          </a:p>
          <a:p>
            <a:pPr lvl="1"/>
            <a:r>
              <a:rPr lang="en-GB" sz="2800" dirty="0" smtClean="0"/>
              <a:t>calendar</a:t>
            </a:r>
          </a:p>
          <a:p>
            <a:pPr lvl="1"/>
            <a:r>
              <a:rPr lang="en-GB" sz="2800" dirty="0" smtClean="0"/>
              <a:t>invitation list</a:t>
            </a:r>
          </a:p>
          <a:p>
            <a:pPr lvl="1"/>
            <a:r>
              <a:rPr lang="en-GB" sz="2800" dirty="0" smtClean="0"/>
              <a:t>address book</a:t>
            </a:r>
          </a:p>
          <a:p>
            <a:pPr lvl="1"/>
            <a:r>
              <a:rPr lang="en-GB" sz="2800" dirty="0" smtClean="0"/>
              <a:t>seating diagram</a:t>
            </a:r>
          </a:p>
          <a:p>
            <a:pPr lvl="1"/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208" y="6309320"/>
            <a:ext cx="2133600" cy="365125"/>
          </a:xfrm>
        </p:spPr>
        <p:txBody>
          <a:bodyPr/>
          <a:lstStyle/>
          <a:p>
            <a:fld id="{90BBAA26-12E9-4729-A48F-90DC2849F52F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/>
            <a:r>
              <a:rPr lang="en-GB" sz="2800" dirty="0" smtClean="0"/>
              <a:t>shop catalogue</a:t>
            </a:r>
          </a:p>
          <a:p>
            <a:pPr lvl="1"/>
            <a:r>
              <a:rPr lang="en-GB" sz="2800" dirty="0" smtClean="0"/>
              <a:t>library catalogue</a:t>
            </a:r>
          </a:p>
          <a:p>
            <a:pPr lvl="1"/>
            <a:r>
              <a:rPr lang="en-GB" sz="2800" dirty="0" smtClean="0"/>
              <a:t>family tree</a:t>
            </a:r>
          </a:p>
          <a:p>
            <a:pPr lvl="1"/>
            <a:r>
              <a:rPr lang="en-GB" sz="2800" dirty="0" err="1" smtClean="0"/>
              <a:t>cladistic</a:t>
            </a:r>
            <a:r>
              <a:rPr lang="en-GB" sz="2800" dirty="0" smtClean="0"/>
              <a:t> tree</a:t>
            </a:r>
          </a:p>
          <a:p>
            <a:pPr lvl="1"/>
            <a:r>
              <a:rPr lang="en-GB" sz="2800" dirty="0" smtClean="0"/>
              <a:t>decision tree</a:t>
            </a:r>
          </a:p>
          <a:p>
            <a:pPr lvl="1"/>
            <a:r>
              <a:rPr lang="en-GB" sz="2800" dirty="0" smtClean="0"/>
              <a:t>underground map</a:t>
            </a:r>
          </a:p>
          <a:p>
            <a:pPr lvl="1"/>
            <a:r>
              <a:rPr lang="en-GB" sz="2800" dirty="0" smtClean="0"/>
              <a:t>road map</a:t>
            </a:r>
          </a:p>
          <a:p>
            <a:pPr lvl="1"/>
            <a:r>
              <a:rPr lang="en-GB" sz="2800" dirty="0" smtClean="0"/>
              <a:t>lottery ticket</a:t>
            </a:r>
          </a:p>
          <a:p>
            <a:pPr lvl="1"/>
            <a:r>
              <a:rPr lang="en-GB" sz="2800" dirty="0" smtClean="0"/>
              <a:t>betting slip</a:t>
            </a:r>
          </a:p>
          <a:p>
            <a:pPr lvl="1"/>
            <a:endParaRPr lang="en-GB" sz="2800" dirty="0" smtClean="0"/>
          </a:p>
          <a:p>
            <a:pPr lvl="1"/>
            <a:endParaRPr lang="en-GB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sz="2800" dirty="0" smtClean="0"/>
              <a:t>sports league table</a:t>
            </a:r>
          </a:p>
          <a:p>
            <a:pPr lvl="1"/>
            <a:r>
              <a:rPr lang="en-GB" sz="2800" dirty="0" smtClean="0"/>
              <a:t>mobile contacts</a:t>
            </a:r>
          </a:p>
          <a:p>
            <a:pPr lvl="1"/>
            <a:r>
              <a:rPr lang="en-GB" sz="2800" dirty="0" smtClean="0"/>
              <a:t>browser favourites</a:t>
            </a:r>
          </a:p>
          <a:p>
            <a:pPr lvl="1"/>
            <a:r>
              <a:rPr lang="en-GB" sz="2800" dirty="0" smtClean="0"/>
              <a:t>social media friends</a:t>
            </a:r>
            <a:endParaRPr lang="en-GB" dirty="0" smtClean="0"/>
          </a:p>
          <a:p>
            <a:pPr lvl="1"/>
            <a:r>
              <a:rPr lang="en-GB" sz="2800" dirty="0" smtClean="0"/>
              <a:t>eBook downloads</a:t>
            </a:r>
          </a:p>
          <a:p>
            <a:pPr lvl="1"/>
            <a:r>
              <a:rPr lang="en-GB" sz="2800" dirty="0" smtClean="0"/>
              <a:t>digital photo album</a:t>
            </a:r>
          </a:p>
          <a:p>
            <a:pPr lvl="1"/>
            <a:r>
              <a:rPr lang="en-GB" sz="2800" dirty="0" smtClean="0"/>
              <a:t>digital music library</a:t>
            </a:r>
          </a:p>
          <a:p>
            <a:pPr lvl="1"/>
            <a:r>
              <a:rPr lang="en-GB" sz="2800" dirty="0" smtClean="0"/>
              <a:t>music play list</a:t>
            </a:r>
          </a:p>
          <a:p>
            <a:pPr lvl="1"/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information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use concrete problem scenarios:</a:t>
            </a:r>
          </a:p>
          <a:p>
            <a:r>
              <a:rPr lang="en-GB" sz="2800" dirty="0" smtClean="0"/>
              <a:t>typically, how to find  specific information in structure</a:t>
            </a:r>
          </a:p>
          <a:p>
            <a:r>
              <a:rPr lang="en-GB" sz="2800" dirty="0" smtClean="0"/>
              <a:t>start from scratch</a:t>
            </a:r>
          </a:p>
          <a:p>
            <a:r>
              <a:rPr lang="en-GB" sz="2800" dirty="0" smtClean="0"/>
              <a:t>try to characterise scenario’s:</a:t>
            </a:r>
          </a:p>
          <a:p>
            <a:pPr lvl="1"/>
            <a:r>
              <a:rPr lang="en-GB" dirty="0" smtClean="0"/>
              <a:t>elements</a:t>
            </a:r>
          </a:p>
          <a:p>
            <a:pPr lvl="1"/>
            <a:r>
              <a:rPr lang="en-GB" dirty="0" smtClean="0"/>
              <a:t>structures</a:t>
            </a:r>
          </a:p>
          <a:p>
            <a:r>
              <a:rPr lang="en-GB" sz="2800" dirty="0" smtClean="0"/>
              <a:t>don’t yet introduce named structures</a:t>
            </a:r>
          </a:p>
          <a:p>
            <a:r>
              <a:rPr lang="en-GB" sz="2800" dirty="0" smtClean="0"/>
              <a:t>do this intuitively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ask if information is:</a:t>
            </a:r>
          </a:p>
          <a:p>
            <a:pPr lvl="1"/>
            <a:r>
              <a:rPr lang="en-GB" dirty="0" smtClean="0"/>
              <a:t>simple or composite</a:t>
            </a:r>
          </a:p>
          <a:p>
            <a:pPr lvl="1"/>
            <a:r>
              <a:rPr lang="en-GB" dirty="0" smtClean="0"/>
              <a:t>linear or grid or branching or cyclical</a:t>
            </a:r>
          </a:p>
          <a:p>
            <a:pPr lvl="1"/>
            <a:r>
              <a:rPr lang="en-GB" dirty="0" smtClean="0"/>
              <a:t>unordered or ordered</a:t>
            </a:r>
          </a:p>
          <a:p>
            <a:pPr lvl="1"/>
            <a:r>
              <a:rPr lang="en-GB" dirty="0" smtClean="0"/>
              <a:t>fixed or changeable:</a:t>
            </a:r>
          </a:p>
          <a:p>
            <a:pPr lvl="2"/>
            <a:r>
              <a:rPr lang="en-GB" sz="2800" dirty="0" smtClean="0"/>
              <a:t>content</a:t>
            </a:r>
          </a:p>
          <a:p>
            <a:pPr lvl="2"/>
            <a:r>
              <a:rPr lang="en-GB" sz="2800" dirty="0" smtClean="0"/>
              <a:t>size</a:t>
            </a:r>
          </a:p>
          <a:p>
            <a:pPr lvl="2"/>
            <a:r>
              <a:rPr lang="en-GB" sz="2800" dirty="0" smtClean="0"/>
              <a:t>shape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sz="2800" dirty="0" smtClean="0"/>
          </a:p>
          <a:p>
            <a:pPr lvl="1"/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ask how to access elements</a:t>
            </a:r>
          </a:p>
          <a:p>
            <a:pPr lvl="1"/>
            <a:r>
              <a:rPr lang="en-GB" dirty="0" smtClean="0"/>
              <a:t>why do you want to access elements</a:t>
            </a:r>
          </a:p>
          <a:p>
            <a:pPr lvl="1"/>
            <a:r>
              <a:rPr lang="en-GB" dirty="0" smtClean="0"/>
              <a:t>which elements do you want to access</a:t>
            </a:r>
          </a:p>
          <a:p>
            <a:pPr lvl="1"/>
            <a:r>
              <a:rPr lang="en-GB" dirty="0" smtClean="0"/>
              <a:t>how does why/which affect access</a:t>
            </a:r>
          </a:p>
          <a:p>
            <a:pPr lvl="1"/>
            <a:r>
              <a:rPr lang="en-GB" dirty="0" smtClean="0"/>
              <a:t>where to start access</a:t>
            </a:r>
          </a:p>
          <a:p>
            <a:pPr lvl="1"/>
            <a:r>
              <a:rPr lang="en-GB" dirty="0" smtClean="0"/>
              <a:t>how to continue access</a:t>
            </a:r>
          </a:p>
          <a:p>
            <a:pPr lvl="1"/>
            <a:r>
              <a:rPr lang="en-GB" dirty="0" smtClean="0"/>
              <a:t>how to know if successful/unsuccessful</a:t>
            </a:r>
          </a:p>
          <a:p>
            <a:pPr lvl="1"/>
            <a:r>
              <a:rPr lang="en-GB" dirty="0" smtClean="0"/>
              <a:t>what to do if unsuccessful</a:t>
            </a:r>
          </a:p>
          <a:p>
            <a:r>
              <a:rPr lang="en-GB" sz="2800" dirty="0" smtClean="0"/>
              <a:t>then ask how to add/delete/modify elements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sz="2800" dirty="0" smtClean="0"/>
          </a:p>
          <a:p>
            <a:pPr lvl="1"/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next, compare </a:t>
            </a:r>
            <a:r>
              <a:rPr lang="en-GB" sz="2800" i="1" dirty="0" smtClean="0"/>
              <a:t>apparently disparate </a:t>
            </a:r>
            <a:r>
              <a:rPr lang="en-GB" sz="2800" dirty="0" smtClean="0"/>
              <a:t>structures</a:t>
            </a:r>
          </a:p>
          <a:p>
            <a:r>
              <a:rPr lang="en-GB" sz="2800" dirty="0" smtClean="0"/>
              <a:t>ask what:</a:t>
            </a:r>
          </a:p>
          <a:p>
            <a:pPr lvl="1"/>
            <a:r>
              <a:rPr lang="en-GB" dirty="0" smtClean="0"/>
              <a:t>changes</a:t>
            </a:r>
          </a:p>
          <a:p>
            <a:pPr lvl="1"/>
            <a:r>
              <a:rPr lang="en-GB" dirty="0" smtClean="0"/>
              <a:t>stays the same</a:t>
            </a:r>
          </a:p>
          <a:p>
            <a:r>
              <a:rPr lang="en-GB" sz="2800" dirty="0" smtClean="0"/>
              <a:t>look for similarities in: </a:t>
            </a:r>
          </a:p>
          <a:p>
            <a:pPr lvl="1"/>
            <a:r>
              <a:rPr lang="en-GB" dirty="0" smtClean="0"/>
              <a:t>concrete detail</a:t>
            </a:r>
          </a:p>
          <a:p>
            <a:pPr lvl="1"/>
            <a:r>
              <a:rPr lang="en-GB" dirty="0" smtClean="0"/>
              <a:t>gross structure, ignoring elements</a:t>
            </a:r>
          </a:p>
          <a:p>
            <a:pPr lvl="1"/>
            <a:r>
              <a:rPr lang="en-GB" dirty="0" smtClean="0"/>
              <a:t>access/update/add/delete</a:t>
            </a:r>
          </a:p>
          <a:p>
            <a:r>
              <a:rPr lang="en-GB" sz="2800" dirty="0" smtClean="0"/>
              <a:t>use comparisons to  draw out named structures </a:t>
            </a:r>
          </a:p>
          <a:p>
            <a:pPr lvl="1"/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finally develop notion of abstract data type (ADT)</a:t>
            </a:r>
          </a:p>
          <a:p>
            <a:r>
              <a:rPr lang="en-GB" sz="2800" dirty="0" smtClean="0"/>
              <a:t>operations to:</a:t>
            </a:r>
          </a:p>
          <a:p>
            <a:pPr lvl="1"/>
            <a:r>
              <a:rPr lang="en-GB" dirty="0" smtClean="0"/>
              <a:t>construct new, empty structure</a:t>
            </a:r>
          </a:p>
          <a:p>
            <a:pPr lvl="1"/>
            <a:r>
              <a:rPr lang="en-GB" dirty="0" smtClean="0"/>
              <a:t>add to structure</a:t>
            </a:r>
          </a:p>
          <a:p>
            <a:pPr lvl="1"/>
            <a:r>
              <a:rPr lang="en-GB" dirty="0" smtClean="0"/>
              <a:t>find in structure</a:t>
            </a:r>
          </a:p>
          <a:p>
            <a:pPr lvl="1"/>
            <a:r>
              <a:rPr lang="en-GB" dirty="0" smtClean="0"/>
              <a:t>change contents</a:t>
            </a:r>
          </a:p>
          <a:p>
            <a:pPr lvl="1"/>
            <a:r>
              <a:rPr lang="en-GB" dirty="0" smtClean="0"/>
              <a:t>delete from structure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information to computation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abstract data type defines base operations</a:t>
            </a:r>
          </a:p>
          <a:p>
            <a:pPr lvl="1"/>
            <a:r>
              <a:rPr lang="en-GB" dirty="0" smtClean="0"/>
              <a:t>like the verbs of a language</a:t>
            </a:r>
          </a:p>
          <a:p>
            <a:r>
              <a:rPr lang="en-GB" sz="2800" dirty="0" smtClean="0"/>
              <a:t>computations structure these operations into algorithms</a:t>
            </a:r>
          </a:p>
          <a:p>
            <a:r>
              <a:rPr lang="en-GB" sz="2800" dirty="0" smtClean="0"/>
              <a:t>try to make structure of computation follow structure of information</a:t>
            </a:r>
          </a:p>
          <a:p>
            <a:r>
              <a:rPr lang="en-GB" sz="2800" dirty="0" smtClean="0"/>
              <a:t>not yet programming...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information to computation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go back to scenarios</a:t>
            </a:r>
          </a:p>
          <a:p>
            <a:r>
              <a:rPr lang="en-GB" sz="2800" dirty="0" smtClean="0"/>
              <a:t>computation solves problems by changing old information into new information</a:t>
            </a:r>
          </a:p>
          <a:p>
            <a:r>
              <a:rPr lang="en-GB" sz="2800" dirty="0" smtClean="0"/>
              <a:t>in the scenario, explore sequences of information change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information to computation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typically want to:</a:t>
            </a:r>
          </a:p>
          <a:p>
            <a:pPr lvl="1"/>
            <a:r>
              <a:rPr lang="en-GB" dirty="0" smtClean="0"/>
              <a:t> traverse structure</a:t>
            </a:r>
          </a:p>
          <a:p>
            <a:pPr lvl="2"/>
            <a:r>
              <a:rPr lang="en-GB" sz="2800" dirty="0" smtClean="0"/>
              <a:t>visit each element once</a:t>
            </a:r>
          </a:p>
          <a:p>
            <a:pPr lvl="2"/>
            <a:r>
              <a:rPr lang="en-GB" sz="2800" dirty="0" smtClean="0"/>
              <a:t>continue visit until some condition is met</a:t>
            </a:r>
          </a:p>
          <a:p>
            <a:pPr lvl="1"/>
            <a:r>
              <a:rPr lang="en-GB" dirty="0" smtClean="0"/>
              <a:t>do something to each element</a:t>
            </a:r>
          </a:p>
          <a:p>
            <a:pPr lvl="1"/>
            <a:r>
              <a:rPr lang="en-GB" dirty="0" smtClean="0"/>
              <a:t>accumulate intermediate information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 and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 program:</a:t>
            </a:r>
          </a:p>
          <a:p>
            <a:pPr lvl="1"/>
            <a:r>
              <a:rPr lang="en-GB" dirty="0" smtClean="0"/>
              <a:t>maps the abstractions of a conceptual model </a:t>
            </a:r>
          </a:p>
          <a:p>
            <a:pPr lvl="1"/>
            <a:r>
              <a:rPr lang="en-GB" dirty="0" smtClean="0"/>
              <a:t>onto the concrete behaviours of a physical computer</a:t>
            </a:r>
          </a:p>
        </p:txBody>
      </p:sp>
      <p:pic>
        <p:nvPicPr>
          <p:cNvPr id="1030" name="Picture 6" descr="#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1872208" cy="1872210"/>
          </a:xfrm>
          <a:prstGeom prst="rect">
            <a:avLst/>
          </a:prstGeom>
          <a:noFill/>
        </p:spPr>
      </p:pic>
      <p:pic>
        <p:nvPicPr>
          <p:cNvPr id="1038" name="Picture 14" descr="http://i.istockimg.com/file_thumbview_approve/10394789/2/stock-illustration-10394789-brain-profile-out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628800"/>
            <a:ext cx="2121165" cy="1440160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1040" name="Picture 16" descr="http://t0.gstatic.com/images?q=tbn:ANd9GcRav3kJBxiSYRsK3vxeoOwoOyArZEI_8hcv4z4onLLwxy-auJh9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916832"/>
            <a:ext cx="640071" cy="576064"/>
          </a:xfrm>
          <a:prstGeom prst="rect">
            <a:avLst/>
          </a:prstGeom>
          <a:noFill/>
        </p:spPr>
      </p:pic>
      <p:sp>
        <p:nvSpPr>
          <p:cNvPr id="1042" name="AutoShape 18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AutoShape 20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AutoShape 22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8" name="Picture 24" descr="http://focus-project.net/science/Ear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84784"/>
            <a:ext cx="2275452" cy="1872208"/>
          </a:xfrm>
          <a:prstGeom prst="rect">
            <a:avLst/>
          </a:prstGeom>
          <a:noFill/>
        </p:spPr>
      </p:pic>
      <p:pic>
        <p:nvPicPr>
          <p:cNvPr id="1050" name="Picture 26" descr="http://t2.gstatic.com/images?q=tbn:ANd9GcRmCNJPwcMkjbnpRKaG138G1oavP6DT-lq7MjoOJgJOD2ZpKOPV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149080"/>
            <a:ext cx="720080" cy="720080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>
            <a:off x="6084168" y="220486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7102180">
            <a:off x="6960564" y="324841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084168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model</a:t>
            </a:r>
            <a:endParaRPr lang="en-GB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24328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program</a:t>
            </a:r>
            <a:endParaRPr lang="en-GB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308304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brain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156176" y="58772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computer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4C92-C26C-486C-B3E7-D27B347BF5A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traversal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bounded iteration</a:t>
            </a:r>
          </a:p>
          <a:p>
            <a:pPr lvl="1"/>
            <a:r>
              <a:rPr lang="en-GB" dirty="0" smtClean="0"/>
              <a:t>from first to last element</a:t>
            </a:r>
          </a:p>
          <a:p>
            <a:pPr lvl="1"/>
            <a:r>
              <a:rPr lang="en-GB" dirty="0" smtClean="0"/>
              <a:t>notion of next element</a:t>
            </a:r>
          </a:p>
          <a:p>
            <a:r>
              <a:rPr lang="en-GB" sz="2800" dirty="0" smtClean="0"/>
              <a:t>unbounded iteration</a:t>
            </a:r>
          </a:p>
          <a:p>
            <a:pPr lvl="1"/>
            <a:r>
              <a:rPr lang="en-GB" dirty="0" smtClean="0"/>
              <a:t>continues while some condition holds</a:t>
            </a:r>
          </a:p>
          <a:p>
            <a:r>
              <a:rPr lang="en-GB" sz="2800" dirty="0" smtClean="0"/>
              <a:t>how to start/continue/end iteration...?</a:t>
            </a:r>
          </a:p>
          <a:p>
            <a:pPr lvl="1"/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traversal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bounded recursion</a:t>
            </a:r>
          </a:p>
          <a:p>
            <a:pPr lvl="1"/>
            <a:r>
              <a:rPr lang="en-GB" dirty="0" smtClean="0"/>
              <a:t>base case</a:t>
            </a:r>
          </a:p>
          <a:p>
            <a:pPr lvl="2"/>
            <a:r>
              <a:rPr lang="en-GB" sz="2800" dirty="0" smtClean="0"/>
              <a:t>at end of structure so return final value</a:t>
            </a:r>
          </a:p>
          <a:p>
            <a:pPr lvl="1"/>
            <a:r>
              <a:rPr lang="en-GB" dirty="0" smtClean="0"/>
              <a:t>recursion case</a:t>
            </a:r>
          </a:p>
          <a:p>
            <a:pPr lvl="2"/>
            <a:r>
              <a:rPr lang="en-GB" sz="2800" dirty="0" smtClean="0"/>
              <a:t>do something with current element </a:t>
            </a:r>
          </a:p>
          <a:p>
            <a:pPr lvl="2"/>
            <a:r>
              <a:rPr lang="en-GB" sz="2800" dirty="0" err="1" smtClean="0"/>
              <a:t>recurse</a:t>
            </a:r>
            <a:r>
              <a:rPr lang="en-GB" sz="2800" dirty="0" smtClean="0"/>
              <a:t> on rest of structure</a:t>
            </a:r>
          </a:p>
          <a:p>
            <a:r>
              <a:rPr lang="en-GB" sz="2800" dirty="0" smtClean="0"/>
              <a:t>how to start/end/continue recursion...?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Accumulate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need to keep track of intermediate stages in computation</a:t>
            </a:r>
          </a:p>
          <a:p>
            <a:pPr lvl="1"/>
            <a:r>
              <a:rPr lang="en-GB" dirty="0" smtClean="0"/>
              <a:t>different positions in structure</a:t>
            </a:r>
          </a:p>
          <a:p>
            <a:pPr lvl="1"/>
            <a:r>
              <a:rPr lang="en-GB" dirty="0" smtClean="0"/>
              <a:t>partial results from computations</a:t>
            </a:r>
          </a:p>
          <a:p>
            <a:r>
              <a:rPr lang="en-GB" sz="2800" dirty="0" smtClean="0"/>
              <a:t>variable</a:t>
            </a:r>
          </a:p>
          <a:p>
            <a:pPr lvl="1"/>
            <a:r>
              <a:rPr lang="en-GB" dirty="0" smtClean="0"/>
              <a:t>general name/value association</a:t>
            </a:r>
          </a:p>
          <a:p>
            <a:pPr lvl="1"/>
            <a:r>
              <a:rPr lang="en-GB" dirty="0" smtClean="0"/>
              <a:t>change association with new value from computation, often using old value</a:t>
            </a:r>
          </a:p>
          <a:p>
            <a:r>
              <a:rPr lang="en-GB" sz="2800" dirty="0" smtClean="0"/>
              <a:t>use variable to manage stages of traversal...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something to element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change element</a:t>
            </a:r>
          </a:p>
          <a:p>
            <a:r>
              <a:rPr lang="en-GB" sz="2800" dirty="0" smtClean="0"/>
              <a:t>how to identify element?</a:t>
            </a:r>
          </a:p>
          <a:p>
            <a:pPr lvl="1"/>
            <a:r>
              <a:rPr lang="en-GB" dirty="0" smtClean="0"/>
              <a:t>position in structure associated with a value</a:t>
            </a:r>
          </a:p>
          <a:p>
            <a:pPr lvl="1"/>
            <a:r>
              <a:rPr lang="en-GB" dirty="0" smtClean="0"/>
              <a:t>position often found via structure name</a:t>
            </a:r>
          </a:p>
          <a:p>
            <a:pPr lvl="1"/>
            <a:r>
              <a:rPr lang="en-GB" dirty="0" smtClean="0"/>
              <a:t>position is like a compound variable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decide what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often want to change element regardless of its properties</a:t>
            </a:r>
          </a:p>
          <a:p>
            <a:r>
              <a:rPr lang="en-GB" sz="2800" dirty="0" smtClean="0"/>
              <a:t>may only want to change element if it satisfies certain criteria</a:t>
            </a:r>
          </a:p>
          <a:p>
            <a:pPr lvl="1"/>
            <a:r>
              <a:rPr lang="en-GB" dirty="0" smtClean="0"/>
              <a:t>choice/condition</a:t>
            </a:r>
          </a:p>
          <a:p>
            <a:r>
              <a:rPr lang="en-GB" sz="2800" dirty="0" smtClean="0"/>
              <a:t>may want to change what to do next depending on element properties</a:t>
            </a:r>
          </a:p>
          <a:p>
            <a:r>
              <a:rPr lang="en-GB" sz="2800" dirty="0" smtClean="0"/>
              <a:t>use choice to manage stages of traversal...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Characterising the computation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finally explore if computation is necessarily:</a:t>
            </a:r>
          </a:p>
          <a:p>
            <a:pPr lvl="1"/>
            <a:r>
              <a:rPr lang="en-GB" dirty="0" smtClean="0"/>
              <a:t>iterative, </a:t>
            </a:r>
            <a:r>
              <a:rPr lang="en-GB" sz="2800" dirty="0" smtClean="0"/>
              <a:t>or could it be recursive?</a:t>
            </a:r>
          </a:p>
          <a:p>
            <a:pPr lvl="1"/>
            <a:r>
              <a:rPr lang="en-GB" dirty="0" smtClean="0"/>
              <a:t>sequential, </a:t>
            </a:r>
            <a:r>
              <a:rPr lang="en-GB" sz="2800" dirty="0" smtClean="0"/>
              <a:t>or could it be concurrent?</a:t>
            </a:r>
          </a:p>
          <a:p>
            <a:pPr lvl="1"/>
            <a:r>
              <a:rPr lang="en-GB" dirty="0" smtClean="0"/>
              <a:t>linear, </a:t>
            </a:r>
            <a:r>
              <a:rPr lang="en-GB" sz="2800" dirty="0" smtClean="0"/>
              <a:t>or could it be backtracking?</a:t>
            </a:r>
          </a:p>
          <a:p>
            <a:pPr lvl="1"/>
            <a:r>
              <a:rPr lang="en-GB" dirty="0" smtClean="0"/>
              <a:t>deterministic, </a:t>
            </a:r>
            <a:r>
              <a:rPr lang="en-GB" sz="2800" dirty="0" smtClean="0"/>
              <a:t>could it be non-deterministic?</a:t>
            </a:r>
          </a:p>
          <a:p>
            <a:pPr lvl="1"/>
            <a:r>
              <a:rPr lang="en-GB" dirty="0" smtClean="0"/>
              <a:t>bounded, or could it be unbounded?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need to describe information and computation in a consistent manner</a:t>
            </a:r>
          </a:p>
          <a:p>
            <a:r>
              <a:rPr lang="en-GB" sz="2800" dirty="0" smtClean="0"/>
              <a:t>so why not just use a programming language?</a:t>
            </a:r>
          </a:p>
          <a:p>
            <a:pPr lvl="1"/>
            <a:r>
              <a:rPr lang="en-GB" dirty="0" smtClean="0"/>
              <a:t>programming is motivating</a:t>
            </a:r>
          </a:p>
          <a:p>
            <a:pPr lvl="1"/>
            <a:r>
              <a:rPr lang="en-GB" dirty="0" smtClean="0"/>
              <a:t>seeing things work early on is motivating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so, use practical programming alongside problem solving!</a:t>
            </a:r>
          </a:p>
          <a:p>
            <a:r>
              <a:rPr lang="en-GB" sz="2800" dirty="0" smtClean="0"/>
              <a:t>but...</a:t>
            </a:r>
          </a:p>
          <a:p>
            <a:pPr lvl="1"/>
            <a:r>
              <a:rPr lang="en-GB" dirty="0" smtClean="0"/>
              <a:t>choice of language affects what can be described</a:t>
            </a:r>
          </a:p>
          <a:p>
            <a:pPr lvl="1"/>
            <a:r>
              <a:rPr lang="en-GB" dirty="0" smtClean="0"/>
              <a:t>programming language fine detail gets in way of fundamental concepts</a:t>
            </a:r>
          </a:p>
          <a:p>
            <a:pPr lvl="1"/>
            <a:r>
              <a:rPr lang="en-GB" dirty="0" smtClean="0"/>
              <a:t>simple small scale intuitive techniques don’t scale to realistic problems</a:t>
            </a:r>
          </a:p>
          <a:p>
            <a:r>
              <a:rPr lang="en-GB" sz="2800" dirty="0" smtClean="0"/>
              <a:t>for problem solving, use a neutral notation</a:t>
            </a:r>
          </a:p>
          <a:p>
            <a:pPr lvl="1"/>
            <a:r>
              <a:rPr lang="en-GB" sz="2400" dirty="0" smtClean="0"/>
              <a:t>e.g. pseudo code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focus on problem solving not programming</a:t>
            </a:r>
          </a:p>
          <a:p>
            <a:r>
              <a:rPr lang="en-GB" sz="2800" dirty="0" smtClean="0"/>
              <a:t>CT = decomposition + abstraction + patterns + algorithms</a:t>
            </a:r>
          </a:p>
          <a:p>
            <a:r>
              <a:rPr lang="en-GB" sz="2800" dirty="0" smtClean="0"/>
              <a:t>solution = information + computation</a:t>
            </a:r>
          </a:p>
          <a:p>
            <a:r>
              <a:rPr lang="en-GB" sz="2800" dirty="0" smtClean="0"/>
              <a:t>let information structure the computation</a:t>
            </a:r>
          </a:p>
          <a:p>
            <a:r>
              <a:rPr lang="en-GB" sz="2800" dirty="0" smtClean="0"/>
              <a:t>start with concrete instances</a:t>
            </a:r>
          </a:p>
          <a:p>
            <a:r>
              <a:rPr lang="en-GB" sz="2800" dirty="0" smtClean="0"/>
              <a:t>use CT to:</a:t>
            </a:r>
          </a:p>
          <a:p>
            <a:pPr lvl="1"/>
            <a:r>
              <a:rPr lang="en-GB" sz="2400" dirty="0" smtClean="0"/>
              <a:t>ask good questions</a:t>
            </a:r>
          </a:p>
          <a:p>
            <a:pPr lvl="1"/>
            <a:r>
              <a:rPr lang="en-GB" sz="2400" dirty="0" smtClean="0"/>
              <a:t>find well </a:t>
            </a:r>
            <a:r>
              <a:rPr lang="en-GB" sz="2400" dirty="0" err="1" smtClean="0"/>
              <a:t>kent</a:t>
            </a:r>
            <a:r>
              <a:rPr lang="en-GB" sz="2400" dirty="0" smtClean="0"/>
              <a:t> information structures</a:t>
            </a:r>
          </a:p>
          <a:p>
            <a:pPr lvl="1"/>
            <a:r>
              <a:rPr lang="en-GB" sz="2400" dirty="0" smtClean="0"/>
              <a:t>guide computation design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CT is a framework not a recipe</a:t>
            </a:r>
          </a:p>
          <a:p>
            <a:r>
              <a:rPr lang="en-GB" sz="2800" dirty="0" smtClean="0"/>
              <a:t>CT components overlap and interact</a:t>
            </a:r>
          </a:p>
          <a:p>
            <a:r>
              <a:rPr lang="en-GB" sz="2800" dirty="0" smtClean="0"/>
              <a:t>maybe classic CT over-emphasises computation at expense of information?</a:t>
            </a:r>
            <a:endParaRPr lang="en-GB" sz="2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076056" y="5661248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http://affordablehousinginstitute.org/blogs/us/page/251</a:t>
            </a:r>
            <a:endParaRPr lang="en-GB" sz="1200" dirty="0"/>
          </a:p>
        </p:txBody>
      </p:sp>
      <p:pic>
        <p:nvPicPr>
          <p:cNvPr id="16" name="Picture 11" descr="http://affordablehousinginstitute.org/blogs/us/wp-content/uploads/2007/09/imagesmuse-of-arithmetic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422526" cy="4300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Programs and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program:</a:t>
            </a:r>
          </a:p>
          <a:p>
            <a:pPr lvl="1"/>
            <a:r>
              <a:rPr lang="en-GB" dirty="0" smtClean="0"/>
              <a:t>maps the abstractions of a conceptual model </a:t>
            </a:r>
          </a:p>
          <a:p>
            <a:pPr lvl="1"/>
            <a:r>
              <a:rPr lang="en-GB" dirty="0" smtClean="0"/>
              <a:t>onto the concrete behaviours of a physical computer</a:t>
            </a:r>
          </a:p>
          <a:p>
            <a:pPr lvl="1"/>
            <a:r>
              <a:rPr lang="en-GB" dirty="0" smtClean="0"/>
              <a:t>so the behaviour of the program on the computer tells us about the world</a:t>
            </a:r>
          </a:p>
          <a:p>
            <a:r>
              <a:rPr lang="en-GB" i="1" dirty="0" smtClean="0"/>
              <a:t>computing</a:t>
            </a:r>
            <a:endParaRPr lang="en-GB" i="1" dirty="0"/>
          </a:p>
        </p:txBody>
      </p:sp>
      <p:pic>
        <p:nvPicPr>
          <p:cNvPr id="1030" name="Picture 6" descr="#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1872208" cy="1872210"/>
          </a:xfrm>
          <a:prstGeom prst="rect">
            <a:avLst/>
          </a:prstGeom>
          <a:noFill/>
        </p:spPr>
      </p:pic>
      <p:pic>
        <p:nvPicPr>
          <p:cNvPr id="1038" name="Picture 14" descr="http://i.istockimg.com/file_thumbview_approve/10394789/2/stock-illustration-10394789-brain-profile-out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628800"/>
            <a:ext cx="2121165" cy="1440160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1040" name="Picture 16" descr="http://t0.gstatic.com/images?q=tbn:ANd9GcRav3kJBxiSYRsK3vxeoOwoOyArZEI_8hcv4z4onLLwxy-auJh9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916832"/>
            <a:ext cx="640071" cy="576064"/>
          </a:xfrm>
          <a:prstGeom prst="rect">
            <a:avLst/>
          </a:prstGeom>
          <a:noFill/>
        </p:spPr>
      </p:pic>
      <p:sp>
        <p:nvSpPr>
          <p:cNvPr id="1042" name="AutoShape 18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AutoShape 20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AutoShape 22" descr="data:image/jpeg;base64,/9j/4AAQSkZJRgABAQAAAQABAAD/2wBDAAkGBwgHBgkIBwgKCgkLDRYPDQwMDRsUFRAWIB0iIiAdHx8kKDQsJCYxJx8fLT0tMTU3Ojo6Iys/RD84QzQ5Ojf/2wBDAQoKCg0MDRoPDxo3JR8lNzc3Nzc3Nzc3Nzc3Nzc3Nzc3Nzc3Nzc3Nzc3Nzc3Nzc3Nzc3Nzc3Nzc3Nzc3Nzc3Nzf/wAARCACSALIDASIAAhEBAxEB/8QAHAABAAIDAQEBAAAAAAAAAAAAAAUGAQQHAgMI/8QAPRAAAgEDAwIEBQIDBQcFAAAAAQIDAAQRBRIhBjETQVFhFCJxgZEyoQcj0RVSscHwJDNCQ3Ki8SViY5Lh/8QAGgEBAAMBAQEAAAAAAAAAAAAAAAIDBAUBBv/EACkRAAICAQQBBAIBBQAAAAAAAAABAgMRBBIhMUEFExQiMlFhI1KRsdH/2gAMAwEAAhEDEQA/AO40pSgFKUoBSlKAUpSgFKxWaAUrGaZoDNKxmmaAzSlKAUpSgFKUoBSlKAUpSgFKUoBSlKAUpQ0Ar5yyxwoXlkVFHdmOBUdq+tW+mxnc6mTGcM20KPUnyqqx9QW99JJNPLJLCi5D7CqZ8ggPc+9XQplPnwUWXxhx5LTPrKBf9mjaX/3H5R/WtX428nG7xGRc9ogv79/2qnpqs19dC3iDszsAsIyMD1PtW5qmuW+k3MdoblVcKS0sv6RgAhQPLOcA/er/AI+GkuzN78pd9Enqd/NZwGe8uzDEnJZ52U4+g7/iowdZ6LBF441yWRhwYAzbz77Sew9a5nPqd3e6g1xfZmEjfMA5IPPljy+lZSytzNJ480VkgTc29fLthVHJz6Cs99qqbg1l+MF9dMprdk6bbdf2JmCNeXC57eJDx/U1abPW47mETRmOeI8b4Gzz6Y8q47petz6NdpHp9619b92ilgOw/wDSGz+1dM0TUOnpXl/sh442mXxpYcGPafUqexqiNqlLlFrg4rhlntLy3ulzDKrEd17Mv1HcVsVz3U+pNNWRPglkluwf0w5EgTzYEd/pU5091Rb6jbRyGXdGxK+IV2kH0YeR96tcecIjG3+4s1KwpDDI7VmoFwpSlAKUpQClKUApSlAKUpQGKidb1VrQLb2+GupBkZ7Rr/eP+XrW1q2oQaXYTXly2I4lyfc+QrjGra9eajczTGUIJGyx/wAB38uK06ah2vPgz327Vhdl1v8ATbM2T3N3tnnkBIac5PuQPKqzd3amOC2WH+TCoA/4Qfr71Awu92ss2o3rgxf7tdwOfycAfTzNe5jHDAZJrktEzbdhAJDY7DBIya6UIKPbyYHFvkv+ntBB07PqiRRi4uNycKBtVcj7jAya5tr/AMTd3Et25QxsxVGDcYUkZ/xJ9zUxea7ceDOkl4EDKilVPyRgZKxRjzbtuY8d8e0RBp1zcywSTjAZixGMliT3I7Y9KzzuhpouyxmmuqVrUYoun8MWh+En8O0jkkA5lYg7fIDnnB75qxyW+mLNuvrWwkkYEMRGXxk8Bck8Z+lVrSrGwsrTdNcSXE0gLJbK+37tj7Vl9fEp8J7eJNgwoiySvPJNfOPXe2vqjq/GcnyyD6q0Kzt7+9e0aXYh3C3iiwmSe4GTnGRkr24yPOo2z08anYyN8QyGCYQGd3BTftztfuQD2DevFWgXX9qIUUJKozhGU8jzOfxXrS0CQXMMaTGJpdrrI28EDzXOflPoauj6nTKP9SvlFUtFbF/WXBXNE1J9ElVLmO7/AJf/ACgjYJyOVcf5HkeXpd/FtdTjaHS5EsNVkQu0JUhXbHY5A598ZFaWoXEd1Ahe1hlxhl5KkYOQRz3BqPl6utNWhnSeD4TUbaQeDLGcEHsBnueKmtZXjNTf85/6Q+PNvE1/gvnTd/fW9stvqqRh1OCUbIX0z6VZgcgGuVdP2mqX2ovqTYQTHDzJnD8Djb64/wBeVdC0i4cqbafPiIMr7r/+f0q+L9yG9FalslsZKUrFZoWilKUApSlAKUpQClK8SuI42djhVBJPsKA5r/E3VDcapb6WjkRwAO+GwC57Z+gH/dVKFlJd42xt8gPyKNrZA7DHPnR9QbWNSuruTMnjXLyoeM7GztH4GAfpSeCaRJAWkkYk5+Vt3uc55ruVQ9uCicyyW6eSNlhkmmMU+EKZXwmBGPLFe1065gVQpjwCdvhsM89+1Strp97KhV0j3j5MSKAQPf8ArUXrKSWdxtUuqMOOCPx6/WrUkyGXk9WVkrazbW1yqkEn5QcjIGcY9Pbzq7QWazROhfD5xgHBx5Z9K5pZXIgvhM+7gHYSf+L1/wAanbPU5ykrvcpAqplQwOZT6DH+NfLetKVl6S6SO16ettbbZcYtLayJdpV2HkJgd/rXzhtVvlmKxmNEyXk3YVcetV+bqBZysUSMsajks5LP9T/SvB1iEQCNJGQbsiME4Hr371xvbaeXydDd9eC6WtnHcWjSadeIxC7DgEFh5CoeX4yHUQkhQQpGQvhseD7+9Rtt1B8MqpAUKBc7MYwffFebrqreu2WJQfMLgfvXsot9Ir67ZM5QxSPhSCSV2jzqla9AqXK3UPLZG/Hn65+lSkGsS7MqNsQ/SD2qNupjdXsCREASsqMWGACTjNTojKEyE5RawXKz60ll02yh0xMLBEqys+PmIGMfSo206wvdM6gtZ76YtE8gMwAG0IeDj0x3qs3Fyug3t1DHbMyK+Aikt83nj2PHHNQ1/dS3E7zXiukrd0YY28dseXf967OkU3c3n6mDUKCgsL7H6qjcSKHUgqRkEeYr3VV/hlqj6r0dYyykmSFTAxPc7OAfxirVVslhtHsXuWRSlK8PRSlKAUpSgFQ/V938D0rrF2VDeDZSvtJxkhDxn3qYqu/xCGeitZGAf9mbg+deN4WQcNsryW3DwAJJ4gG3cnfHPbzqzadZ3drAZ5/grUI+AHG7cBjnk8ck9/Tt2r7dEabHPAJ7+BXR3OzjJ+XP4xXrqHU9L/tVpbp7o2UUyhoEiGRxgucj9OW4HckeldLTWy9uKmc6xJzeCOvdQe/mghs7C5lKAqDGzKZjn9THvjzqv6xDeQTyLdh5JkA3naSE9B6fauldL6/09c3sq2d1JHDAu1I5ISoKYAJJ9SewPvxVV1vqa6V5UbTrO5tZywUSxDkDIB4zzWmFjbaSI7SkSw3DoHKFi3mfIds1v6VDDcHw7i48J1HLH9OB7njPtX1RrlpDJBYRqhyQoXcRx6nmsR2ZmkzOXjGN27bnLeg/rVeo0cdQuey+rUOt8G40FpGG8K7VjjgspP4rylkJ8JHHKxOB4pAAzUtpOhwMLa4a5tyyk5E6MFc+Qz5mt74vTRcwfCAq8b5BzgEdjn0xWSPpVEU+W2Tlr7X0RmmdPXd5G8oiBgUFQ4cAbs8jPtXjWun7i2gec25jdZgiWyv4rtHj9XHJ5OPLNWG3e9bXGvNP1KGWIldkbvxt4JQDHBzn7YqyjWNKtboyPfWsN2JBFMjPjk4IGPTHNYJaWuEmsknqZzObz6Zd2bJbX8DRysMbZCEUZxznPIAPPnWhPaXOjXyyXCI8cZIjKSArL6EZ5xx6V2TWdNspYp45LiV5mBdfnyVOO/PA8h+K5Hq0dsmqeCymSRYyHkyf5WM4A4GTnj0qiypV9E6W5SwfBruSa5NwDsZtp/Txn1x9qhrq7huNUu2uBvV3G1lbG3Ax98kVtXrMItkPyTMcZzggev1NRS2M0jhYULjkZxjJHfv5f0NaNFTLm39lmpsj+B2f+BNxnTNUtFlMiJOkq5GNu5cY/wC3966hXJP4DQGH+2QSTnwSTn/rrrdX2/myuv8AFClKVWWClKUApSlAKiuqbX47prVbQFgZrOWPKd+UI496la8sARg9jXjBzfpK7tbuxt5YcBHhEpAPIyBn/OvtrVhDHNcXNrElxMIGSRGYY8MjIJHnyBVc09rvpjX9R0+e3klsnvJFi2HPhBmJT8qy/vUjqE6yXM1ku5NQigC5Vsb48Ejb7gj8A1fKzfXkwqKrswznWoXjW6iyt/DNpJsnKFfm3dsE+nGcV9rO7tJd0F8pjGOHjGVU+eR3/FaBAkuX34Cu+GOOwzjj7Vs2UfxNwbffGYod7bnz83fkAAnyFdTTxlCuKk8vBGzDbwbHjRwFWtZM4GQy9v3/AMK+rXLyxsGOVz5YxnzHbjmoZpVCxBG3M0YLKAAAfTPOeMc1J2Gm3N3CrKyokjBV3OAW7g4B7+dadyKXHHZufHCGzSGG4dSM/wAvGM578170cl9SWaMoroHZmIz8uMHj6GtWTpnV1k2i0eQHOGjIbd+9b+hW9vGf/UfGtLiHkR3CGNXXHI5H+dQc14G0snT3VMWmWLaZfbY8oVgukt2KrnsGI5PfNSHVPTfixTvFE1xdGNAOVXcc4Mh9yeDURqtxDp00FkZontpCkyoo+ZQSQxz9j9sVtaj1NqNldLKqMiXCN4EoKnf83fHoMYAPqa4munVF/wAmvTwnNEPNFrN8rWXxL/Etj+Qz+GFUAZLe3b8+9RadNXPhT3njRLboM5lJDvnkDaecny9e9WMWy3FpPJqt/IzrGSqsNyybjxjHnkgAA96gNRS0SOWFpWhe0IAgkiYHHctk8gndkjGOPYVy5f7N9aw8Ir6eFbapBLIWbY6MFIwDgbhz9j+9b/Ueuza9qELQgx7QRDDHxyxyefxz7VHwWp1e+cRyolqoVZHdsADzxj/XevEahhH8OhAG/aQeeG4P4xXa0kt1ai+0jBcsScjr38E7Vk0fUbuUHfPdbM8YIRAOPbJb7g10eq70BpraV0pp8EqlZnj8aRfRn+Yj7ZxVirPY8zbNFaxFClKVAmKUpQClKUApSlAVHqqxaLVIr1E3Q3SCCfIyFcZMbfuR/wDWubafb3931NfLPJ80cjIrSvt2k5K84rt95bR3lvJBMMo4x9D5EfQ4rj3X2j3MRlm3H4gKEuUH/OjB+V8f0qyEd+F+mZbotS3Ijrno/UJ7xIkhjgkkJZVaTKkZ5Knz5PY1rXXS+raZi6XT5kaJyGcHcMepA5IP+vOo9Lu4nZEkuNrptWORuDnPmRjH/ir30xrtxY20dhqqCUbyA8j7mi88MO5+1dae+C45MyaKj0503cyXMk9zau0FqPEceEcSYxwOMHz4z5VKX0sUk+L+GB4xsw6p4RKgcBccjP8ArvXWop7YwRgvDGsnCAMBuPfC/vXP+rJrIag8hgwtumQoIPPb9HucY4qqq7fJrBKyOFnOTUhbTL5UhuoZ1UjBzI2R9/L81GdQLDYFRbyXhVAMmW8aXnI2kqxP3Gex+laN3JOoMsxuIkYnKgHPc5GTjPetjTobrUrWWK1wd/62abiRj/wsOwJ4xV7jjkgmitavewiaGWCNop4lKSIP0sM8EA8gfird03qqxT/D6jAb63B/lZxiA85PPkc9qpV5ZzW10YpY3VkBGxvlkTuMrn0OeDVs0SA3l1YyWsi2z3ke8gjKwyrwy/nn7+1cL1KMtymjp6Rxw4s+q9QyaXax2lgICxy48SIM8TE+v3xjsKg+p5ZrlraK7aSS6bmTwgo/l/TOc/UDitC6u/CkLjEku84KjknOc10f+HGjNJbT6tKBHPOCoUrnb6nnsSeT6/SqtJTJ/efSGosUeIlRh0yO3s3t9Im+JW4jaW4maPG2JDwMDsxyF4HJPb0s/SXS9tK1lb3QVr8N4k0WeYI85IYdsnGK9vo8WgCSKBfHv52yXQ/o/ugD6859TV56I6e/sXTjLcDN7dHfO57+w/15mum0qa288sxRzbLHhFlAA4AxWaxWaxG4UpSgFKUoBSlKAUpSgMYqG6k0JNZtlMUghvIQTDMV3Yz3BHmp8xU1Sh40msM4bqegtd3M0GxLDU4x89s5+WQeqH0PlVfvbXU7cub2xkRywLPLDu2j/qHYeff8V3vqHp+z123VLlSkyZ8KdP1R/T247VR76313pxf9pIubQcK5Ukfcjt9x966dWpU44l2YbKpQf15RzKC5laSC1jusx7htkkZikbZ74H+Pepu6WC5mYTXUMlw5G6aO68ZYwBgZJ+bH7D3q9W9tY6j80lhaszL5IDkfUVs2WgaPbTiaG0ignH9wHK/QEcVY7VEqUtxVdFdWmBuLOXVpVCrELaEohA9S2F981K2PTt3bQXbXMiwRTkrlW3fKw8iMcgnAq3JZwsUkJ3SIOJD8pI98cVF666KoLy/Ip3H5gMHy/wDFUq5yeESlHCyyrdVpG93as1irxB1kfw4sSM6jnJHJBBBH371r6RonhQ3Gp3BkiD27W8MbniORivIXHGM9/r71ZNHurfUh/uzPCrYjcjaUGeR9uORUxPBaxxpHAwjRHaQDbnJY5P3yTUZpfi0SjN4zk5hr2gnSYIo7WEJJcMY44lXdsjXGOc/qbA58hmprps6nbwtC12bTggRt3OD3xn371Z7e0SW6doYXnun48VhucD6+X2xVg0fp+CyRGlRWdeQuc4PqSeSalK6MI4wRhCdnRG9MdPFZF1HUGZ5T8yKw8/7x8/oKto7UArNYZzc3lm+utQWEKUpUCYpSlAKUpQClKUApSlAKUpQCvJUMCDyD5V6pQEFe9L2M7+JbF7ST/wCLG0/Ve34xUYdA1WEOqzxXKdly2D+CCP3q4UxVkbZx8lUqIS7RRfgtZj3KLWZWHCkEFT+DXwk0jWLgLHdQtNEeWQjjP5roOKxirFqZLwVfEh+yk2PTeowxNGkcESs+753J2nGOAKk7TpaNWDXl5NMe+xWKrVkxSoyvsl5Jx09cfB8YLaG2TZbxJGvooxX1rNKpLksClKUPR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0" y="-571500"/>
            <a:ext cx="145732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8" name="Picture 24" descr="http://focus-project.net/science/Ear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84784"/>
            <a:ext cx="2275452" cy="1872208"/>
          </a:xfrm>
          <a:prstGeom prst="rect">
            <a:avLst/>
          </a:prstGeom>
          <a:noFill/>
        </p:spPr>
      </p:pic>
      <p:pic>
        <p:nvPicPr>
          <p:cNvPr id="1050" name="Picture 26" descr="http://t2.gstatic.com/images?q=tbn:ANd9GcRmCNJPwcMkjbnpRKaG138G1oavP6DT-lq7MjoOJgJOD2ZpKOPVl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149080"/>
            <a:ext cx="720080" cy="720080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>
            <a:off x="6084168" y="220486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7102180">
            <a:off x="6960564" y="324841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14502679">
            <a:off x="5519938" y="3320577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084168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model</a:t>
            </a:r>
            <a:endParaRPr lang="en-GB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24328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program</a:t>
            </a:r>
            <a:endParaRPr lang="en-GB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16016" y="34290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prediction</a:t>
            </a:r>
            <a:endParaRPr lang="en-GB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world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308304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brain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156176" y="58772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computer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4C92-C26C-486C-B3E7-D27B347BF5A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sz="2800" dirty="0" smtClean="0"/>
              <a:t>choose two very different scenarios from the following list:</a:t>
            </a:r>
          </a:p>
          <a:p>
            <a:pPr lvl="1"/>
            <a:r>
              <a:rPr lang="en-GB" sz="2800" dirty="0"/>
              <a:t>parked cars</a:t>
            </a:r>
          </a:p>
          <a:p>
            <a:pPr lvl="1"/>
            <a:r>
              <a:rPr lang="en-GB" sz="2800" dirty="0"/>
              <a:t>numbered houses</a:t>
            </a:r>
          </a:p>
          <a:p>
            <a:pPr lvl="1"/>
            <a:r>
              <a:rPr lang="en-GB" sz="2800" dirty="0"/>
              <a:t>supermarket queue</a:t>
            </a:r>
          </a:p>
          <a:p>
            <a:pPr lvl="1"/>
            <a:r>
              <a:rPr lang="en-GB" sz="2800" dirty="0"/>
              <a:t>English v Scottish bank queue</a:t>
            </a:r>
          </a:p>
          <a:p>
            <a:pPr lvl="1"/>
            <a:r>
              <a:rPr lang="en-GB" sz="2800" dirty="0"/>
              <a:t>shopping </a:t>
            </a:r>
            <a:r>
              <a:rPr lang="en-GB" sz="2800" dirty="0" smtClean="0"/>
              <a:t>list</a:t>
            </a:r>
          </a:p>
          <a:p>
            <a:pPr lvl="1"/>
            <a:r>
              <a:rPr lang="en-GB" sz="2800" dirty="0" smtClean="0"/>
              <a:t>receipt</a:t>
            </a:r>
            <a:endParaRPr lang="en-GB" sz="2800" dirty="0"/>
          </a:p>
          <a:p>
            <a:pPr lvl="1"/>
            <a:endParaRPr lang="en-GB" sz="2800" dirty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sz="2800" dirty="0" smtClean="0"/>
              <a:t>bill</a:t>
            </a:r>
            <a:endParaRPr lang="en-GB" sz="2800" dirty="0"/>
          </a:p>
          <a:p>
            <a:pPr lvl="1"/>
            <a:r>
              <a:rPr lang="en-GB" sz="2800" dirty="0"/>
              <a:t>account statement</a:t>
            </a:r>
          </a:p>
          <a:p>
            <a:pPr lvl="1"/>
            <a:r>
              <a:rPr lang="en-GB" sz="2800" dirty="0"/>
              <a:t>itinerary</a:t>
            </a:r>
          </a:p>
          <a:p>
            <a:pPr lvl="1"/>
            <a:r>
              <a:rPr lang="en-GB" sz="2800" dirty="0"/>
              <a:t>diary</a:t>
            </a:r>
          </a:p>
          <a:p>
            <a:pPr lvl="1"/>
            <a:r>
              <a:rPr lang="en-GB" sz="2800" dirty="0"/>
              <a:t>calendar</a:t>
            </a:r>
          </a:p>
          <a:p>
            <a:pPr lvl="1"/>
            <a:r>
              <a:rPr lang="en-GB" sz="2800" dirty="0"/>
              <a:t>invitation list</a:t>
            </a:r>
          </a:p>
          <a:p>
            <a:pPr lvl="1"/>
            <a:r>
              <a:rPr lang="en-GB" sz="2800" dirty="0"/>
              <a:t>address book</a:t>
            </a:r>
          </a:p>
          <a:p>
            <a:pPr lvl="1"/>
            <a:r>
              <a:rPr lang="en-GB" sz="2800" dirty="0"/>
              <a:t>seating </a:t>
            </a:r>
            <a:r>
              <a:rPr lang="en-GB" sz="2800" dirty="0" smtClean="0"/>
              <a:t>diagram</a:t>
            </a:r>
          </a:p>
          <a:p>
            <a:pPr lvl="1"/>
            <a:r>
              <a:rPr lang="en-GB" sz="2800" dirty="0"/>
              <a:t>shop </a:t>
            </a:r>
            <a:r>
              <a:rPr lang="en-GB" sz="2800" dirty="0" smtClean="0"/>
              <a:t>catalogue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50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772816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008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800" dirty="0" smtClean="0"/>
              <a:t>library </a:t>
            </a:r>
            <a:r>
              <a:rPr lang="en-GB" sz="2800" dirty="0"/>
              <a:t>catalogue</a:t>
            </a:r>
          </a:p>
          <a:p>
            <a:pPr lvl="1"/>
            <a:r>
              <a:rPr lang="en-GB" sz="2800" dirty="0"/>
              <a:t>family tree</a:t>
            </a:r>
          </a:p>
          <a:p>
            <a:pPr lvl="1"/>
            <a:r>
              <a:rPr lang="en-GB" sz="2800" dirty="0" err="1"/>
              <a:t>cladistic</a:t>
            </a:r>
            <a:r>
              <a:rPr lang="en-GB" sz="2800" dirty="0"/>
              <a:t> tree</a:t>
            </a:r>
          </a:p>
          <a:p>
            <a:pPr lvl="1"/>
            <a:r>
              <a:rPr lang="en-GB" sz="2800" dirty="0"/>
              <a:t>decision tree</a:t>
            </a:r>
          </a:p>
          <a:p>
            <a:pPr lvl="1"/>
            <a:r>
              <a:rPr lang="en-GB" sz="2800" dirty="0"/>
              <a:t>underground map</a:t>
            </a:r>
          </a:p>
          <a:p>
            <a:pPr lvl="1"/>
            <a:r>
              <a:rPr lang="en-GB" sz="2800" dirty="0"/>
              <a:t>road map</a:t>
            </a:r>
          </a:p>
          <a:p>
            <a:pPr lvl="1"/>
            <a:r>
              <a:rPr lang="en-GB" sz="2800" dirty="0"/>
              <a:t>lottery ticket</a:t>
            </a:r>
          </a:p>
          <a:p>
            <a:pPr lvl="1"/>
            <a:r>
              <a:rPr lang="en-GB" sz="2800" dirty="0"/>
              <a:t>betting </a:t>
            </a:r>
            <a:r>
              <a:rPr lang="en-GB" sz="2800" dirty="0" smtClean="0"/>
              <a:t>slip</a:t>
            </a:r>
            <a:endParaRPr lang="en-GB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GB" sz="2800" dirty="0"/>
              <a:t>sports league table</a:t>
            </a:r>
          </a:p>
          <a:p>
            <a:pPr lvl="1"/>
            <a:r>
              <a:rPr lang="en-GB" sz="2800" dirty="0"/>
              <a:t>mobile contacts</a:t>
            </a:r>
          </a:p>
          <a:p>
            <a:pPr lvl="1"/>
            <a:r>
              <a:rPr lang="en-GB" sz="2800" dirty="0"/>
              <a:t>browser favourites</a:t>
            </a:r>
          </a:p>
          <a:p>
            <a:pPr lvl="1"/>
            <a:r>
              <a:rPr lang="en-GB" sz="2800" dirty="0"/>
              <a:t>social media friends</a:t>
            </a:r>
            <a:endParaRPr lang="en-GB" dirty="0"/>
          </a:p>
          <a:p>
            <a:pPr lvl="1"/>
            <a:r>
              <a:rPr lang="en-GB" sz="2800" dirty="0"/>
              <a:t>eBook downloads</a:t>
            </a:r>
          </a:p>
          <a:p>
            <a:pPr lvl="1"/>
            <a:r>
              <a:rPr lang="en-GB" sz="2800" dirty="0"/>
              <a:t>digital photo album</a:t>
            </a:r>
          </a:p>
          <a:p>
            <a:pPr lvl="1"/>
            <a:r>
              <a:rPr lang="en-GB" sz="2800" dirty="0"/>
              <a:t>digital music library</a:t>
            </a:r>
          </a:p>
          <a:p>
            <a:pPr lvl="1"/>
            <a:r>
              <a:rPr lang="en-GB" sz="2800" dirty="0"/>
              <a:t>music play </a:t>
            </a:r>
            <a:r>
              <a:rPr lang="en-GB" sz="2800" dirty="0" smtClean="0"/>
              <a:t>list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51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772816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14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dirty="0" smtClean="0"/>
              <a:t>2. choose one information structure from the following list:</a:t>
            </a:r>
          </a:p>
          <a:p>
            <a:r>
              <a:rPr lang="en-GB" dirty="0" smtClean="0"/>
              <a:t>sequence: </a:t>
            </a:r>
            <a:r>
              <a:rPr lang="en-GB" dirty="0"/>
              <a:t>before/after, unordered/ordered</a:t>
            </a:r>
          </a:p>
          <a:p>
            <a:r>
              <a:rPr lang="en-GB" dirty="0" smtClean="0"/>
              <a:t>table: </a:t>
            </a:r>
            <a:r>
              <a:rPr lang="en-GB" dirty="0"/>
              <a:t>rows &amp; columns of contents</a:t>
            </a:r>
          </a:p>
          <a:p>
            <a:r>
              <a:rPr lang="en-GB" dirty="0" smtClean="0"/>
              <a:t>array: </a:t>
            </a:r>
            <a:r>
              <a:rPr lang="en-GB" dirty="0"/>
              <a:t>index &amp; contents</a:t>
            </a:r>
          </a:p>
          <a:p>
            <a:r>
              <a:rPr lang="en-GB" dirty="0"/>
              <a:t>record: fields &amp; contents</a:t>
            </a:r>
          </a:p>
          <a:p>
            <a:r>
              <a:rPr lang="en-GB" dirty="0" smtClean="0"/>
              <a:t>list: </a:t>
            </a:r>
            <a:r>
              <a:rPr lang="en-GB" dirty="0"/>
              <a:t>head &amp; tail values </a:t>
            </a:r>
          </a:p>
          <a:p>
            <a:r>
              <a:rPr lang="en-GB" dirty="0" smtClean="0"/>
              <a:t>tree: </a:t>
            </a:r>
            <a:r>
              <a:rPr lang="en-GB" dirty="0"/>
              <a:t>value &amp; branches </a:t>
            </a:r>
          </a:p>
          <a:p>
            <a:r>
              <a:rPr lang="en-GB" dirty="0" smtClean="0"/>
              <a:t>graph: </a:t>
            </a:r>
            <a:r>
              <a:rPr lang="en-GB" dirty="0"/>
              <a:t>nodes &amp; </a:t>
            </a:r>
            <a:r>
              <a:rPr lang="en-GB" dirty="0" smtClean="0"/>
              <a:t>arcs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dirty="0" smtClean="0"/>
              <a:t>3. explain </a:t>
            </a:r>
            <a:r>
              <a:rPr lang="en-GB" sz="3300" dirty="0"/>
              <a:t>how to represent both </a:t>
            </a:r>
            <a:r>
              <a:rPr lang="en-GB" sz="3300" dirty="0" smtClean="0"/>
              <a:t>scenarios </a:t>
            </a:r>
            <a:r>
              <a:rPr lang="en-GB" sz="3300" dirty="0"/>
              <a:t>from 1. using the information structure from 2</a:t>
            </a:r>
            <a:r>
              <a:rPr lang="en-GB" sz="3300" dirty="0" smtClean="0"/>
              <a:t>.</a:t>
            </a:r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3300" dirty="0" smtClean="0"/>
              <a:t>This is well suited for use as an activity for a pair of people.</a:t>
            </a:r>
            <a:endParaRPr lang="en-GB" sz="3300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52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772816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58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Jeanette Wing, `Computational Thinking’, Communications of the ACM, </a:t>
            </a:r>
            <a:r>
              <a:rPr lang="en-GB" dirty="0" err="1" smtClean="0"/>
              <a:t>Vol</a:t>
            </a:r>
            <a:r>
              <a:rPr lang="en-GB" dirty="0" smtClean="0"/>
              <a:t> 49, No. 3, pp 33-35, March 2006</a:t>
            </a:r>
          </a:p>
          <a:p>
            <a:pPr>
              <a:buNone/>
            </a:pPr>
            <a:r>
              <a:rPr lang="en-GB" dirty="0" smtClean="0">
                <a:hlinkClick r:id="rId2"/>
              </a:rPr>
              <a:t>http://www.cs.cmu.edu/~wing/publications/Wing06.pdf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Google, `Exploring Computational Thinking’</a:t>
            </a:r>
          </a:p>
          <a:p>
            <a:pPr>
              <a:buNone/>
            </a:pPr>
            <a:r>
              <a:rPr lang="en-GB" dirty="0" smtClean="0">
                <a:hlinkClick r:id="rId3"/>
              </a:rPr>
              <a:t>http://www.google.com/edu/computational-thinking/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Pat Phillips, `Computational Thinking: A Problem Solving Tool for Every Classroom’ , CSTA/Microsoft</a:t>
            </a:r>
          </a:p>
          <a:p>
            <a:pPr>
              <a:buNone/>
            </a:pPr>
            <a:r>
              <a:rPr lang="en-GB" dirty="0" smtClean="0">
                <a:hlinkClick r:id="rId4"/>
              </a:rPr>
              <a:t>http://education.sdsc.edu/resources/CompThinking.pdf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we...?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make models?</a:t>
            </a:r>
          </a:p>
          <a:p>
            <a:pPr lvl="1"/>
            <a:r>
              <a:rPr lang="en-GB" i="1" dirty="0" smtClean="0"/>
              <a:t>solve problems</a:t>
            </a:r>
          </a:p>
          <a:p>
            <a:r>
              <a:rPr lang="en-GB" dirty="0" smtClean="0"/>
              <a:t>realise models as programs?</a:t>
            </a:r>
          </a:p>
          <a:p>
            <a:pPr lvl="1"/>
            <a:r>
              <a:rPr lang="en-GB" i="1" dirty="0" smtClean="0"/>
              <a:t>write programs</a:t>
            </a:r>
          </a:p>
          <a:p>
            <a:pPr lvl="1"/>
            <a:r>
              <a:rPr lang="en-GB" i="1" dirty="0" smtClean="0"/>
              <a:t>programming</a:t>
            </a:r>
          </a:p>
        </p:txBody>
      </p:sp>
      <p:pic>
        <p:nvPicPr>
          <p:cNvPr id="8" name="Picture 2" descr="http://wsimson.tripod.com/10TH/math_pdf/graphics/logic_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046" y="1628800"/>
            <a:ext cx="4473076" cy="367240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44008" y="5301208"/>
            <a:ext cx="3995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Then a miracle occurs...</a:t>
            </a:r>
          </a:p>
          <a:p>
            <a:pPr algn="ctr"/>
            <a:r>
              <a:rPr lang="en-GB" sz="1200" dirty="0" smtClean="0"/>
              <a:t>http://www.sciencecartoonsplus.com/pages/gallery.php</a:t>
            </a:r>
            <a:endParaRPr lang="en-GB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Discourse &amp;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should we separate out:</a:t>
            </a:r>
          </a:p>
          <a:p>
            <a:pPr lvl="1"/>
            <a:r>
              <a:rPr lang="en-GB" dirty="0" smtClean="0"/>
              <a:t>problem solving</a:t>
            </a:r>
          </a:p>
          <a:p>
            <a:pPr lvl="1"/>
            <a:r>
              <a:rPr lang="en-GB" dirty="0" smtClean="0"/>
              <a:t>model making</a:t>
            </a:r>
          </a:p>
          <a:p>
            <a:pPr lvl="1"/>
            <a:r>
              <a:rPr lang="en-GB" dirty="0" smtClean="0"/>
              <a:t>programming?</a:t>
            </a:r>
          </a:p>
          <a:p>
            <a:r>
              <a:rPr lang="en-GB" sz="2800" dirty="0" smtClean="0"/>
              <a:t>are they inextricably linked?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Discourse &amp;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we need languages/notations to:</a:t>
            </a:r>
          </a:p>
          <a:p>
            <a:pPr lvl="1"/>
            <a:r>
              <a:rPr lang="en-GB" dirty="0" smtClean="0"/>
              <a:t>solve problems</a:t>
            </a:r>
          </a:p>
          <a:p>
            <a:pPr lvl="1"/>
            <a:r>
              <a:rPr lang="en-GB" dirty="0" smtClean="0"/>
              <a:t>make models</a:t>
            </a:r>
          </a:p>
          <a:p>
            <a:pPr lvl="1"/>
            <a:r>
              <a:rPr lang="en-GB" dirty="0" smtClean="0"/>
              <a:t>write programs</a:t>
            </a:r>
          </a:p>
          <a:p>
            <a:r>
              <a:rPr lang="en-GB" sz="2800" dirty="0" smtClean="0"/>
              <a:t>should these be the same or different?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A26-12E9-4729-A48F-90DC2849F52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Science?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academic discipline</a:t>
            </a:r>
          </a:p>
          <a:p>
            <a:r>
              <a:rPr lang="en-GB" dirty="0" smtClean="0"/>
              <a:t>underpins all ICT</a:t>
            </a:r>
          </a:p>
          <a:p>
            <a:pPr lvl="1"/>
            <a:r>
              <a:rPr lang="en-GB" dirty="0" smtClean="0"/>
              <a:t>model making</a:t>
            </a:r>
          </a:p>
          <a:p>
            <a:pPr lvl="1"/>
            <a:r>
              <a:rPr lang="en-GB" dirty="0" smtClean="0"/>
              <a:t>tool building</a:t>
            </a:r>
          </a:p>
          <a:p>
            <a:r>
              <a:rPr lang="en-GB" dirty="0" smtClean="0"/>
              <a:t>theory &amp; practice of </a:t>
            </a:r>
            <a:r>
              <a:rPr lang="en-GB" i="1" dirty="0" smtClean="0"/>
              <a:t>computation</a:t>
            </a:r>
          </a:p>
          <a:p>
            <a:pPr lvl="1"/>
            <a:r>
              <a:rPr lang="en-GB" dirty="0" smtClean="0"/>
              <a:t>making models of reality from information structures &amp; algorithms</a:t>
            </a:r>
          </a:p>
          <a:p>
            <a:pPr lvl="1"/>
            <a:r>
              <a:rPr lang="en-GB" dirty="0" smtClean="0"/>
              <a:t>animating models on computers</a:t>
            </a:r>
          </a:p>
          <a:p>
            <a:r>
              <a:rPr lang="en-GB" dirty="0" smtClean="0"/>
              <a:t>programming bridges models and computers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Thinking is  Informational Thinking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94D-A6FD-45FA-96A5-9A51444B0FB0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7" name="Picture 3" descr="C:\Users\Greg\Desktop\ComputerScienceCl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755678" cy="1944216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2316</Words>
  <Application>Microsoft Office PowerPoint</Application>
  <PresentationFormat>On-screen Show (4:3)</PresentationFormat>
  <Paragraphs>616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Computational Thinking  is  Informational Thinking</vt:lpstr>
      <vt:lpstr>Models</vt:lpstr>
      <vt:lpstr>Programs and models</vt:lpstr>
      <vt:lpstr>Programs and models</vt:lpstr>
      <vt:lpstr>Programs and models</vt:lpstr>
      <vt:lpstr>How do we...?</vt:lpstr>
      <vt:lpstr>Discourse &amp; method</vt:lpstr>
      <vt:lpstr>Discourse &amp; method</vt:lpstr>
      <vt:lpstr>Computing Science?</vt:lpstr>
      <vt:lpstr>Computing Science?</vt:lpstr>
      <vt:lpstr>Computing Science?</vt:lpstr>
      <vt:lpstr>Computational thinking</vt:lpstr>
      <vt:lpstr>Computing triangle</vt:lpstr>
      <vt:lpstr>Computational thinking</vt:lpstr>
      <vt:lpstr>Computational thinking</vt:lpstr>
      <vt:lpstr>Computational thinking</vt:lpstr>
      <vt:lpstr>Decomposition</vt:lpstr>
      <vt:lpstr>Pattern recognition</vt:lpstr>
      <vt:lpstr>Pattern generalisation/abstraction</vt:lpstr>
      <vt:lpstr>Algorithm design</vt:lpstr>
      <vt:lpstr>Applying computational thinking</vt:lpstr>
      <vt:lpstr>Current approaches</vt:lpstr>
      <vt:lpstr>Current approaches</vt:lpstr>
      <vt:lpstr>Current approaches</vt:lpstr>
      <vt:lpstr>Forget the past...!</vt:lpstr>
      <vt:lpstr>Characterising information</vt:lpstr>
      <vt:lpstr>Characterising information</vt:lpstr>
      <vt:lpstr>Characterising information</vt:lpstr>
      <vt:lpstr>Characterising information</vt:lpstr>
      <vt:lpstr>Thinking about information</vt:lpstr>
      <vt:lpstr>Thinking about information</vt:lpstr>
      <vt:lpstr>Thinking about information</vt:lpstr>
      <vt:lpstr>Thinking about information</vt:lpstr>
      <vt:lpstr>Thinking about information</vt:lpstr>
      <vt:lpstr>Thinking about information</vt:lpstr>
      <vt:lpstr>Thinking about information</vt:lpstr>
      <vt:lpstr>From information to computation</vt:lpstr>
      <vt:lpstr>From information to computation</vt:lpstr>
      <vt:lpstr>From information to computation</vt:lpstr>
      <vt:lpstr>Structure traversal</vt:lpstr>
      <vt:lpstr>Structure traversal</vt:lpstr>
      <vt:lpstr>Accumulate information</vt:lpstr>
      <vt:lpstr>Do something to element</vt:lpstr>
      <vt:lpstr>How to decide what to do</vt:lpstr>
      <vt:lpstr>Characterising the computation</vt:lpstr>
      <vt:lpstr>But...</vt:lpstr>
      <vt:lpstr>But...</vt:lpstr>
      <vt:lpstr>Conclusions</vt:lpstr>
      <vt:lpstr>Conclusions</vt:lpstr>
      <vt:lpstr>Activity</vt:lpstr>
      <vt:lpstr>Activity</vt:lpstr>
      <vt:lpstr>Activity</vt:lpstr>
      <vt:lpstr>Resources</vt:lpstr>
    </vt:vector>
  </TitlesOfParts>
  <Company>Heriot-Watt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(problem solving &amp;&amp; programming) || (problem solving || programming)?</dc:title>
  <dc:creator>Michaelson</dc:creator>
  <cp:lastModifiedBy>Greg Michaelson</cp:lastModifiedBy>
  <cp:revision>62</cp:revision>
  <dcterms:created xsi:type="dcterms:W3CDTF">2012-11-12T13:56:03Z</dcterms:created>
  <dcterms:modified xsi:type="dcterms:W3CDTF">2013-06-03T14:50:47Z</dcterms:modified>
</cp:coreProperties>
</file>