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267" r:id="rId2"/>
    <p:sldId id="270" r:id="rId3"/>
    <p:sldId id="271" r:id="rId4"/>
    <p:sldId id="262" r:id="rId5"/>
    <p:sldId id="273" r:id="rId6"/>
    <p:sldId id="272" r:id="rId7"/>
    <p:sldId id="269" r:id="rId8"/>
    <p:sldId id="276" r:id="rId9"/>
    <p:sldId id="277" r:id="rId10"/>
    <p:sldId id="280" r:id="rId11"/>
    <p:sldId id="283" r:id="rId12"/>
    <p:sldId id="278" r:id="rId13"/>
    <p:sldId id="279" r:id="rId14"/>
    <p:sldId id="275" r:id="rId15"/>
    <p:sldId id="274" r:id="rId16"/>
    <p:sldId id="268" r:id="rId17"/>
    <p:sldId id="263" r:id="rId18"/>
    <p:sldId id="264" r:id="rId19"/>
    <p:sldId id="281" r:id="rId20"/>
    <p:sldId id="265" r:id="rId21"/>
    <p:sldId id="282" r:id="rId22"/>
    <p:sldId id="284" r:id="rId23"/>
    <p:sldId id="261" r:id="rId24"/>
  </p:sldIdLst>
  <p:sldSz cx="9144000" cy="6858000" type="screen4x3"/>
  <p:notesSz cx="6858000" cy="9144000"/>
  <p:custShowLst>
    <p:custShow name="LawSructure" id="0">
      <p:sldLst/>
    </p:custShow>
  </p:custShow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993300"/>
    <a:srgbClr val="006600"/>
    <a:srgbClr val="008000"/>
    <a:srgbClr val="A5002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037" y="43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96EB063-07A3-7A53-4C3B-89439E2AEA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en-GB" altLang="en-GB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C6221BF-36C2-55C8-2814-7E80D222682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endParaRPr lang="en-GB" altLang="en-GB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8D0DCFE-F23E-AEB0-D87F-6EDB0D6C5B1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B79A25CE-73EE-1022-FE6C-508EA54CFA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/>
              <a:t>Click to edit Master text styles</a:t>
            </a:r>
          </a:p>
          <a:p>
            <a:pPr lvl="1"/>
            <a:r>
              <a:rPr lang="en-GB" altLang="en-GB"/>
              <a:t>Second level</a:t>
            </a:r>
          </a:p>
          <a:p>
            <a:pPr lvl="2"/>
            <a:r>
              <a:rPr lang="en-GB" altLang="en-GB"/>
              <a:t>Third level</a:t>
            </a:r>
          </a:p>
          <a:p>
            <a:pPr lvl="3"/>
            <a:r>
              <a:rPr lang="en-GB" altLang="en-GB"/>
              <a:t>Fourth level</a:t>
            </a:r>
          </a:p>
          <a:p>
            <a:pPr lvl="4"/>
            <a:r>
              <a:rPr lang="en-GB" altLang="en-GB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BDF30494-3A19-CFA3-1BAE-B28D519C6E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anose="02020603050405020304" pitchFamily="18" charset="0"/>
              </a:defRPr>
            </a:lvl1pPr>
          </a:lstStyle>
          <a:p>
            <a:endParaRPr lang="en-GB" altLang="en-GB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C564E058-21A9-61A8-81F1-708BD4844D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fld id="{A190FE33-24EA-4DCA-A3F1-2AAD662CE9A8}" type="slidenum">
              <a:rPr lang="en-GB" altLang="en-GB"/>
              <a:pPr/>
              <a:t>‹#›</a:t>
            </a:fld>
            <a:endParaRPr lang="en-GB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61A68-0D34-58A7-1288-BC1DAF71C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D8446-C6BE-FCEB-4C45-A1B118E49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BF0C2-93D0-01A9-DBEF-4D2545C98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6C2F10-F832-4D9F-BF83-AEAF6B45E8DF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FC77-D759-9B97-9ADE-1A4A1D51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628F7-ECEA-961B-FD80-6F585623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D389A869-E4C5-4A6C-84A4-D9025E51603E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71100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0E09-046C-2CA3-900F-6B9B7B99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2BE9C-0864-F58D-5754-CEA5B5EFA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A431A-139C-AA35-B507-F728C92D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BAF5D9-2309-41E7-9905-60A367BDD231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8788-F8C7-0ADC-9EB7-D651F4E3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80066-C7E4-FCBF-7B26-FDD93E3F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1137DB3B-11C6-4F90-A066-B0E4910C12F1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07522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8F762D-5CE4-19F6-B8DC-6E570AA88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7500" y="76200"/>
            <a:ext cx="209550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15063-8690-3FCF-1538-AB334B796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76200"/>
            <a:ext cx="613410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7F401-67EA-F585-DAA8-FBD6985BC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BF6EC6-E464-468F-9990-3664E5A5644A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BE1BB-1393-EEE6-F723-B837DB651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3DD88-D777-BA1C-CB6D-AA877179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22A64C25-4453-4A49-A5A2-15A47013B150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09257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E516-A3FF-A683-9D55-4A67B80F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99937-A722-1A93-4424-4DCCD3F24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ED80-26D6-C0B2-0135-8F1C0375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DEDCEB-BF6F-40D3-B1EF-8B5C3D2CB7CD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E188C-60F8-E8CA-7FAB-7D9E6020A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72DE5-96EA-9B24-E65C-A712438F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DC6F926D-B6F7-4EDE-8FFC-82181160D4BE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13382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F7B5-C569-F9BE-6DF0-CC9B9934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1B942-EE14-B22E-5992-A904F971D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8D5CC-C2B4-760F-183A-FEE9C4A7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287016-14C2-4A75-AA95-DCB6A52566AA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6C0B3-E542-5A29-17AB-E88B0836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880EE-752C-A7AE-902E-3124590F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0E93738A-7A12-44D2-8A86-52FB61CDA94E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1936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BAA0-EEFF-EFD0-A5D5-A042C6E7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65DF-60B0-6272-6735-5F169D5B1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685800"/>
            <a:ext cx="4114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ACAE3-1769-16A5-766F-9CF22D5D6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114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85A51-2BE7-312C-7B10-FE15B5F6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67C0AB-E223-4DBB-AE1B-920CC552EBB7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B26C6-DC32-4348-C733-E27FDFB1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48DC3-69F7-11E0-95D2-863B70D1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62D87691-2F25-47E2-9ABD-5CFBA57D90E0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2326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5BA4-E2B5-19E9-22CA-C264B6C5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FC337-ABC8-0BC3-6996-804EA6202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699E0-EE4C-5221-07AB-887636EE1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168429-F9F7-5B4F-25A2-1DE177AFB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BA287C-A383-F4A2-7BE0-96F31304A3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DBFD11-A07E-B874-FA0A-E0A59FF4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15214-74D3-4726-A05B-0730519D7E03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A20C0C-F6E1-5F1C-B285-DFE256FB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5150BF-4DF5-DA60-D9C6-310B6E2C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5538EE1B-83E9-458D-A542-1502E408DDD0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67081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71A2-AA76-D6FE-E359-0BAA5808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7F054-2AA1-A03C-2BA7-A9108BDB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27EA35-B685-477D-A553-E60F3E1BC99F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1BB76D-531D-CC67-8473-3F98BB92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22FC6-7606-023B-DDB9-E16A286E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2E735B9B-98DC-47F3-B280-E3111CD11A23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33852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C51025-8BA8-3C47-1015-06BADC31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6062C8-FF53-4CC0-B677-09AD13D091E5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30A2B-72D0-909C-D72B-926C8ED3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50472-CEB0-1441-8658-0881D4DF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5E3A1343-89A3-4BC2-9810-03D2F8861B53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4294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6439E-3618-270B-51BA-F56B6E6F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4141A-EACA-CEC3-50DE-B0EDD4433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F723E-130C-103C-2A67-2E89F43A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9B792-B4EE-F755-B63D-CEB791DF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D48994-7A63-42F2-8D30-12D95D60155E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56ED1-81E8-EB0E-71E4-713101E7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E3AA3-0B08-B6E8-296F-A2DF86FB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2ABBA733-DA4B-4FE3-910C-2F91A9F865D0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2935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DAD0-1636-8A95-45A4-E022E09C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3D5A7-2DAB-C4D7-B7E1-7233006973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F9E0C-15BE-6AC6-F798-4F1A71C6E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9F574-11AB-29E3-863F-9D9C1E15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D0EDDA-0D56-4A6D-A870-771D4C05455D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DAE54-E3A5-E3CC-CCA2-FC6FA4CE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AD30C-C0D1-7E90-C188-A34EF835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GB"/>
              <a:t>- </a:t>
            </a:r>
            <a:fld id="{AA5184CA-94F8-4BA1-A06B-44EB85CA03BE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33518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5D8F9AE-7301-6C31-F0D7-BA4D2F6C3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762363-A2C9-F7B3-CBCD-84008A4AD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/>
              <a:t>Click to edit Master text styles</a:t>
            </a:r>
          </a:p>
          <a:p>
            <a:pPr lvl="1"/>
            <a:r>
              <a:rPr lang="en-GB" altLang="en-GB"/>
              <a:t>second level</a:t>
            </a:r>
          </a:p>
          <a:p>
            <a:pPr lvl="2"/>
            <a:r>
              <a:rPr lang="en-GB" altLang="en-GB"/>
              <a:t>third level</a:t>
            </a:r>
          </a:p>
          <a:p>
            <a:pPr lvl="3"/>
            <a:endParaRPr lang="en-GB" alt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4833E9-7C7B-7EDA-ADB2-680B43D2EA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400">
                <a:latin typeface="+mn-lt"/>
              </a:defRPr>
            </a:lvl1pPr>
          </a:lstStyle>
          <a:p>
            <a:fld id="{585BCEEF-0EBB-4FB6-B59A-AB08B5F816E8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AB76BA-FD3E-BD99-C5BF-99643B1D22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200" y="6400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r>
              <a:rPr lang="en-GB" altLang="en-GB"/>
              <a:t>mml641[charts]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655E14-1505-B8D5-5220-27BB4EF20F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67200" y="6400800"/>
            <a:ext cx="615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en-GB" altLang="en-GB"/>
              <a:t>- </a:t>
            </a:r>
            <a:fld id="{07F5B22B-DB80-473F-9E60-63DAC9161F2B}" type="slidenum">
              <a:rPr lang="en-GB" altLang="en-GB"/>
              <a:pPr/>
              <a:t>‹#›</a:t>
            </a:fld>
            <a:r>
              <a:rPr lang="en-GB" altLang="en-GB"/>
              <a:t> -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Helvetica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1900"/>
        </a:lnSpc>
        <a:spcBef>
          <a:spcPct val="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1700"/>
        </a:lnSpc>
        <a:spcBef>
          <a:spcPct val="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ts val="1500"/>
        </a:lnSpc>
        <a:spcBef>
          <a:spcPct val="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2CD380-66BE-EC5F-2059-B81447FC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23CB6-E5CB-4086-B548-7AC1FBD1F626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85F107-0E6A-23A2-220E-2A4FE523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8E249D-74E1-C816-246F-873B8F3E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49FAE20B-EB10-4F53-BD06-07EF47BC496C}" type="slidenum">
              <a:rPr lang="en-GB" altLang="en-GB"/>
              <a:pPr/>
              <a:t>1</a:t>
            </a:fld>
            <a:r>
              <a:rPr lang="en-GB" altLang="en-GB"/>
              <a:t> -</a:t>
            </a:r>
          </a:p>
        </p:txBody>
      </p:sp>
      <p:sp>
        <p:nvSpPr>
          <p:cNvPr id="20482" name="Rectangle 2050">
            <a:extLst>
              <a:ext uri="{FF2B5EF4-FFF2-40B4-BE49-F238E27FC236}">
                <a16:creationId xmlns:a16="http://schemas.microsoft.com/office/drawing/2014/main" id="{A6F8FA8D-D6C3-5283-14A1-0BF79092E6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2425" y="762000"/>
            <a:ext cx="8553450" cy="533400"/>
          </a:xfrm>
        </p:spPr>
        <p:txBody>
          <a:bodyPr anchor="ctr"/>
          <a:lstStyle/>
          <a:p>
            <a:pPr>
              <a:lnSpc>
                <a:spcPts val="2500"/>
              </a:lnSpc>
              <a:spcBef>
                <a:spcPts val="2000"/>
              </a:spcBef>
              <a:spcAft>
                <a:spcPts val="1000"/>
              </a:spcAft>
            </a:pPr>
            <a:r>
              <a:rPr lang="en-GB" altLang="en-GB" sz="2400"/>
              <a:t>ICCEs I, II and Sabrac</a:t>
            </a:r>
            <a:endParaRPr lang="en-US" altLang="en-GB" sz="1800"/>
          </a:p>
        </p:txBody>
      </p:sp>
      <p:sp>
        <p:nvSpPr>
          <p:cNvPr id="20483" name="Rectangle 2051">
            <a:extLst>
              <a:ext uri="{FF2B5EF4-FFF2-40B4-BE49-F238E27FC236}">
                <a16:creationId xmlns:a16="http://schemas.microsoft.com/office/drawing/2014/main" id="{509DC8BF-56B5-AAFC-A111-664FDB89598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2125" y="1371600"/>
            <a:ext cx="8159750" cy="4724400"/>
          </a:xfrm>
        </p:spPr>
        <p:txBody>
          <a:bodyPr/>
          <a:lstStyle/>
          <a:p>
            <a:r>
              <a:rPr lang="en-US" altLang="en-GB" sz="1600"/>
              <a:t>Computer Conservation Society</a:t>
            </a:r>
          </a:p>
          <a:p>
            <a:r>
              <a:rPr lang="en-US" altLang="en-GB" sz="1600"/>
              <a:t>Science Museum</a:t>
            </a:r>
          </a:p>
          <a:p>
            <a:r>
              <a:rPr lang="en-US" altLang="en-GB" sz="1600"/>
              <a:t>London</a:t>
            </a:r>
          </a:p>
          <a:p>
            <a:r>
              <a:rPr lang="en-US" altLang="en-GB" sz="1600"/>
              <a:t>16 December 1999</a:t>
            </a:r>
          </a:p>
          <a:p>
            <a:pPr>
              <a:lnSpc>
                <a:spcPts val="1000"/>
              </a:lnSpc>
            </a:pPr>
            <a:endParaRPr lang="en-US" altLang="en-GB" sz="1600"/>
          </a:p>
          <a:p>
            <a:pPr>
              <a:lnSpc>
                <a:spcPts val="1500"/>
              </a:lnSpc>
            </a:pPr>
            <a:r>
              <a:rPr lang="en-US" altLang="en-GB" sz="1600"/>
              <a:t>M M Lehman</a:t>
            </a:r>
          </a:p>
          <a:p>
            <a:r>
              <a:rPr lang="en-US" altLang="en-GB" sz="1500"/>
              <a:t>Department of Computing</a:t>
            </a:r>
          </a:p>
          <a:p>
            <a:r>
              <a:rPr lang="en-US" altLang="en-GB" sz="1500"/>
              <a:t>Imperial College of Science Technology and Medicine</a:t>
            </a:r>
          </a:p>
          <a:p>
            <a:r>
              <a:rPr lang="en-US" altLang="en-GB" sz="1500"/>
              <a:t>London SW7 2BZ</a:t>
            </a:r>
          </a:p>
          <a:p>
            <a:r>
              <a:rPr lang="en-US" altLang="en-GB" sz="1500"/>
              <a:t>+44 207 594 8214</a:t>
            </a:r>
          </a:p>
          <a:p>
            <a:r>
              <a:rPr lang="en-US" altLang="en-GB" sz="1500"/>
              <a:t>fax. +44 207 594 8215</a:t>
            </a:r>
          </a:p>
          <a:p>
            <a:r>
              <a:rPr lang="en-US" altLang="en-GB" sz="1500"/>
              <a:t>mml@doc.ic.ac.uk</a:t>
            </a:r>
          </a:p>
          <a:p>
            <a:r>
              <a:rPr lang="en-US" altLang="en-GB" sz="1500">
                <a:solidFill>
                  <a:schemeClr val="accent2"/>
                </a:solidFill>
              </a:rPr>
              <a:t>http://www-dse.doc.ic.ac.uk/~mml/</a:t>
            </a:r>
            <a:endParaRPr lang="en-US" altLang="en-GB" sz="1500"/>
          </a:p>
          <a:p>
            <a:endParaRPr lang="en-US" altLang="en-GB"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3DF91-2DD1-6D07-EBE5-E5BF8643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E4A3C-7C9F-474B-938D-06DC0D1AB028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DAB1F-892D-5D79-AB2D-83D2ED2B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CBDF0-6424-9E86-5382-1744DA849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BE7FD8CA-EEA5-427D-88E6-D8DBE066F590}" type="slidenum">
              <a:rPr lang="en-GB" altLang="en-GB"/>
              <a:pPr/>
              <a:t>10</a:t>
            </a:fld>
            <a:r>
              <a:rPr lang="en-GB" altLang="en-GB"/>
              <a:t> -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924A016B-0C4E-9A64-9319-4C8F0B39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52400"/>
            <a:ext cx="422433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19381BBC-C59E-BD43-B753-1D04759A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ICCE II Arithmetic Unit Back Plane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71DF26CC-D374-F23C-D4DE-10F7D70D5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>
              <a:buFontTx/>
              <a:buNone/>
            </a:pPr>
            <a:endParaRPr lang="en-US" alt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51E66-1314-E113-03DF-3B063DC2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8CAB-189D-4025-849C-0A1B4A9C0DD8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FBC6E-CDAC-AE51-0121-5F95230A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13787-618E-5ADB-0662-B2223B3A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9C2DFE36-B9D4-4165-B62F-BE665A5FD517}" type="slidenum">
              <a:rPr lang="en-GB" altLang="en-GB"/>
              <a:pPr/>
              <a:t>11</a:t>
            </a:fld>
            <a:r>
              <a:rPr lang="en-GB" altLang="en-GB"/>
              <a:t> -</a:t>
            </a:r>
          </a:p>
        </p:txBody>
      </p:sp>
      <p:pic>
        <p:nvPicPr>
          <p:cNvPr id="36866" name="Picture 1026">
            <a:extLst>
              <a:ext uri="{FF2B5EF4-FFF2-40B4-BE49-F238E27FC236}">
                <a16:creationId xmlns:a16="http://schemas.microsoft.com/office/drawing/2014/main" id="{2F8C8085-9E8C-9112-903D-635785C9F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355917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1027">
            <a:extLst>
              <a:ext uri="{FF2B5EF4-FFF2-40B4-BE49-F238E27FC236}">
                <a16:creationId xmlns:a16="http://schemas.microsoft.com/office/drawing/2014/main" id="{C0EBE629-3069-B972-88E7-D2D0E1D9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609600"/>
            <a:ext cx="35401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1028">
            <a:extLst>
              <a:ext uri="{FF2B5EF4-FFF2-40B4-BE49-F238E27FC236}">
                <a16:creationId xmlns:a16="http://schemas.microsoft.com/office/drawing/2014/main" id="{3EB21E9C-CCCE-265D-9C62-BF39EF56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ICCE II Power Supply</a:t>
            </a:r>
          </a:p>
        </p:txBody>
      </p:sp>
      <p:sp>
        <p:nvSpPr>
          <p:cNvPr id="36869" name="Rectangle 1029">
            <a:extLst>
              <a:ext uri="{FF2B5EF4-FFF2-40B4-BE49-F238E27FC236}">
                <a16:creationId xmlns:a16="http://schemas.microsoft.com/office/drawing/2014/main" id="{B53E9C36-A794-F952-F096-4A0A8D013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GB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987A5D-5CDA-937F-16F3-9F22E3B73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5B8A2-3139-49CB-A724-99BA968AC325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71077-E08D-1346-A39D-A152DA2E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D984-8947-8353-4087-2841892F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2211A5D4-6427-4CDA-BB85-41D4FF4F0401}" type="slidenum">
              <a:rPr lang="en-GB" altLang="en-GB"/>
              <a:pPr/>
              <a:t>12</a:t>
            </a:fld>
            <a:r>
              <a:rPr lang="en-GB" altLang="en-GB"/>
              <a:t> -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6C853422-1EC4-48E9-3FE5-F4E2CA7B8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86800" cy="546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3">
            <a:extLst>
              <a:ext uri="{FF2B5EF4-FFF2-40B4-BE49-F238E27FC236}">
                <a16:creationId xmlns:a16="http://schemas.microsoft.com/office/drawing/2014/main" id="{AC826FED-1A6A-1A92-D899-C6CCBFBF6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General View of ICCE II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12BA7A79-4510-0A95-021B-7BE4DA3EF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>
              <a:buFontTx/>
              <a:buNone/>
            </a:pPr>
            <a:endParaRPr lang="en-US" alt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7CBCF-02A2-837A-C2B0-0000CAF1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1BCE-C56E-410B-AFCE-D64558B7351D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215F3-390C-75D3-4A77-E435A5440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8DBAB-C257-6678-BD43-8141259C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9FB83587-D867-4541-928A-A5ABF554B7A2}" type="slidenum">
              <a:rPr lang="en-GB" altLang="en-GB"/>
              <a:pPr/>
              <a:t>13</a:t>
            </a:fld>
            <a:r>
              <a:rPr lang="en-GB" altLang="en-GB"/>
              <a:t> -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68BDB09F-A56B-032D-4491-1A446C19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7630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388AEDE4-E862-4357-1D97-6ACFB631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ICCE II I/O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8F429F1F-CE7D-5D38-E5CB-69C6218BB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>
              <a:buFontTx/>
              <a:buNone/>
            </a:pPr>
            <a:endParaRPr lang="en-US" alt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48D3AD-D7B8-2EEF-0936-C9BF6DB0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F9A5-0AF4-40AB-896B-2A07F64B5D89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4699D-E64C-735B-7E28-14D89BC9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008EF-68FD-D05B-3A12-53F3D8AA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0447B34D-B262-4947-896E-25C4D9E3BEAF}" type="slidenum">
              <a:rPr lang="en-GB" altLang="en-GB"/>
              <a:pPr/>
              <a:t>14</a:t>
            </a:fld>
            <a:r>
              <a:rPr lang="en-GB" altLang="en-GB"/>
              <a:t> -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7A5DE75-D3B2-EE29-1B1E-40A3965E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59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>
            <a:extLst>
              <a:ext uri="{FF2B5EF4-FFF2-40B4-BE49-F238E27FC236}">
                <a16:creationId xmlns:a16="http://schemas.microsoft.com/office/drawing/2014/main" id="{621A90F4-B88A-7CFF-7464-E8C6CDE7C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ICCE II Console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A3A5DAAC-6F74-0525-4612-1F91A1234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/>
            <a:endParaRPr lang="en-US" alt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84666-1313-CC62-4FC2-CC2D4A49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F4BC-94BB-4B01-BD11-5BF9E27917D2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0FEF2-B4F0-02EA-F137-6155F351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D1695-B75E-BB00-64CE-FF913310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AA3EA59D-29D2-4591-8488-7EF914B0B522}" type="slidenum">
              <a:rPr lang="en-GB" altLang="en-GB"/>
              <a:pPr/>
              <a:t>15</a:t>
            </a:fld>
            <a:r>
              <a:rPr lang="en-GB" altLang="en-GB"/>
              <a:t> -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B1E9F64D-261C-133F-DB7D-40EE9C5C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609600"/>
            <a:ext cx="350202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2D18F13F-5CBB-3E06-B1E4-A5050C01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3556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4">
            <a:extLst>
              <a:ext uri="{FF2B5EF4-FFF2-40B4-BE49-F238E27FC236}">
                <a16:creationId xmlns:a16="http://schemas.microsoft.com/office/drawing/2014/main" id="{7C76AB81-97E8-9518-E053-94447CE5D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524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ICCE II Test Rig - Variable Pulse Generator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85F28EB2-4B6D-B24E-1C38-7929C0614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/>
            <a:endParaRPr lang="en-US" alt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76BF76-2FAC-3159-97B7-43265E86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FCF7C-2854-4A73-8CDD-FA525058DC0A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F4CF62-7F79-775B-84AF-C97E995C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00CA3F-E410-AA03-E299-F02454CF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AF861D83-6268-44B9-9166-78FF5CE82280}" type="slidenum">
              <a:rPr lang="en-GB" altLang="en-GB"/>
              <a:pPr/>
              <a:t>16</a:t>
            </a:fld>
            <a:r>
              <a:rPr lang="en-GB" altLang="en-GB"/>
              <a:t> -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B3442FD-3864-BD30-6118-8E5EA34E6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Historical Summary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3C1DD21-0596-20FA-726F-7B432B6A8A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763000" cy="5638800"/>
          </a:xfrm>
        </p:spPr>
        <p:txBody>
          <a:bodyPr/>
          <a:lstStyle/>
          <a:p>
            <a:r>
              <a:rPr lang="en-GB" altLang="en-GB"/>
              <a:t>Shoestring budget</a:t>
            </a:r>
          </a:p>
          <a:p>
            <a:pPr>
              <a:lnSpc>
                <a:spcPts val="2400"/>
              </a:lnSpc>
            </a:pPr>
            <a:endParaRPr lang="en-GB" altLang="en-GB"/>
          </a:p>
          <a:p>
            <a:r>
              <a:rPr lang="en-GB" altLang="en-GB"/>
              <a:t>Late </a:t>
            </a:r>
            <a:r>
              <a:rPr lang="en-GB" altLang="en-GB" b="1">
                <a:solidFill>
                  <a:srgbClr val="A50021"/>
                </a:solidFill>
              </a:rPr>
              <a:t>1953</a:t>
            </a:r>
            <a:r>
              <a:rPr lang="en-GB" altLang="en-GB"/>
              <a:t> - start of </a:t>
            </a:r>
            <a:r>
              <a:rPr lang="en-GB" altLang="en-GB" b="1">
                <a:solidFill>
                  <a:srgbClr val="006600"/>
                </a:solidFill>
              </a:rPr>
              <a:t>circuit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logical design</a:t>
            </a:r>
            <a:r>
              <a:rPr lang="en-GB" altLang="en-GB"/>
              <a:t> with myself full time and Tocher, Michaelson and technician all (very) part time</a:t>
            </a:r>
          </a:p>
          <a:p>
            <a:pPr>
              <a:lnSpc>
                <a:spcPts val="2400"/>
              </a:lnSpc>
            </a:pPr>
            <a:endParaRPr lang="en-GB" altLang="en-GB"/>
          </a:p>
          <a:p>
            <a:r>
              <a:rPr lang="en-GB" altLang="en-GB" b="1">
                <a:solidFill>
                  <a:srgbClr val="A50021"/>
                </a:solidFill>
              </a:rPr>
              <a:t>1954</a:t>
            </a:r>
            <a:r>
              <a:rPr lang="en-GB" altLang="en-GB"/>
              <a:t> - </a:t>
            </a:r>
            <a:r>
              <a:rPr lang="en-GB" altLang="en-GB" b="1">
                <a:solidFill>
                  <a:srgbClr val="006600"/>
                </a:solidFill>
              </a:rPr>
              <a:t>physical construction</a:t>
            </a:r>
            <a:r>
              <a:rPr lang="en-GB" altLang="en-GB"/>
              <a:t> of room, console and racks and started</a:t>
            </a:r>
          </a:p>
          <a:p>
            <a:pPr>
              <a:lnSpc>
                <a:spcPts val="2400"/>
              </a:lnSpc>
            </a:pPr>
            <a:endParaRPr lang="en-GB" altLang="en-GB"/>
          </a:p>
          <a:p>
            <a:r>
              <a:rPr lang="en-GB" altLang="en-GB" b="1">
                <a:solidFill>
                  <a:srgbClr val="A50021"/>
                </a:solidFill>
              </a:rPr>
              <a:t>1955</a:t>
            </a:r>
            <a:r>
              <a:rPr lang="en-GB" altLang="en-GB"/>
              <a:t> - construction of </a:t>
            </a:r>
            <a:r>
              <a:rPr lang="en-GB" altLang="en-GB" b="1">
                <a:solidFill>
                  <a:srgbClr val="006600"/>
                </a:solidFill>
              </a:rPr>
              <a:t>plug-in units</a:t>
            </a:r>
            <a:r>
              <a:rPr lang="en-GB" altLang="en-GB"/>
              <a:t> started</a:t>
            </a:r>
          </a:p>
          <a:p>
            <a:pPr>
              <a:lnSpc>
                <a:spcPts val="2400"/>
              </a:lnSpc>
            </a:pPr>
            <a:endParaRPr lang="en-GB" altLang="en-GB"/>
          </a:p>
          <a:p>
            <a:r>
              <a:rPr lang="en-GB" altLang="en-GB" b="1">
                <a:solidFill>
                  <a:srgbClr val="A50021"/>
                </a:solidFill>
              </a:rPr>
              <a:t>1956</a:t>
            </a:r>
            <a:r>
              <a:rPr lang="en-GB" altLang="en-GB"/>
              <a:t> - </a:t>
            </a:r>
            <a:r>
              <a:rPr lang="en-GB" altLang="en-GB" b="1">
                <a:solidFill>
                  <a:srgbClr val="006600"/>
                </a:solidFill>
              </a:rPr>
              <a:t>wiring of AU</a:t>
            </a:r>
            <a:r>
              <a:rPr lang="en-GB" altLang="en-GB"/>
              <a:t> completed and awaiting initial tests</a:t>
            </a:r>
          </a:p>
          <a:p>
            <a:pPr lvl="1"/>
            <a:r>
              <a:rPr lang="en-GB" altLang="en-GB"/>
              <a:t>PhD for thesis entitled "Arithmetic Units and their Control" but whose content addressed many other aspects of ICCE II</a:t>
            </a:r>
          </a:p>
          <a:p>
            <a:pPr>
              <a:lnSpc>
                <a:spcPts val="2400"/>
              </a:lnSpc>
            </a:pPr>
            <a:endParaRPr lang="en-GB" altLang="en-GB"/>
          </a:p>
          <a:p>
            <a:r>
              <a:rPr lang="en-GB" altLang="en-GB" b="1">
                <a:solidFill>
                  <a:srgbClr val="A50021"/>
                </a:solidFill>
              </a:rPr>
              <a:t>1956/7</a:t>
            </a:r>
            <a:r>
              <a:rPr lang="en-GB" altLang="en-GB"/>
              <a:t> - </a:t>
            </a:r>
            <a:r>
              <a:rPr lang="en-GB" altLang="en-GB" b="1">
                <a:solidFill>
                  <a:srgbClr val="006600"/>
                </a:solidFill>
              </a:rPr>
              <a:t>project</a:t>
            </a:r>
            <a:r>
              <a:rPr lang="en-GB" altLang="en-GB"/>
              <a:t> forcibly </a:t>
            </a:r>
            <a:r>
              <a:rPr lang="en-GB" altLang="en-GB" b="1">
                <a:solidFill>
                  <a:srgbClr val="006600"/>
                </a:solidFill>
              </a:rPr>
              <a:t>terminated</a:t>
            </a:r>
            <a:endParaRPr lang="en-GB" altLang="en-GB"/>
          </a:p>
          <a:p>
            <a:pPr>
              <a:lnSpc>
                <a:spcPts val="2400"/>
              </a:lnSpc>
            </a:pPr>
            <a:endParaRPr lang="en-GB" altLang="en-GB"/>
          </a:p>
          <a:p>
            <a:r>
              <a:rPr lang="en-GB" altLang="en-GB"/>
              <a:t>Shortly thereafter Tocher resigned joining Stafford Beer of the Cybernetics group of British Steel</a:t>
            </a:r>
          </a:p>
          <a:p>
            <a:pPr>
              <a:lnSpc>
                <a:spcPts val="2400"/>
              </a:lnSpc>
            </a:pPr>
            <a:endParaRPr lang="en-GB" altLang="en-GB"/>
          </a:p>
          <a:p>
            <a:pPr>
              <a:lnSpc>
                <a:spcPts val="2400"/>
              </a:lnSpc>
            </a:pPr>
            <a:r>
              <a:rPr lang="en-GB" altLang="en-GB"/>
              <a:t>Michaelson resigned in 1963 joining the U. of Edinburgh</a:t>
            </a:r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6F15B2-3262-D583-7BAF-9AB77460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4559E-C61C-4425-AFAB-51F0EAAF903E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6C2ACB-8FCF-FBCC-1A19-855FC20F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7AE88A-5580-24B0-54FB-C311C099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7922928A-4303-4F48-BBFE-35648115AEEA}" type="slidenum">
              <a:rPr lang="en-GB" altLang="en-GB"/>
              <a:pPr/>
              <a:t>17</a:t>
            </a:fld>
            <a:r>
              <a:rPr lang="en-GB" altLang="en-GB"/>
              <a:t> -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716F4BB-E50C-DDDD-387B-54D1ED248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Sabrac - Historical Introduction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72BDD8F-C194-191A-74DB-60DDDA536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763000" cy="5638800"/>
          </a:xfrm>
        </p:spPr>
        <p:txBody>
          <a:bodyPr/>
          <a:lstStyle/>
          <a:p>
            <a:r>
              <a:rPr lang="en-GB" altLang="en-GB" b="1">
                <a:solidFill>
                  <a:srgbClr val="A50021"/>
                </a:solidFill>
              </a:rPr>
              <a:t>1957</a:t>
            </a:r>
            <a:r>
              <a:rPr lang="en-GB" altLang="en-GB"/>
              <a:t> - Invited to join </a:t>
            </a:r>
            <a:r>
              <a:rPr lang="en-GB" altLang="en-GB" b="1">
                <a:solidFill>
                  <a:srgbClr val="006600"/>
                </a:solidFill>
              </a:rPr>
              <a:t>Israeli MoD Scientific Department</a:t>
            </a:r>
            <a:r>
              <a:rPr lang="en-GB" altLang="en-GB"/>
              <a:t>, </a:t>
            </a:r>
            <a:r>
              <a:rPr lang="en-GB" altLang="en-GB" sz="1600"/>
              <a:t>(now </a:t>
            </a:r>
            <a:r>
              <a:rPr lang="en-GB" altLang="en-GB" sz="1600" b="1">
                <a:solidFill>
                  <a:srgbClr val="006600"/>
                </a:solidFill>
              </a:rPr>
              <a:t>Rafael</a:t>
            </a:r>
            <a:r>
              <a:rPr lang="en-GB" altLang="en-GB" sz="1600"/>
              <a:t>, a privatised defence systems company)</a:t>
            </a:r>
            <a:r>
              <a:rPr lang="en-GB" altLang="en-GB"/>
              <a:t> to set up a digital computer group</a:t>
            </a:r>
          </a:p>
          <a:p>
            <a:endParaRPr lang="en-GB" altLang="en-GB"/>
          </a:p>
          <a:p>
            <a:r>
              <a:rPr lang="en-GB" altLang="en-GB"/>
              <a:t>Had spent previous year at the </a:t>
            </a:r>
            <a:r>
              <a:rPr lang="en-GB" altLang="en-GB" b="1">
                <a:solidFill>
                  <a:srgbClr val="006600"/>
                </a:solidFill>
              </a:rPr>
              <a:t>Ferranti London Labs</a:t>
            </a:r>
            <a:r>
              <a:rPr lang="en-GB" altLang="en-GB"/>
              <a:t> under Hugh Devonald, in Stan Gill's group, where I became familiar with Pegasus and Mercury </a:t>
            </a:r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r>
              <a:rPr lang="en-GB" altLang="en-GB"/>
              <a:t> The Department had several years experience in the construction and operation of an </a:t>
            </a:r>
            <a:r>
              <a:rPr lang="en-GB" altLang="en-GB" b="1">
                <a:solidFill>
                  <a:srgbClr val="006600"/>
                </a:solidFill>
              </a:rPr>
              <a:t>analogue computer</a:t>
            </a:r>
            <a:r>
              <a:rPr lang="en-GB" altLang="en-GB"/>
              <a:t> but none in the digital field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Only digital computer in Israel at that time was the </a:t>
            </a:r>
            <a:r>
              <a:rPr lang="en-GB" altLang="en-GB" b="1">
                <a:solidFill>
                  <a:srgbClr val="006600"/>
                </a:solidFill>
              </a:rPr>
              <a:t>Weizac</a:t>
            </a:r>
            <a:r>
              <a:rPr lang="en-GB" altLang="en-GB"/>
              <a:t>, a locally constructed copy, of the Princeton Johniac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 b="1">
                <a:solidFill>
                  <a:srgbClr val="A50021"/>
                </a:solidFill>
              </a:rPr>
              <a:t>1958</a:t>
            </a:r>
            <a:r>
              <a:rPr lang="en-GB" altLang="en-GB"/>
              <a:t> - An outline proposal for the construction of a </a:t>
            </a:r>
            <a:r>
              <a:rPr lang="en-GB" altLang="en-GB" b="1">
                <a:solidFill>
                  <a:srgbClr val="006600"/>
                </a:solidFill>
              </a:rPr>
              <a:t>small computer</a:t>
            </a:r>
            <a:r>
              <a:rPr lang="en-GB" altLang="en-GB"/>
              <a:t> was accepted and I was assigned two electrical engineering graduates as assistants and told to go ahead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No</a:t>
            </a:r>
            <a:r>
              <a:rPr lang="en-GB" altLang="en-GB" b="1">
                <a:solidFill>
                  <a:srgbClr val="FF0000"/>
                </a:solidFill>
              </a:rPr>
              <a:t> specific </a:t>
            </a:r>
            <a:r>
              <a:rPr lang="en-GB" altLang="en-GB"/>
              <a:t>budget assigned, all purchases to come from a </a:t>
            </a:r>
            <a:r>
              <a:rPr lang="en-GB" altLang="en-GB" b="1">
                <a:solidFill>
                  <a:srgbClr val="006600"/>
                </a:solidFill>
              </a:rPr>
              <a:t>computer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section </a:t>
            </a:r>
            <a:r>
              <a:rPr lang="en-GB" altLang="en-GB" b="1">
                <a:solidFill>
                  <a:srgbClr val="993300"/>
                </a:solidFill>
              </a:rPr>
              <a:t>budget</a:t>
            </a:r>
            <a:r>
              <a:rPr lang="en-GB" altLang="en-GB"/>
              <a:t> in competition with the analogue computer and other projects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2BA258-03CC-AC1E-4E9F-C2603A39E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4C752-1377-4C2E-B95C-EF354C493C1A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86F7F1-4515-53E6-6ADE-68AD94CA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69D43EA-4543-C528-99EA-2FB2209C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3D55F7B3-BBDC-40A9-9B46-34FF2A1F7318}" type="slidenum">
              <a:rPr lang="en-GB" altLang="en-GB"/>
              <a:pPr/>
              <a:t>18</a:t>
            </a:fld>
            <a:r>
              <a:rPr lang="en-GB" altLang="en-GB"/>
              <a:t> -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7DC329B-34DA-0EDA-DFE5-6AA9EC9E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Features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DCCB147-2E1E-E2F7-ADEE-8F687A461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763000" cy="5638800"/>
          </a:xfrm>
        </p:spPr>
        <p:txBody>
          <a:bodyPr/>
          <a:lstStyle/>
          <a:p>
            <a:pPr defTabSz="762000"/>
            <a:r>
              <a:rPr lang="en-GB" altLang="en-GB"/>
              <a:t>Determined by limited </a:t>
            </a:r>
            <a:r>
              <a:rPr lang="en-GB" altLang="en-GB" b="1">
                <a:solidFill>
                  <a:srgbClr val="006600"/>
                </a:solidFill>
              </a:rPr>
              <a:t>funding</a:t>
            </a:r>
            <a:r>
              <a:rPr lang="en-GB" altLang="en-GB"/>
              <a:t> expected to be available and fact that project was </a:t>
            </a:r>
            <a:r>
              <a:rPr lang="en-GB" altLang="en-GB" b="1">
                <a:solidFill>
                  <a:srgbClr val="993300"/>
                </a:solidFill>
              </a:rPr>
              <a:t>first</a:t>
            </a:r>
            <a:r>
              <a:rPr lang="en-GB" altLang="en-GB"/>
              <a:t> Israeli use of </a:t>
            </a:r>
            <a:r>
              <a:rPr lang="en-GB" altLang="en-GB" b="1">
                <a:solidFill>
                  <a:srgbClr val="006600"/>
                </a:solidFill>
              </a:rPr>
              <a:t>transistors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printed circuits</a:t>
            </a:r>
            <a:endParaRPr lang="en-GB" altLang="en-GB"/>
          </a:p>
          <a:p>
            <a:pPr defTabSz="762000"/>
            <a:endParaRPr lang="en-GB" altLang="en-GB"/>
          </a:p>
          <a:p>
            <a:pPr defTabSz="762000"/>
            <a:r>
              <a:rPr lang="en-GB" altLang="en-GB"/>
              <a:t>110 kc </a:t>
            </a:r>
            <a:r>
              <a:rPr lang="en-GB" altLang="en-GB" b="1">
                <a:solidFill>
                  <a:srgbClr val="006600"/>
                </a:solidFill>
              </a:rPr>
              <a:t>serial</a:t>
            </a:r>
            <a:r>
              <a:rPr lang="en-GB" altLang="en-GB"/>
              <a:t>, 36 bit, </a:t>
            </a:r>
            <a:r>
              <a:rPr lang="en-GB" altLang="en-GB" b="1">
                <a:solidFill>
                  <a:srgbClr val="006600"/>
                </a:solidFill>
              </a:rPr>
              <a:t>fixed point</a:t>
            </a:r>
            <a:r>
              <a:rPr lang="en-GB" altLang="en-GB"/>
              <a:t>, </a:t>
            </a:r>
            <a:r>
              <a:rPr lang="en-GB" altLang="en-GB" b="1">
                <a:solidFill>
                  <a:srgbClr val="006600"/>
                </a:solidFill>
              </a:rPr>
              <a:t>asynchronous</a:t>
            </a:r>
            <a:r>
              <a:rPr lang="en-GB" altLang="en-GB"/>
              <a:t>, </a:t>
            </a:r>
            <a:r>
              <a:rPr lang="en-GB" altLang="en-GB" b="1">
                <a:solidFill>
                  <a:srgbClr val="006600"/>
                </a:solidFill>
              </a:rPr>
              <a:t>18 </a:t>
            </a:r>
            <a:r>
              <a:rPr lang="en-GB" altLang="en-GB"/>
              <a:t>and </a:t>
            </a:r>
            <a:r>
              <a:rPr lang="en-GB" altLang="en-GB" b="1">
                <a:solidFill>
                  <a:srgbClr val="006600"/>
                </a:solidFill>
              </a:rPr>
              <a:t>32 bit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instructions</a:t>
            </a:r>
            <a:endParaRPr lang="en-GB" altLang="en-GB"/>
          </a:p>
          <a:p>
            <a:pPr defTabSz="762000"/>
            <a:endParaRPr lang="en-GB" altLang="en-GB"/>
          </a:p>
          <a:p>
            <a:pPr defTabSz="762000"/>
            <a:r>
              <a:rPr lang="en-GB" altLang="en-GB" b="1">
                <a:solidFill>
                  <a:srgbClr val="006600"/>
                </a:solidFill>
              </a:rPr>
              <a:t>5120 drum</a:t>
            </a:r>
            <a:r>
              <a:rPr lang="en-GB" altLang="en-GB"/>
              <a:t> store comprising 4096 word main storage and 1024 word library </a:t>
            </a:r>
          </a:p>
          <a:p>
            <a:pPr defTabSz="762000"/>
            <a:endParaRPr lang="en-GB" altLang="en-GB"/>
          </a:p>
          <a:p>
            <a:pPr defTabSz="762000"/>
            <a:r>
              <a:rPr lang="en-GB" altLang="en-GB" b="1">
                <a:solidFill>
                  <a:srgbClr val="006600"/>
                </a:solidFill>
              </a:rPr>
              <a:t>224 word serial core </a:t>
            </a:r>
            <a:r>
              <a:rPr lang="en-GB" altLang="en-GB"/>
              <a:t>store used as below to avoid need for optimum coding,</a:t>
            </a:r>
            <a:r>
              <a:rPr lang="en-GB" altLang="en-GB" b="1">
                <a:solidFill>
                  <a:srgbClr val="006600"/>
                </a:solidFill>
              </a:rPr>
              <a:t> </a:t>
            </a:r>
            <a:endParaRPr lang="en-GB" altLang="en-GB"/>
          </a:p>
          <a:p>
            <a:pPr defTabSz="762000"/>
            <a:endParaRPr lang="en-GB" altLang="en-GB"/>
          </a:p>
          <a:p>
            <a:pPr defTabSz="762000"/>
            <a:r>
              <a:rPr lang="en-GB" altLang="en-GB"/>
              <a:t>Two each </a:t>
            </a:r>
            <a:r>
              <a:rPr lang="en-GB" altLang="en-GB" b="1">
                <a:solidFill>
                  <a:srgbClr val="006600"/>
                </a:solidFill>
              </a:rPr>
              <a:t>I/O channels</a:t>
            </a:r>
            <a:r>
              <a:rPr lang="en-GB" altLang="en-GB"/>
              <a:t> to 300c/s </a:t>
            </a:r>
            <a:r>
              <a:rPr lang="en-GB" altLang="en-GB" b="1">
                <a:solidFill>
                  <a:srgbClr val="006600"/>
                </a:solidFill>
              </a:rPr>
              <a:t>paper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tape readers</a:t>
            </a:r>
            <a:r>
              <a:rPr lang="en-GB" altLang="en-GB"/>
              <a:t>, and 110c/s </a:t>
            </a:r>
            <a:r>
              <a:rPr lang="en-GB" altLang="en-GB" b="1">
                <a:solidFill>
                  <a:srgbClr val="006600"/>
                </a:solidFill>
              </a:rPr>
              <a:t>punches</a:t>
            </a:r>
            <a:r>
              <a:rPr lang="en-GB" altLang="en-GB"/>
              <a:t> feeding a </a:t>
            </a:r>
            <a:r>
              <a:rPr lang="en-GB" altLang="en-GB" b="1">
                <a:solidFill>
                  <a:srgbClr val="006600"/>
                </a:solidFill>
              </a:rPr>
              <a:t>teleprinter</a:t>
            </a:r>
            <a:r>
              <a:rPr lang="en-GB" altLang="en-GB"/>
              <a:t> or </a:t>
            </a:r>
            <a:r>
              <a:rPr lang="en-GB" altLang="en-GB" b="1">
                <a:solidFill>
                  <a:srgbClr val="006600"/>
                </a:solidFill>
              </a:rPr>
              <a:t>300 points/sec plotter</a:t>
            </a:r>
          </a:p>
          <a:p>
            <a:pPr defTabSz="762000"/>
            <a:endParaRPr lang="en-GB" altLang="en-GB"/>
          </a:p>
          <a:p>
            <a:pPr defTabSz="762000"/>
            <a:r>
              <a:rPr lang="en-GB" altLang="en-GB"/>
              <a:t>Parallel execution:</a:t>
            </a:r>
            <a:r>
              <a:rPr lang="en-GB" altLang="en-GB" sz="1500"/>
              <a:t> </a:t>
            </a:r>
            <a:r>
              <a:rPr lang="en-GB" altLang="en-GB" sz="1600" b="1">
                <a:solidFill>
                  <a:srgbClr val="993300"/>
                </a:solidFill>
              </a:rPr>
              <a:t>I/O or core/drum transfer + multiplication/division + other instruction</a:t>
            </a:r>
            <a:endParaRPr lang="en-GB" altLang="en-GB" sz="1600"/>
          </a:p>
          <a:p>
            <a:pPr defTabSz="762000"/>
            <a:endParaRPr lang="en-GB" altLang="en-GB"/>
          </a:p>
          <a:p>
            <a:pPr defTabSz="762000"/>
            <a:r>
              <a:rPr lang="en-GB" altLang="en-GB"/>
              <a:t>Eight</a:t>
            </a:r>
            <a:r>
              <a:rPr lang="en-GB" altLang="en-GB" b="1">
                <a:solidFill>
                  <a:srgbClr val="006600"/>
                </a:solidFill>
              </a:rPr>
              <a:t> flip flop registers</a:t>
            </a:r>
            <a:r>
              <a:rPr lang="en-GB" altLang="en-GB"/>
              <a:t> each available for </a:t>
            </a:r>
            <a:r>
              <a:rPr lang="en-GB" altLang="en-GB" b="1">
                <a:solidFill>
                  <a:srgbClr val="993300"/>
                </a:solidFill>
              </a:rPr>
              <a:t>shifting</a:t>
            </a:r>
            <a:r>
              <a:rPr lang="en-GB" altLang="en-GB"/>
              <a:t>, as </a:t>
            </a:r>
            <a:r>
              <a:rPr lang="en-GB" altLang="en-GB" b="1">
                <a:solidFill>
                  <a:srgbClr val="993300"/>
                </a:solidFill>
              </a:rPr>
              <a:t>accumulator</a:t>
            </a:r>
            <a:r>
              <a:rPr lang="en-GB" altLang="en-GB"/>
              <a:t> or address </a:t>
            </a:r>
            <a:r>
              <a:rPr lang="en-GB" altLang="en-GB" b="1">
                <a:solidFill>
                  <a:srgbClr val="993300"/>
                </a:solidFill>
              </a:rPr>
              <a:t>modification</a:t>
            </a:r>
            <a:r>
              <a:rPr lang="en-GB" altLang="en-GB"/>
              <a:t> with some assigned </a:t>
            </a:r>
            <a:r>
              <a:rPr lang="en-GB" altLang="en-GB" b="1">
                <a:solidFill>
                  <a:srgbClr val="006600"/>
                </a:solidFill>
              </a:rPr>
              <a:t>specific roles</a:t>
            </a:r>
            <a:r>
              <a:rPr lang="en-GB" altLang="en-GB"/>
              <a:t> - </a:t>
            </a:r>
            <a:r>
              <a:rPr lang="en-GB" altLang="en-GB" sz="1600"/>
              <a:t>eg. multiplication, division</a:t>
            </a:r>
            <a:endParaRPr lang="en-GB" altLang="en-GB"/>
          </a:p>
          <a:p>
            <a:pPr defTabSz="762000"/>
            <a:endParaRPr lang="en-GB" altLang="en-GB"/>
          </a:p>
          <a:p>
            <a:pPr defTabSz="762000"/>
            <a:r>
              <a:rPr lang="en-GB" altLang="en-GB"/>
              <a:t>Seven </a:t>
            </a:r>
            <a:r>
              <a:rPr lang="en-GB" altLang="en-GB" b="1">
                <a:solidFill>
                  <a:srgbClr val="006600"/>
                </a:solidFill>
              </a:rPr>
              <a:t>index</a:t>
            </a:r>
            <a:r>
              <a:rPr lang="en-GB" altLang="en-GB"/>
              <a:t> and one </a:t>
            </a:r>
            <a:r>
              <a:rPr lang="en-GB" altLang="en-GB" b="1">
                <a:solidFill>
                  <a:srgbClr val="006600"/>
                </a:solidFill>
              </a:rPr>
              <a:t>second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modifier</a:t>
            </a:r>
            <a:r>
              <a:rPr lang="en-GB" altLang="en-GB"/>
              <a:t> register</a:t>
            </a:r>
            <a:r>
              <a:rPr lang="en-GB" altLang="en-GB">
                <a:solidFill>
                  <a:srgbClr val="006600"/>
                </a:solidFill>
              </a:rPr>
              <a:t> </a:t>
            </a:r>
            <a:r>
              <a:rPr lang="en-GB" altLang="en-GB"/>
              <a:t>for relative addressing</a:t>
            </a:r>
          </a:p>
          <a:p>
            <a:pPr defTabSz="762000"/>
            <a:endParaRPr lang="en-GB" altLang="en-GB"/>
          </a:p>
          <a:p>
            <a:pPr defTabSz="762000"/>
            <a:r>
              <a:rPr lang="en-GB" altLang="en-GB"/>
              <a:t>Eight one bit </a:t>
            </a:r>
            <a:r>
              <a:rPr lang="en-GB" altLang="en-GB" b="1">
                <a:solidFill>
                  <a:srgbClr val="006600"/>
                </a:solidFill>
              </a:rPr>
              <a:t>stores</a:t>
            </a:r>
            <a:r>
              <a:rPr lang="en-GB" altLang="en-GB"/>
              <a:t> with various special </a:t>
            </a:r>
            <a:r>
              <a:rPr lang="en-GB" altLang="en-GB" b="1">
                <a:solidFill>
                  <a:srgbClr val="006600"/>
                </a:solidFill>
              </a:rPr>
              <a:t>functions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programmable access</a:t>
            </a:r>
            <a:endParaRPr lang="en-GB" altLang="en-GB"/>
          </a:p>
          <a:p>
            <a:pPr defTabSz="762000"/>
            <a:endParaRPr lang="en-GB" altLang="en-GB"/>
          </a:p>
          <a:p>
            <a:pPr defTabSz="762000"/>
            <a:r>
              <a:rPr lang="en-GB" altLang="en-GB" b="1">
                <a:solidFill>
                  <a:srgbClr val="006600"/>
                </a:solidFill>
              </a:rPr>
              <a:t>Transistorised</a:t>
            </a:r>
            <a:r>
              <a:rPr lang="en-GB" altLang="en-GB"/>
              <a:t>,</a:t>
            </a:r>
            <a:r>
              <a:rPr lang="en-GB" altLang="en-GB" b="1">
                <a:solidFill>
                  <a:srgbClr val="006600"/>
                </a:solidFill>
              </a:rPr>
              <a:t> printed circuit</a:t>
            </a:r>
            <a:r>
              <a:rPr lang="en-GB" altLang="en-GB"/>
              <a:t> plug-in units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D8018FC-A960-83E0-85B9-8C0DE8B3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7999F-BABD-4E73-9340-5FDBF14DB585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5067C8-AA6D-B3E8-6B10-385C8CD54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D12A6F6-FB5B-2EAC-F5F2-0DB463FB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6B43A9BD-E114-4EAA-88EC-510D779B0FFC}" type="slidenum">
              <a:rPr lang="en-GB" altLang="en-GB"/>
              <a:pPr/>
              <a:t>19</a:t>
            </a:fld>
            <a:r>
              <a:rPr lang="en-GB" altLang="en-GB"/>
              <a:t> -</a:t>
            </a: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3E91441-A1A0-C1A0-87E9-CF6764757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Sabrac Architecture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2F56FDE-CC4B-E4E0-5F80-98A47E8A9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GB"/>
          </a:p>
          <a:p>
            <a:endParaRPr lang="en-GB" altLang="en-GB"/>
          </a:p>
          <a:p>
            <a:r>
              <a:rPr lang="en-GB" altLang="en-GB" b="1">
                <a:solidFill>
                  <a:srgbClr val="006600"/>
                </a:solidFill>
              </a:rPr>
              <a:t>Input</a:t>
            </a:r>
            <a:r>
              <a:rPr lang="en-GB" altLang="en-GB"/>
              <a:t>, </a:t>
            </a:r>
            <a:r>
              <a:rPr lang="en-GB" altLang="en-GB" b="1">
                <a:solidFill>
                  <a:srgbClr val="006600"/>
                </a:solidFill>
              </a:rPr>
              <a:t>drum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store</a:t>
            </a:r>
            <a:r>
              <a:rPr lang="en-GB" altLang="en-GB"/>
              <a:t>, </a:t>
            </a:r>
            <a:r>
              <a:rPr lang="en-GB" altLang="en-GB" b="1">
                <a:solidFill>
                  <a:srgbClr val="006600"/>
                </a:solidFill>
              </a:rPr>
              <a:t>output</a:t>
            </a:r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Seven 32 word </a:t>
            </a:r>
            <a:r>
              <a:rPr lang="en-GB" altLang="en-GB" b="1">
                <a:solidFill>
                  <a:srgbClr val="A50021"/>
                </a:solidFill>
              </a:rPr>
              <a:t>pages</a:t>
            </a:r>
            <a:r>
              <a:rPr lang="en-GB" altLang="en-GB"/>
              <a:t> in</a:t>
            </a:r>
          </a:p>
          <a:p>
            <a:pPr>
              <a:buFontTx/>
              <a:buNone/>
            </a:pPr>
            <a:r>
              <a:rPr lang="en-GB" altLang="en-GB"/>
              <a:t>       3 + 1 + 3 structure providing</a:t>
            </a:r>
          </a:p>
          <a:p>
            <a:pPr>
              <a:buFontTx/>
              <a:buNone/>
            </a:pPr>
            <a:r>
              <a:rPr lang="en-GB" altLang="en-GB"/>
              <a:t>       sys. 1, P</a:t>
            </a:r>
            <a:r>
              <a:rPr lang="en-GB" altLang="en-GB" sz="1000"/>
              <a:t>o</a:t>
            </a:r>
            <a:r>
              <a:rPr lang="en-GB" altLang="en-GB" sz="1600"/>
              <a:t> (program)</a:t>
            </a:r>
            <a:r>
              <a:rPr lang="en-GB" altLang="en-GB"/>
              <a:t>, sys. 2</a:t>
            </a:r>
          </a:p>
          <a:p>
            <a:r>
              <a:rPr lang="en-GB" altLang="en-GB" b="1">
                <a:solidFill>
                  <a:srgbClr val="006600"/>
                </a:solidFill>
              </a:rPr>
              <a:t>Page</a:t>
            </a:r>
            <a:r>
              <a:rPr lang="en-GB" altLang="en-GB"/>
              <a:t> and variable length</a:t>
            </a:r>
          </a:p>
          <a:p>
            <a:pPr>
              <a:buFontTx/>
              <a:buNone/>
            </a:pPr>
            <a:r>
              <a:rPr lang="en-GB" altLang="en-GB"/>
              <a:t>       </a:t>
            </a:r>
            <a:r>
              <a:rPr lang="en-GB" altLang="en-GB" b="1">
                <a:solidFill>
                  <a:srgbClr val="006600"/>
                </a:solidFill>
              </a:rPr>
              <a:t>transfer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orders</a:t>
            </a: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endParaRPr lang="en-GB" altLang="en-GB"/>
          </a:p>
          <a:p>
            <a:r>
              <a:rPr lang="en-GB" altLang="en-GB" b="1">
                <a:solidFill>
                  <a:srgbClr val="006600"/>
                </a:solidFill>
              </a:rPr>
              <a:t>Registers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register-like</a:t>
            </a:r>
            <a:endParaRPr lang="en-GB" altLang="en-GB"/>
          </a:p>
          <a:p>
            <a:pPr>
              <a:buFontTx/>
              <a:buNone/>
            </a:pPr>
            <a:r>
              <a:rPr lang="en-GB" altLang="en-GB"/>
              <a:t>       </a:t>
            </a:r>
            <a:r>
              <a:rPr lang="en-GB" altLang="en-GB" b="1">
                <a:solidFill>
                  <a:srgbClr val="006600"/>
                </a:solidFill>
              </a:rPr>
              <a:t>devices</a:t>
            </a:r>
            <a:r>
              <a:rPr lang="en-GB" altLang="en-GB"/>
              <a:t> including </a:t>
            </a:r>
            <a:r>
              <a:rPr lang="en-GB" altLang="en-GB" b="1">
                <a:solidFill>
                  <a:srgbClr val="A50021"/>
                </a:solidFill>
              </a:rPr>
              <a:t>second</a:t>
            </a:r>
          </a:p>
          <a:p>
            <a:pPr>
              <a:buFontTx/>
              <a:buNone/>
            </a:pPr>
            <a:r>
              <a:rPr lang="en-GB" altLang="en-GB" b="1">
                <a:solidFill>
                  <a:srgbClr val="A50021"/>
                </a:solidFill>
              </a:rPr>
              <a:t>       modifier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E2052AE0-AD79-0E82-98AE-E7531B0F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838200"/>
            <a:ext cx="44767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FDEEED-5755-AA4A-E7CF-6FC1C9E1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C376-7873-4630-BA7C-68379BFBA39B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13E8AE-E419-5385-C67B-FD615D56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F3E0A1-DC30-F2D0-182F-1E3A2C9E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FE8FBD45-2894-4061-8AEE-0994D8640FD2}" type="slidenum">
              <a:rPr lang="en-GB" altLang="en-GB"/>
              <a:pPr/>
              <a:t>2</a:t>
            </a:fld>
            <a:r>
              <a:rPr lang="en-GB" altLang="en-GB"/>
              <a:t> -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4607D4B2-D263-7FF8-302F-291624A38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Pre-history - ICCE 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908B488-019E-3E5A-F89D-1D24F7261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5638800"/>
          </a:xfrm>
        </p:spPr>
        <p:txBody>
          <a:bodyPr/>
          <a:lstStyle/>
          <a:p>
            <a:r>
              <a:rPr lang="en-GB" altLang="en-GB" b="1">
                <a:solidFill>
                  <a:srgbClr val="A50021"/>
                </a:solidFill>
              </a:rPr>
              <a:t>1947</a:t>
            </a:r>
            <a:r>
              <a:rPr lang="en-GB" altLang="en-GB"/>
              <a:t> - (Prof.) </a:t>
            </a:r>
            <a:r>
              <a:rPr lang="en-GB" altLang="en-GB" b="1">
                <a:solidFill>
                  <a:srgbClr val="A50021"/>
                </a:solidFill>
              </a:rPr>
              <a:t>Tony Brooker</a:t>
            </a:r>
            <a:r>
              <a:rPr lang="en-GB" altLang="en-GB"/>
              <a:t> on his appointment as an Assistant Lecturer charged by Prof. Hyman Levy with development of a "</a:t>
            </a:r>
            <a:r>
              <a:rPr lang="en-GB" altLang="en-GB" b="1">
                <a:solidFill>
                  <a:srgbClr val="006600"/>
                </a:solidFill>
              </a:rPr>
              <a:t>computing engine</a:t>
            </a:r>
            <a:r>
              <a:rPr lang="en-GB" altLang="en-GB"/>
              <a:t>"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 b="1">
                <a:solidFill>
                  <a:srgbClr val="A50021"/>
                </a:solidFill>
              </a:rPr>
              <a:t>1949</a:t>
            </a:r>
            <a:r>
              <a:rPr lang="en-GB" altLang="en-GB"/>
              <a:t> - </a:t>
            </a:r>
            <a:r>
              <a:rPr lang="en-GB" altLang="en-GB" b="1">
                <a:solidFill>
                  <a:srgbClr val="006600"/>
                </a:solidFill>
              </a:rPr>
              <a:t>20-bit AU,</a:t>
            </a:r>
            <a:r>
              <a:rPr lang="en-GB" altLang="en-GB"/>
              <a:t> based on Siemens </a:t>
            </a:r>
            <a:r>
              <a:rPr lang="en-GB" altLang="en-GB" b="1">
                <a:solidFill>
                  <a:srgbClr val="006600"/>
                </a:solidFill>
              </a:rPr>
              <a:t>relays</a:t>
            </a:r>
            <a:r>
              <a:rPr lang="en-GB" altLang="en-GB"/>
              <a:t>, operational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/>
              <a:t>Tony then left IC to join Prof. Maurice Wilkes in Cambridge and later Drs Newman and Turing in Manchester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/>
              <a:t>(Prof.) </a:t>
            </a:r>
            <a:r>
              <a:rPr lang="en-GB" altLang="en-GB" b="1">
                <a:solidFill>
                  <a:srgbClr val="A50021"/>
                </a:solidFill>
              </a:rPr>
              <a:t>Sid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A50021"/>
                </a:solidFill>
              </a:rPr>
              <a:t>Michaelson</a:t>
            </a:r>
            <a:r>
              <a:rPr lang="en-GB" altLang="en-GB"/>
              <a:t> appointed in his place to continue development of ICCE I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/>
              <a:t>Was joined by shortly thereafter by Dr </a:t>
            </a:r>
            <a:r>
              <a:rPr lang="en-GB" altLang="en-GB" b="1">
                <a:solidFill>
                  <a:srgbClr val="A50021"/>
                </a:solidFill>
              </a:rPr>
              <a:t>Keith Tocher</a:t>
            </a:r>
            <a:r>
              <a:rPr lang="en-GB" altLang="en-GB"/>
              <a:t>, statistician, numerical analyst, calculating machine enthusiast, to build a </a:t>
            </a:r>
            <a:r>
              <a:rPr lang="en-GB" altLang="en-GB" b="1">
                <a:solidFill>
                  <a:srgbClr val="006600"/>
                </a:solidFill>
              </a:rPr>
              <a:t>programmable computer</a:t>
            </a:r>
            <a:r>
              <a:rPr lang="en-GB" altLang="en-GB"/>
              <a:t> around the AU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 b="1">
                <a:solidFill>
                  <a:srgbClr val="A50021"/>
                </a:solidFill>
              </a:rPr>
              <a:t>1953-7</a:t>
            </a:r>
            <a:r>
              <a:rPr lang="en-GB" altLang="en-GB"/>
              <a:t> - ICCE I </a:t>
            </a:r>
            <a:r>
              <a:rPr lang="en-GB" altLang="en-GB" b="1">
                <a:solidFill>
                  <a:srgbClr val="A50021"/>
                </a:solidFill>
              </a:rPr>
              <a:t>operational</a:t>
            </a:r>
            <a:r>
              <a:rPr lang="en-GB" altLang="en-GB"/>
              <a:t> and successfully applied to </a:t>
            </a:r>
            <a:r>
              <a:rPr lang="en-GB" altLang="en-GB" b="1">
                <a:solidFill>
                  <a:srgbClr val="006600"/>
                </a:solidFill>
              </a:rPr>
              <a:t>engineering problems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/>
              <a:t>Even before ICCE I was fully operational a decision had been taken to construct a </a:t>
            </a:r>
            <a:r>
              <a:rPr lang="en-GB" altLang="en-GB" b="1">
                <a:solidFill>
                  <a:srgbClr val="006600"/>
                </a:solidFill>
              </a:rPr>
              <a:t>thermionic successor</a:t>
            </a:r>
            <a:r>
              <a:rPr lang="en-GB" altLang="en-GB"/>
              <a:t>, </a:t>
            </a:r>
            <a:r>
              <a:rPr lang="en-GB" altLang="en-GB" b="1">
                <a:solidFill>
                  <a:srgbClr val="A50021"/>
                </a:solidFill>
              </a:rPr>
              <a:t>ICCE II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C905C21-F486-6D93-EAA8-B7907DBC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91D3-EE18-4D49-944D-A00494A271C7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FBBBD5-2A39-ECD8-82A1-4BBE00D5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5347EA-E891-D19C-9B13-FE70C3D5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FF61810C-077A-4289-AE13-D199BF442933}" type="slidenum">
              <a:rPr lang="en-GB" altLang="en-GB"/>
              <a:pPr/>
              <a:t>20</a:t>
            </a:fld>
            <a:r>
              <a:rPr lang="en-GB" altLang="en-GB"/>
              <a:t> -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E8D4478-9B51-C481-346C-33DBF5213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More Features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8E42655-87A0-6DCD-1E59-DC957CC373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GB"/>
              <a:t>32 </a:t>
            </a:r>
            <a:r>
              <a:rPr lang="en-GB" altLang="en-GB" b="1">
                <a:solidFill>
                  <a:srgbClr val="006600"/>
                </a:solidFill>
              </a:rPr>
              <a:t>basic instructions</a:t>
            </a:r>
            <a:r>
              <a:rPr lang="en-GB" altLang="en-GB"/>
              <a:t>, expanding to over 200 </a:t>
            </a:r>
            <a:r>
              <a:rPr lang="en-GB" altLang="en-GB" b="1">
                <a:solidFill>
                  <a:srgbClr val="006600"/>
                </a:solidFill>
              </a:rPr>
              <a:t>variations</a:t>
            </a:r>
            <a:r>
              <a:rPr lang="en-GB" altLang="en-GB"/>
              <a:t> selected by three low order function bits, eg:</a:t>
            </a:r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 b="1">
                <a:solidFill>
                  <a:srgbClr val="006600"/>
                </a:solidFill>
              </a:rPr>
              <a:t>Execute</a:t>
            </a:r>
            <a:r>
              <a:rPr lang="en-GB" altLang="en-GB"/>
              <a:t> to insert instruction sequence </a:t>
            </a:r>
            <a:r>
              <a:rPr lang="en-GB" altLang="en-GB" sz="1600"/>
              <a:t>- derivative of ICCE </a:t>
            </a:r>
            <a:r>
              <a:rPr lang="en-GB" altLang="en-GB" sz="1600" b="1">
                <a:solidFill>
                  <a:srgbClr val="006600"/>
                </a:solidFill>
              </a:rPr>
              <a:t>insert</a:t>
            </a:r>
            <a:endParaRPr lang="en-GB" altLang="en-GB" sz="1600"/>
          </a:p>
          <a:p>
            <a:endParaRPr lang="en-GB" altLang="en-GB"/>
          </a:p>
          <a:p>
            <a:r>
              <a:rPr lang="en-GB" altLang="en-GB"/>
              <a:t>Machine defined by 630 equations in </a:t>
            </a:r>
            <a:r>
              <a:rPr lang="en-GB" altLang="en-GB" b="1">
                <a:solidFill>
                  <a:srgbClr val="006600"/>
                </a:solidFill>
              </a:rPr>
              <a:t>normal disjunctive form</a:t>
            </a:r>
            <a:r>
              <a:rPr lang="en-GB" altLang="en-GB"/>
              <a:t> followed by </a:t>
            </a:r>
            <a:r>
              <a:rPr lang="en-GB" altLang="en-GB" b="1">
                <a:solidFill>
                  <a:srgbClr val="006600"/>
                </a:solidFill>
              </a:rPr>
              <a:t>delay</a:t>
            </a:r>
            <a:r>
              <a:rPr lang="en-GB" altLang="en-GB" b="1">
                <a:solidFill>
                  <a:srgbClr val="993300"/>
                </a:solidFill>
              </a:rPr>
              <a:t> </a:t>
            </a:r>
            <a:r>
              <a:rPr lang="en-GB" altLang="en-GB"/>
              <a:t>or </a:t>
            </a:r>
            <a:r>
              <a:rPr lang="en-GB" altLang="en-GB" b="1">
                <a:solidFill>
                  <a:srgbClr val="006600"/>
                </a:solidFill>
              </a:rPr>
              <a:t>bit store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 b="1">
                <a:solidFill>
                  <a:srgbClr val="006600"/>
                </a:solidFill>
              </a:rPr>
              <a:t>Cost </a:t>
            </a:r>
            <a:r>
              <a:rPr lang="en-GB" altLang="en-GB"/>
              <a:t>of "speed-up" facilities</a:t>
            </a:r>
          </a:p>
          <a:p>
            <a:pPr>
              <a:buFontTx/>
              <a:buNone/>
            </a:pPr>
            <a:r>
              <a:rPr lang="en-GB" altLang="en-GB"/>
              <a:t>      some 22% of the total </a:t>
            </a:r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 b="1">
                <a:solidFill>
                  <a:srgbClr val="006600"/>
                </a:solidFill>
              </a:rPr>
              <a:t>Reliability</a:t>
            </a:r>
            <a:r>
              <a:rPr lang="en-GB" altLang="en-GB"/>
              <a:t>: In first year of operation the only malfunctions were due to two dry joints. Only one precautionary adjustment of clock and strobe generators</a:t>
            </a:r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pPr>
              <a:buFontTx/>
              <a:buNone/>
            </a:pPr>
            <a:endParaRPr lang="en-GB" altLang="en-GB"/>
          </a:p>
        </p:txBody>
      </p:sp>
      <p:graphicFrame>
        <p:nvGraphicFramePr>
          <p:cNvPr id="18436" name="Object 4">
            <a:extLst>
              <a:ext uri="{FF2B5EF4-FFF2-40B4-BE49-F238E27FC236}">
                <a16:creationId xmlns:a16="http://schemas.microsoft.com/office/drawing/2014/main" id="{3947E276-5E4A-A4E7-18A1-A4D06EC2AF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1308100"/>
          <a:ext cx="556260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14288" imgH="1420368" progId="Word.Document.8">
                  <p:embed/>
                </p:oleObj>
              </mc:Choice>
              <mc:Fallback>
                <p:oleObj name="Document" r:id="rId2" imgW="6114288" imgH="142036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308100"/>
                        <a:ext cx="556260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>
            <a:extLst>
              <a:ext uri="{FF2B5EF4-FFF2-40B4-BE49-F238E27FC236}">
                <a16:creationId xmlns:a16="http://schemas.microsoft.com/office/drawing/2014/main" id="{3D3228E0-7392-B687-6540-79808AB4BD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4763" y="3886200"/>
          <a:ext cx="4262437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4660392" imgH="1731264" progId="Word.Document.8">
                  <p:embed/>
                </p:oleObj>
              </mc:Choice>
              <mc:Fallback>
                <p:oleObj name="Document" r:id="rId4" imgW="4660392" imgH="1731264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3886200"/>
                        <a:ext cx="4262437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A6A42-28D7-AC43-9B6D-96DB79B95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AEF-14E3-4B74-B20B-0E392EBD9337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35B76B-46F2-CCAD-EC6A-C6119515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833EB-5208-CD51-02C2-175DAB38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61084250-3DB0-44AA-BE1C-14E47CC4CD0B}" type="slidenum">
              <a:rPr lang="en-GB" altLang="en-GB"/>
              <a:pPr/>
              <a:t>21</a:t>
            </a:fld>
            <a:r>
              <a:rPr lang="en-GB" altLang="en-GB"/>
              <a:t> -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EB70C605-03C1-A743-FFA8-060D2516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76500"/>
            <a:ext cx="85344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EAA8E33D-8FD1-4F24-2497-DCD6CB334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Sabrac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0593B64D-6F55-4540-A15D-681587827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GB" sz="1800"/>
              <a:t>Final total </a:t>
            </a:r>
            <a:r>
              <a:rPr lang="en-GB" altLang="en-GB" sz="1800" b="1">
                <a:solidFill>
                  <a:srgbClr val="006600"/>
                </a:solidFill>
              </a:rPr>
              <a:t>component cost</a:t>
            </a:r>
            <a:r>
              <a:rPr lang="en-GB" altLang="en-GB" sz="1800"/>
              <a:t> (1958 - 63 prices) under </a:t>
            </a:r>
            <a:r>
              <a:rPr lang="en-GB" altLang="en-GB" sz="1800" b="1">
                <a:solidFill>
                  <a:srgbClr val="006600"/>
                </a:solidFill>
              </a:rPr>
              <a:t>$25K</a:t>
            </a:r>
            <a:r>
              <a:rPr lang="en-GB" altLang="en-GB" sz="1800"/>
              <a:t> of which more than </a:t>
            </a:r>
            <a:r>
              <a:rPr lang="en-GB" altLang="en-GB" sz="1800" b="1">
                <a:solidFill>
                  <a:srgbClr val="006600"/>
                </a:solidFill>
              </a:rPr>
              <a:t>$10K</a:t>
            </a:r>
            <a:r>
              <a:rPr lang="en-GB" altLang="en-GB" sz="1800"/>
              <a:t> was for the magnetic drum</a:t>
            </a:r>
          </a:p>
          <a:p>
            <a:endParaRPr lang="en-GB" altLang="en-GB" sz="1800"/>
          </a:p>
          <a:p>
            <a:r>
              <a:rPr lang="en-GB" altLang="en-GB" sz="1800"/>
              <a:t>Machine believed to have been in daily</a:t>
            </a:r>
            <a:r>
              <a:rPr lang="en-GB" altLang="en-GB" sz="1800" b="1">
                <a:solidFill>
                  <a:srgbClr val="006600"/>
                </a:solidFill>
              </a:rPr>
              <a:t> use</a:t>
            </a:r>
            <a:r>
              <a:rPr lang="en-GB" altLang="en-GB" sz="1800"/>
              <a:t> for over ten years</a:t>
            </a:r>
          </a:p>
          <a:p>
            <a:endParaRPr lang="en-GB" altLang="en-GB" sz="1800"/>
          </a:p>
          <a:p>
            <a:r>
              <a:rPr lang="en-GB" altLang="en-GB" sz="1800" b="1">
                <a:solidFill>
                  <a:srgbClr val="006600"/>
                </a:solidFill>
              </a:rPr>
              <a:t>First real job</a:t>
            </a:r>
            <a:r>
              <a:rPr lang="en-GB" altLang="en-GB" sz="1800"/>
              <a:t>, early in 1964 was design of the </a:t>
            </a:r>
            <a:r>
              <a:rPr lang="en-GB" altLang="en-GB" sz="1800" b="1">
                <a:solidFill>
                  <a:srgbClr val="006600"/>
                </a:solidFill>
              </a:rPr>
              <a:t>optical guidance system</a:t>
            </a:r>
            <a:r>
              <a:rPr lang="en-GB" altLang="en-GB" sz="1800"/>
              <a:t> for Israel's first air to sea (or was it sea to air?) Gavriel guided missile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15DBA97-5FAE-30FA-E08E-7C401E2A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A62FB-D35C-4DD0-AD68-CA9DB694BD3A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48F25F-6722-95F4-1633-621F7EF92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DE08CD-230C-1D90-245E-489A2D2F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4DFA3C91-7944-48B7-9318-363C728E2E3D}" type="slidenum">
              <a:rPr lang="en-GB" altLang="en-GB"/>
              <a:pPr/>
              <a:t>22</a:t>
            </a:fld>
            <a:r>
              <a:rPr lang="en-GB" altLang="en-GB"/>
              <a:t> -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2BEAF14-0857-7288-2009-D2D821891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Acknowledgements and Thanks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A0BC4FA-FEB8-CD1D-4C67-86C93A95C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GB"/>
              <a:t>Some Sabrac features were adaptations of or inherited from </a:t>
            </a:r>
            <a:r>
              <a:rPr lang="en-GB" altLang="en-GB" b="1">
                <a:solidFill>
                  <a:srgbClr val="006600"/>
                </a:solidFill>
              </a:rPr>
              <a:t>Pegasus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ICCE</a:t>
            </a:r>
            <a:r>
              <a:rPr lang="en-GB" altLang="en-GB"/>
              <a:t>, many unconscious and difficult to isolate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I trust that, even if posthumously , this talk serves as recognition of and a tribute to, </a:t>
            </a:r>
            <a:r>
              <a:rPr lang="en-GB" altLang="en-GB" b="1">
                <a:solidFill>
                  <a:srgbClr val="006600"/>
                </a:solidFill>
              </a:rPr>
              <a:t>Tocher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Michaelson</a:t>
            </a:r>
            <a:r>
              <a:rPr lang="en-GB" altLang="en-GB"/>
              <a:t> as pioneers who made significant contributions, not widely publicised and, hence, not widely known or acknowledged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TO </a:t>
            </a:r>
            <a:r>
              <a:rPr lang="en-GB" altLang="en-GB" b="1">
                <a:solidFill>
                  <a:srgbClr val="006600"/>
                </a:solidFill>
              </a:rPr>
              <a:t>Greg Michaelson</a:t>
            </a:r>
            <a:r>
              <a:rPr lang="en-GB" altLang="en-GB"/>
              <a:t> of Herriot Watt U. who kindly scanned and provided the ICCE II photographs and also other information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To </a:t>
            </a:r>
            <a:r>
              <a:rPr lang="en-GB" altLang="en-GB" b="1">
                <a:solidFill>
                  <a:srgbClr val="006600"/>
                </a:solidFill>
              </a:rPr>
              <a:t>Siew Lim</a:t>
            </a:r>
            <a:r>
              <a:rPr lang="en-GB" altLang="en-GB"/>
              <a:t> for scanning the Sabrac material and for "cleaning" and touching up the photographs and generally assissting with the preparation of the presentation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And last but not least, to </a:t>
            </a:r>
            <a:r>
              <a:rPr lang="en-GB" altLang="en-GB" b="1">
                <a:solidFill>
                  <a:srgbClr val="006600"/>
                </a:solidFill>
              </a:rPr>
              <a:t>Juan Ramil</a:t>
            </a:r>
            <a:r>
              <a:rPr lang="en-GB" altLang="en-GB"/>
              <a:t> for his transfer of the slides from a safe  and friendly Macintosh environment to the fragile and inhospitable domain of Windows and to him and </a:t>
            </a:r>
            <a:r>
              <a:rPr lang="en-GB" altLang="en-GB" b="1">
                <a:solidFill>
                  <a:srgbClr val="006600"/>
                </a:solidFill>
              </a:rPr>
              <a:t>Goel Kahen</a:t>
            </a:r>
            <a:r>
              <a:rPr lang="en-GB" altLang="en-GB"/>
              <a:t> for their continuing support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F4540F-19F0-877A-D9D1-EBCB24FB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5DD7-DF11-4889-9E5F-0C1CB97650FD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149D42-3750-FF66-6F0D-DC4B3C09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B28F5D-36BB-B253-368C-342E2E089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7BD277DF-C2F3-4FE4-94FB-4C6A25301D68}" type="slidenum">
              <a:rPr lang="en-GB" altLang="en-GB"/>
              <a:pPr/>
              <a:t>23</a:t>
            </a:fld>
            <a:r>
              <a:rPr lang="en-GB" altLang="en-GB"/>
              <a:t> -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ACFA5C1-7829-5A94-E74C-15378E18A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References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84B155A-0CCC-E3F9-78F8-2252A7708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GB" b="1">
                <a:solidFill>
                  <a:srgbClr val="993300"/>
                </a:solidFill>
                <a:latin typeface="Times" panose="02020603050405020304" pitchFamily="18" charset="0"/>
              </a:rPr>
              <a:t>  ICCE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Tocher KD, </a:t>
            </a:r>
            <a:r>
              <a:rPr lang="en-GB" altLang="en-GB" sz="1500" i="1">
                <a:latin typeface="Times" panose="02020603050405020304" pitchFamily="18" charset="0"/>
              </a:rPr>
              <a:t>Report on the Work of the Computer Group</a:t>
            </a:r>
            <a:r>
              <a:rPr lang="en-GB" altLang="en-GB" sz="1500">
                <a:latin typeface="Times" panose="02020603050405020304" pitchFamily="18" charset="0"/>
              </a:rPr>
              <a:t>, Dept. of Maths., Imp. Col, London, 1952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Wilks MV and Stringer LJB, </a:t>
            </a:r>
            <a:r>
              <a:rPr lang="en-GB" altLang="en-GB" sz="1500" i="1">
                <a:latin typeface="Times" panose="02020603050405020304" pitchFamily="18" charset="0"/>
              </a:rPr>
              <a:t>Micro-Programming and the Design of the Control Circuits in an Electronic Computer</a:t>
            </a:r>
            <a:r>
              <a:rPr lang="en-GB" altLang="en-GB" sz="1500">
                <a:latin typeface="Times" panose="02020603050405020304" pitchFamily="18" charset="0"/>
              </a:rPr>
              <a:t>, Proc. Camb. Phil. Soc., vol 49, no. 2, 1953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Tocher KD, </a:t>
            </a:r>
            <a:r>
              <a:rPr lang="en-GB" altLang="en-GB" sz="1500" i="1">
                <a:latin typeface="Times" panose="02020603050405020304" pitchFamily="18" charset="0"/>
              </a:rPr>
              <a:t>Proposed Code for ICCE II</a:t>
            </a:r>
            <a:r>
              <a:rPr lang="en-GB" altLang="en-GB" sz="1500">
                <a:latin typeface="Times" panose="02020603050405020304" pitchFamily="18" charset="0"/>
              </a:rPr>
              <a:t>, Dept. of Maths., Imp. Col., London 1955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Tocher KD, </a:t>
            </a:r>
            <a:r>
              <a:rPr lang="en-GB" altLang="en-GB" sz="1500" i="1">
                <a:latin typeface="Times" panose="02020603050405020304" pitchFamily="18" charset="0"/>
              </a:rPr>
              <a:t>Classification and Design of Operation Codes for Automatic Computers</a:t>
            </a:r>
            <a:r>
              <a:rPr lang="en-GB" altLang="en-GB" sz="1500">
                <a:latin typeface="Times" panose="02020603050405020304" pitchFamily="18" charset="0"/>
              </a:rPr>
              <a:t>, Proc. IEE, 103B, Supplement 1, Apr. 1956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Tocher KD and Lehman MM, </a:t>
            </a:r>
            <a:r>
              <a:rPr lang="en-GB" altLang="en-GB" sz="1500" i="1">
                <a:latin typeface="Times" panose="02020603050405020304" pitchFamily="18" charset="0"/>
              </a:rPr>
              <a:t>A Fast Parallel Arithmetic Unit</a:t>
            </a:r>
            <a:r>
              <a:rPr lang="en-GB" altLang="en-GB" sz="1500">
                <a:latin typeface="Times" panose="02020603050405020304" pitchFamily="18" charset="0"/>
              </a:rPr>
              <a:t>, Proc. IEE 103B, Supplement 3, Apr. 1956, pp. 520 - 527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Lehman MM, </a:t>
            </a:r>
            <a:r>
              <a:rPr lang="en-GB" altLang="en-GB" sz="1500" i="1">
                <a:latin typeface="Times" panose="02020603050405020304" pitchFamily="18" charset="0"/>
              </a:rPr>
              <a:t>Parallel Arithmetic Units and Their Control</a:t>
            </a:r>
            <a:r>
              <a:rPr lang="en-GB" altLang="en-GB" sz="1500">
                <a:latin typeface="Times" panose="02020603050405020304" pitchFamily="18" charset="0"/>
              </a:rPr>
              <a:t>, PhD Thesis, University of London, Feb. 1957, 160pps.+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Lehman MM, </a:t>
            </a:r>
            <a:r>
              <a:rPr lang="en-GB" altLang="en-GB" sz="1500" i="1">
                <a:latin typeface="Times" panose="02020603050405020304" pitchFamily="18" charset="0"/>
              </a:rPr>
              <a:t>Short-Cut Multiplication and Division in Automatic Binary Digital Computers with Special Reference to a New Multiplication Process</a:t>
            </a:r>
            <a:r>
              <a:rPr lang="en-GB" altLang="en-GB" sz="1500">
                <a:latin typeface="Times" panose="02020603050405020304" pitchFamily="18" charset="0"/>
              </a:rPr>
              <a:t>, Proc. IEE, vol 105, Part B, No 23, Sept 1958 , pps. 496 - 504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latin typeface="Times" panose="02020603050405020304" pitchFamily="18" charset="0"/>
              </a:rPr>
              <a:t>Tocher KD, </a:t>
            </a:r>
            <a:r>
              <a:rPr lang="en-GB" altLang="en-GB" sz="1500" i="1">
                <a:latin typeface="Times" panose="02020603050405020304" pitchFamily="18" charset="0"/>
              </a:rPr>
              <a:t>Techniques of Multiplication and Division for Automatic Binary Computers</a:t>
            </a:r>
            <a:r>
              <a:rPr lang="en-GB" altLang="en-GB" sz="1500">
                <a:latin typeface="Times" panose="02020603050405020304" pitchFamily="18" charset="0"/>
              </a:rPr>
              <a:t>, Quart. J. of Mechanics and Appl. Maths., v. 11, p. 3, 1958, pps. 364 - 384</a:t>
            </a:r>
          </a:p>
          <a:p>
            <a:pPr>
              <a:lnSpc>
                <a:spcPts val="1600"/>
              </a:lnSpc>
            </a:pPr>
            <a:r>
              <a:rPr lang="en-GB" altLang="en-GB" sz="1500">
                <a:latin typeface="Times" panose="02020603050405020304" pitchFamily="18" charset="0"/>
              </a:rPr>
              <a:t>Cunningham RJ, </a:t>
            </a:r>
            <a:r>
              <a:rPr lang="en-GB" altLang="en-GB" sz="1500" i="1">
                <a:latin typeface="Times" panose="02020603050405020304" pitchFamily="18" charset="0"/>
              </a:rPr>
              <a:t>Computing</a:t>
            </a:r>
            <a:r>
              <a:rPr lang="en-GB" altLang="en-GB" sz="1500">
                <a:latin typeface="Times" panose="02020603050405020304" pitchFamily="18" charset="0"/>
              </a:rPr>
              <a:t>, in </a:t>
            </a:r>
            <a:r>
              <a:rPr lang="en-GB" altLang="en-GB" sz="1500" i="1">
                <a:latin typeface="Times" panose="02020603050405020304" pitchFamily="18" charset="0"/>
              </a:rPr>
              <a:t>A Centenary History of the City &amp; Guilds College, 1885 - 1985</a:t>
            </a:r>
            <a:r>
              <a:rPr lang="en-GB" altLang="en-GB" sz="1500">
                <a:latin typeface="Times" panose="02020603050405020304" pitchFamily="18" charset="0"/>
              </a:rPr>
              <a:t>, ICST, 1984, </a:t>
            </a:r>
          </a:p>
          <a:p>
            <a:pPr>
              <a:lnSpc>
                <a:spcPts val="1600"/>
              </a:lnSpc>
              <a:spcAft>
                <a:spcPts val="200"/>
              </a:spcAft>
              <a:buFontTx/>
              <a:buNone/>
            </a:pPr>
            <a:r>
              <a:rPr lang="en-GB" altLang="en-GB" sz="1500">
                <a:latin typeface="Times" panose="02020603050405020304" pitchFamily="18" charset="0"/>
              </a:rPr>
              <a:t>       pp. 169 - 188</a:t>
            </a:r>
          </a:p>
          <a:p>
            <a:pPr>
              <a:lnSpc>
                <a:spcPts val="1700"/>
              </a:lnSpc>
            </a:pPr>
            <a:endParaRPr lang="en-GB" altLang="en-GB" sz="1400">
              <a:latin typeface="Times" panose="02020603050405020304" pitchFamily="18" charset="0"/>
            </a:endParaRPr>
          </a:p>
          <a:p>
            <a:pPr>
              <a:buFontTx/>
              <a:buNone/>
            </a:pPr>
            <a:r>
              <a:rPr lang="en-GB" altLang="en-GB" b="1">
                <a:solidFill>
                  <a:srgbClr val="993300"/>
                </a:solidFill>
                <a:latin typeface="Times" panose="02020603050405020304" pitchFamily="18" charset="0"/>
              </a:rPr>
              <a:t>  SABRAC</a:t>
            </a:r>
            <a:endParaRPr lang="en-GB" altLang="en-GB" sz="1400" b="1">
              <a:solidFill>
                <a:srgbClr val="993300"/>
              </a:solidFill>
              <a:latin typeface="Times" panose="02020603050405020304" pitchFamily="18" charset="0"/>
            </a:endParaRP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solidFill>
                  <a:srgbClr val="000000"/>
                </a:solidFill>
                <a:latin typeface="Times" panose="02020603050405020304" pitchFamily="18" charset="0"/>
              </a:rPr>
              <a:t>Lehman MM, </a:t>
            </a:r>
            <a:r>
              <a:rPr lang="en-GB" altLang="en-GB" sz="1500" i="1">
                <a:solidFill>
                  <a:srgbClr val="000000"/>
                </a:solidFill>
                <a:latin typeface="Times" panose="02020603050405020304" pitchFamily="18" charset="0"/>
              </a:rPr>
              <a:t>Design Specification of a Cost Limited Digital Computer</a:t>
            </a:r>
            <a:r>
              <a:rPr lang="en-GB" altLang="en-GB" sz="1500">
                <a:solidFill>
                  <a:srgbClr val="000000"/>
                </a:solidFill>
                <a:latin typeface="Times" panose="02020603050405020304" pitchFamily="18" charset="0"/>
              </a:rPr>
              <a:t>, Proc. Int. Conf. on Info. Proc., Paris, June 1959, UNESCO, Oldenbourg, Butterworth, Paris, 1960, pp. 365, 374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solidFill>
                  <a:srgbClr val="000000"/>
                </a:solidFill>
                <a:latin typeface="Times" panose="02020603050405020304" pitchFamily="18" charset="0"/>
              </a:rPr>
              <a:t>Lehman MM, Eshed R and Netter Z, </a:t>
            </a:r>
            <a:r>
              <a:rPr lang="en-GB" altLang="en-GB" sz="1500" i="1">
                <a:solidFill>
                  <a:srgbClr val="000000"/>
                </a:solidFill>
                <a:latin typeface="Times" panose="02020603050405020304" pitchFamily="18" charset="0"/>
              </a:rPr>
              <a:t>SABRAC, A Time Sharing, Low-Cost Computer</a:t>
            </a:r>
            <a:r>
              <a:rPr lang="en-GB" altLang="en-GB" sz="1500">
                <a:solidFill>
                  <a:srgbClr val="000000"/>
                </a:solidFill>
                <a:latin typeface="Times" panose="02020603050405020304" pitchFamily="18" charset="0"/>
              </a:rPr>
              <a:t>, Comm. ACM, vol. 6, no. 8, Aug 1963, pp. 427, 429</a:t>
            </a:r>
          </a:p>
          <a:p>
            <a:pPr>
              <a:lnSpc>
                <a:spcPts val="1600"/>
              </a:lnSpc>
              <a:spcAft>
                <a:spcPts val="200"/>
              </a:spcAft>
            </a:pPr>
            <a:r>
              <a:rPr lang="en-GB" altLang="en-GB" sz="1500">
                <a:solidFill>
                  <a:srgbClr val="000000"/>
                </a:solidFill>
                <a:latin typeface="Times" panose="02020603050405020304" pitchFamily="18" charset="0"/>
              </a:rPr>
              <a:t>Lehman MM, Eshed R and Netter Z,  </a:t>
            </a:r>
            <a:r>
              <a:rPr lang="en-GB" altLang="en-GB" sz="1500" i="1">
                <a:solidFill>
                  <a:srgbClr val="000000"/>
                </a:solidFill>
                <a:latin typeface="Times" panose="02020603050405020304" pitchFamily="18" charset="0"/>
              </a:rPr>
              <a:t>SABRAC, A New Generation Serial Computer</a:t>
            </a:r>
            <a:r>
              <a:rPr lang="en-GB" altLang="en-GB" sz="1500">
                <a:solidFill>
                  <a:srgbClr val="000000"/>
                </a:solidFill>
                <a:latin typeface="Times" panose="02020603050405020304" pitchFamily="18" charset="0"/>
              </a:rPr>
              <a:t>, with R Eshed and Z Netter, Comp. Sys. Iss., IEEE Trans. Electr. Comp., vol. 12, no. 5, Dec. 1963, pp. 618, 628</a:t>
            </a:r>
          </a:p>
          <a:p>
            <a:pPr>
              <a:lnSpc>
                <a:spcPts val="1700"/>
              </a:lnSpc>
            </a:pPr>
            <a:endParaRPr lang="en-GB" altLang="en-GB" sz="1400">
              <a:latin typeface="Times" panose="02020603050405020304" pitchFamily="18" charset="0"/>
            </a:endParaRPr>
          </a:p>
          <a:p>
            <a:pPr>
              <a:lnSpc>
                <a:spcPts val="1700"/>
              </a:lnSpc>
              <a:buFontTx/>
              <a:buNone/>
            </a:pPr>
            <a:endParaRPr lang="en-GB" altLang="en-GB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F9111B2-27B4-AAD3-04F1-3BAA87AA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6E4F-D483-4E29-8473-6FDBBAA80F41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8CCB97-16FA-CAA5-BAA1-DB9BE4A8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D715AD-BB30-D3D3-8401-3329A6E1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0013BFBC-A945-4B38-A458-1057A4AA112E}" type="slidenum">
              <a:rPr lang="en-GB" altLang="en-GB"/>
              <a:pPr/>
              <a:t>3</a:t>
            </a:fld>
            <a:r>
              <a:rPr lang="en-GB" altLang="en-GB"/>
              <a:t> -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C2EC0D3-E4BD-FA5E-19BB-44FFEF8CC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Main ICCE I Features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79E4FB1-DE72-8EC1-B476-CF696B593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763000" cy="5638800"/>
          </a:xfrm>
        </p:spPr>
        <p:txBody>
          <a:bodyPr/>
          <a:lstStyle/>
          <a:p>
            <a:r>
              <a:rPr lang="en-GB" altLang="en-GB" b="1">
                <a:solidFill>
                  <a:srgbClr val="A50021"/>
                </a:solidFill>
              </a:rPr>
              <a:t>"Microprogrammed"</a:t>
            </a:r>
            <a:r>
              <a:rPr lang="en-GB" altLang="en-GB">
                <a:solidFill>
                  <a:schemeClr val="tx2"/>
                </a:solidFill>
              </a:rPr>
              <a:t> </a:t>
            </a:r>
            <a:r>
              <a:rPr lang="en-GB" altLang="en-GB" b="1">
                <a:solidFill>
                  <a:srgbClr val="006600"/>
                </a:solidFill>
              </a:rPr>
              <a:t>asynchronous</a:t>
            </a:r>
            <a:r>
              <a:rPr lang="en-GB" altLang="en-GB"/>
              <a:t> control, </a:t>
            </a:r>
            <a:r>
              <a:rPr lang="en-GB" altLang="en-GB" b="1">
                <a:solidFill>
                  <a:srgbClr val="006600"/>
                </a:solidFill>
              </a:rPr>
              <a:t>separate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instruction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data storage  (see refs. Tocher 52, Wilkes 53)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/>
              <a:t>Two 20 &amp; 7 bit </a:t>
            </a:r>
            <a:r>
              <a:rPr lang="en-GB" altLang="en-GB" b="1">
                <a:solidFill>
                  <a:srgbClr val="006600"/>
                </a:solidFill>
              </a:rPr>
              <a:t>parallel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binary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fixed point </a:t>
            </a:r>
            <a:r>
              <a:rPr lang="en-GB" altLang="en-GB"/>
              <a:t>AU units operating jointly or separately as required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 b="1">
                <a:solidFill>
                  <a:srgbClr val="006600"/>
                </a:solidFill>
              </a:rPr>
              <a:t>4 </a:t>
            </a:r>
            <a:r>
              <a:rPr lang="en-GB" altLang="en-GB"/>
              <a:t>arithmetic</a:t>
            </a:r>
            <a:r>
              <a:rPr lang="en-GB" altLang="en-GB" b="1">
                <a:solidFill>
                  <a:srgbClr val="006600"/>
                </a:solidFill>
              </a:rPr>
              <a:t> operators</a:t>
            </a:r>
            <a:r>
              <a:rPr lang="en-GB" altLang="en-GB"/>
              <a:t> plus </a:t>
            </a:r>
            <a:r>
              <a:rPr lang="en-GB" altLang="en-GB" b="1">
                <a:solidFill>
                  <a:srgbClr val="006600"/>
                </a:solidFill>
              </a:rPr>
              <a:t>shift</a:t>
            </a:r>
            <a:r>
              <a:rPr lang="en-GB" altLang="en-GB"/>
              <a:t> for long numbers</a:t>
            </a:r>
            <a:r>
              <a:rPr lang="en-GB" altLang="en-GB" b="1">
                <a:solidFill>
                  <a:srgbClr val="006600"/>
                </a:solidFill>
              </a:rPr>
              <a:t>, no</a:t>
            </a:r>
            <a:r>
              <a:rPr lang="en-GB" altLang="en-GB">
                <a:solidFill>
                  <a:schemeClr val="tx2"/>
                </a:solidFill>
              </a:rPr>
              <a:t> division for short numbers</a:t>
            </a:r>
            <a:endParaRPr lang="en-GB" altLang="en-GB" b="1">
              <a:solidFill>
                <a:srgbClr val="006600"/>
              </a:solidFill>
            </a:endParaRP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/>
              <a:t>Instruction structure: </a:t>
            </a:r>
            <a:r>
              <a:rPr lang="en-GB" altLang="en-GB" b="1">
                <a:solidFill>
                  <a:srgbClr val="006600"/>
                </a:solidFill>
              </a:rPr>
              <a:t>variable-length (</a:t>
            </a:r>
            <a:r>
              <a:rPr lang="en-GB" altLang="en-GB"/>
              <a:t>7 bit bytes) with  </a:t>
            </a:r>
            <a:r>
              <a:rPr lang="en-GB" altLang="en-GB" b="1">
                <a:solidFill>
                  <a:srgbClr val="006600"/>
                </a:solidFill>
              </a:rPr>
              <a:t>variable number of addresses </a:t>
            </a:r>
            <a:r>
              <a:rPr lang="en-GB" altLang="en-GB"/>
              <a:t>as determined by </a:t>
            </a:r>
            <a:r>
              <a:rPr lang="en-GB" altLang="en-GB" b="1">
                <a:solidFill>
                  <a:srgbClr val="993300"/>
                </a:solidFill>
              </a:rPr>
              <a:t>direct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bit -interpretation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 b="1">
                <a:solidFill>
                  <a:srgbClr val="006600"/>
                </a:solidFill>
              </a:rPr>
              <a:t>Other instructions</a:t>
            </a:r>
            <a:r>
              <a:rPr lang="en-GB" altLang="en-GB"/>
              <a:t> to perform </a:t>
            </a:r>
            <a:r>
              <a:rPr lang="en-GB" altLang="en-GB" b="1">
                <a:solidFill>
                  <a:srgbClr val="993300"/>
                </a:solidFill>
              </a:rPr>
              <a:t>series</a:t>
            </a:r>
            <a:r>
              <a:rPr lang="en-GB" altLang="en-GB"/>
              <a:t> of or </a:t>
            </a:r>
            <a:r>
              <a:rPr lang="en-GB" altLang="en-GB" b="1">
                <a:solidFill>
                  <a:srgbClr val="993300"/>
                </a:solidFill>
              </a:rPr>
              <a:t>special</a:t>
            </a:r>
            <a:r>
              <a:rPr lang="en-GB" altLang="en-GB"/>
              <a:t> operations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/>
              <a:t>Punched tape </a:t>
            </a:r>
            <a:r>
              <a:rPr lang="en-GB" altLang="en-GB" b="1">
                <a:solidFill>
                  <a:srgbClr val="006600"/>
                </a:solidFill>
              </a:rPr>
              <a:t>instruction storage</a:t>
            </a:r>
            <a:r>
              <a:rPr lang="en-GB" altLang="en-GB"/>
              <a:t> with means for </a:t>
            </a:r>
            <a:r>
              <a:rPr lang="en-GB" altLang="en-GB" b="1">
                <a:solidFill>
                  <a:srgbClr val="993300"/>
                </a:solidFill>
              </a:rPr>
              <a:t>repeated execution</a:t>
            </a:r>
            <a:r>
              <a:rPr lang="en-GB" altLang="en-GB"/>
              <a:t> of instruction sequences on </a:t>
            </a:r>
            <a:r>
              <a:rPr lang="en-GB" altLang="en-GB" b="1">
                <a:solidFill>
                  <a:srgbClr val="993300"/>
                </a:solidFill>
              </a:rPr>
              <a:t>successive sets</a:t>
            </a:r>
            <a:r>
              <a:rPr lang="en-GB" altLang="en-GB"/>
              <a:t> of numbers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/>
              <a:t>12 each,  20 and 6 bit relay </a:t>
            </a:r>
            <a:r>
              <a:rPr lang="en-GB" altLang="en-GB" b="1">
                <a:solidFill>
                  <a:srgbClr val="006600"/>
                </a:solidFill>
              </a:rPr>
              <a:t>registers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/>
              <a:t> 20 bit punched</a:t>
            </a:r>
            <a:r>
              <a:rPr lang="en-GB" altLang="en-GB" b="1">
                <a:solidFill>
                  <a:srgbClr val="006600"/>
                </a:solidFill>
              </a:rPr>
              <a:t> tape</a:t>
            </a:r>
            <a:r>
              <a:rPr lang="en-GB" altLang="en-GB"/>
              <a:t> number storage plus 80 stored common </a:t>
            </a:r>
            <a:r>
              <a:rPr lang="en-GB" altLang="en-GB" b="1">
                <a:solidFill>
                  <a:srgbClr val="006600"/>
                </a:solidFill>
              </a:rPr>
              <a:t>constants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 b="1">
                <a:solidFill>
                  <a:srgbClr val="006600"/>
                </a:solidFill>
              </a:rPr>
              <a:t>Punched card</a:t>
            </a:r>
            <a:r>
              <a:rPr lang="en-GB" altLang="en-GB"/>
              <a:t> data input and output</a:t>
            </a:r>
          </a:p>
          <a:p>
            <a:pPr>
              <a:lnSpc>
                <a:spcPts val="1800"/>
              </a:lnSpc>
            </a:pPr>
            <a:endParaRPr lang="en-GB" altLang="en-GB" sz="1700"/>
          </a:p>
          <a:p>
            <a:r>
              <a:rPr lang="en-GB" altLang="en-GB"/>
              <a:t>About 2000 </a:t>
            </a:r>
            <a:r>
              <a:rPr lang="en-GB" altLang="en-GB" b="1">
                <a:solidFill>
                  <a:srgbClr val="006600"/>
                </a:solidFill>
              </a:rPr>
              <a:t>relays</a:t>
            </a:r>
            <a:r>
              <a:rPr lang="en-GB" altLang="en-GB"/>
              <a:t>, two dozen </a:t>
            </a:r>
            <a:r>
              <a:rPr lang="en-GB" altLang="en-GB" b="1">
                <a:solidFill>
                  <a:srgbClr val="006600"/>
                </a:solidFill>
              </a:rPr>
              <a:t>uniselectors</a:t>
            </a:r>
            <a:endParaRPr lang="en-GB" altLang="en-GB"/>
          </a:p>
          <a:p>
            <a:endParaRPr lang="en-GB" alt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E11A1F9-FFED-EF1E-26A5-9A5BFE14A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2754-1598-4B45-9DAC-4D621D58D297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511651E-54BF-F3C2-A001-A163EA1A1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75A7CA-4A0E-1D05-78B1-DD2EFCD9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335A562F-0198-4F9C-ADD7-1999B9EAF7A9}" type="slidenum">
              <a:rPr lang="en-GB" altLang="en-GB"/>
              <a:pPr/>
              <a:t>4</a:t>
            </a:fld>
            <a:r>
              <a:rPr lang="en-GB" altLang="en-GB"/>
              <a:t> -</a:t>
            </a: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98BE7C2-99CD-3F29-5BE1-795BA97118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Getting Involved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C914277-4CC9-343B-2E9E-DAF7E7BFB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58200" cy="5638800"/>
          </a:xfrm>
        </p:spPr>
        <p:txBody>
          <a:bodyPr/>
          <a:lstStyle/>
          <a:p>
            <a:r>
              <a:rPr lang="en-GB" altLang="en-GB" b="1">
                <a:solidFill>
                  <a:srgbClr val="A50021"/>
                </a:solidFill>
              </a:rPr>
              <a:t>1950</a:t>
            </a:r>
            <a:r>
              <a:rPr lang="en-GB" altLang="en-GB"/>
              <a:t> - After ten years with Murphy Radio and having gained C&amp;G Ordinary and Higher National Certificates in </a:t>
            </a:r>
            <a:r>
              <a:rPr lang="en-GB" altLang="en-GB" b="1">
                <a:solidFill>
                  <a:srgbClr val="006600"/>
                </a:solidFill>
              </a:rPr>
              <a:t>Electronics</a:t>
            </a:r>
            <a:r>
              <a:rPr lang="en-GB" altLang="en-GB"/>
              <a:t> in evening studies I joined </a:t>
            </a:r>
            <a:r>
              <a:rPr lang="en-GB" altLang="en-GB" b="1">
                <a:solidFill>
                  <a:srgbClr val="006600"/>
                </a:solidFill>
              </a:rPr>
              <a:t>IC</a:t>
            </a:r>
            <a:r>
              <a:rPr lang="en-GB" altLang="en-GB"/>
              <a:t> to read </a:t>
            </a:r>
            <a:r>
              <a:rPr lang="en-GB" altLang="en-GB" b="1">
                <a:solidFill>
                  <a:srgbClr val="006600"/>
                </a:solidFill>
              </a:rPr>
              <a:t>Mathematics</a:t>
            </a:r>
            <a:endParaRPr lang="en-GB" altLang="en-GB"/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 b="1">
                <a:solidFill>
                  <a:srgbClr val="A50021"/>
                </a:solidFill>
              </a:rPr>
              <a:t>1953</a:t>
            </a:r>
            <a:r>
              <a:rPr lang="en-GB" altLang="en-GB"/>
              <a:t> - Award of an IEE Ferranti </a:t>
            </a:r>
            <a:r>
              <a:rPr lang="en-GB" altLang="en-GB" b="1">
                <a:solidFill>
                  <a:srgbClr val="006600"/>
                </a:solidFill>
              </a:rPr>
              <a:t>research scholarship</a:t>
            </a:r>
            <a:r>
              <a:rPr lang="en-GB" altLang="en-GB"/>
              <a:t> combined with my maths and electronics interests suggested my joining the ICCE group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Tocher accepted me as his </a:t>
            </a:r>
            <a:r>
              <a:rPr lang="en-GB" altLang="en-GB" b="1">
                <a:solidFill>
                  <a:srgbClr val="006600"/>
                </a:solidFill>
              </a:rPr>
              <a:t>research student</a:t>
            </a:r>
            <a:r>
              <a:rPr lang="en-GB" altLang="en-GB"/>
              <a:t> and suggested a look at the overall design with initial focus on logical and circuit design of </a:t>
            </a:r>
            <a:r>
              <a:rPr lang="en-GB" altLang="en-GB" b="1">
                <a:solidFill>
                  <a:srgbClr val="006600"/>
                </a:solidFill>
              </a:rPr>
              <a:t>ICCE </a:t>
            </a:r>
            <a:r>
              <a:rPr lang="en-GB" altLang="en-GB" b="1">
                <a:solidFill>
                  <a:srgbClr val="A50021"/>
                </a:solidFill>
              </a:rPr>
              <a:t>II</a:t>
            </a:r>
            <a:r>
              <a:rPr lang="en-GB" altLang="en-GB" b="1">
                <a:solidFill>
                  <a:srgbClr val="006600"/>
                </a:solidFill>
              </a:rPr>
              <a:t> AU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 b="1">
                <a:solidFill>
                  <a:srgbClr val="993300"/>
                </a:solidFill>
              </a:rPr>
              <a:t>Ground rule</a:t>
            </a:r>
            <a:r>
              <a:rPr lang="en-GB" altLang="en-GB"/>
              <a:t>: Architectural features of ICCE I to be retained except where changes arising from use of electronic components could be shown to be beneficial and feasible and </a:t>
            </a:r>
            <a:r>
              <a:rPr lang="en-GB" altLang="en-GB" b="1">
                <a:solidFill>
                  <a:srgbClr val="993300"/>
                </a:solidFill>
              </a:rPr>
              <a:t>within the limited available budget</a:t>
            </a:r>
          </a:p>
          <a:p>
            <a:endParaRPr lang="en-GB" altLang="en-GB" b="1">
              <a:solidFill>
                <a:srgbClr val="993300"/>
              </a:solidFill>
            </a:endParaRPr>
          </a:p>
          <a:p>
            <a:endParaRPr lang="en-GB" altLang="en-GB" b="1">
              <a:solidFill>
                <a:srgbClr val="993300"/>
              </a:solidFill>
            </a:endParaRPr>
          </a:p>
          <a:p>
            <a:r>
              <a:rPr lang="en-GB" altLang="en-GB"/>
              <a:t>Funds relatively </a:t>
            </a:r>
            <a:r>
              <a:rPr lang="en-GB" altLang="en-GB" b="1">
                <a:solidFill>
                  <a:srgbClr val="A50021"/>
                </a:solidFill>
              </a:rPr>
              <a:t>very</a:t>
            </a:r>
            <a:r>
              <a:rPr lang="en-GB" altLang="en-GB"/>
              <a:t> limited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3DD4A8-6CC2-9F98-88DC-8B1B46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9C3CB-C850-4603-8AE2-F84BCA32EBB8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AF32C5-8A4F-B8A1-E8AF-5F5251618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51A150-961A-0460-15E6-53AAF1B9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4942C08E-F65E-461C-9786-485B1B758DC4}" type="slidenum">
              <a:rPr lang="en-GB" altLang="en-GB"/>
              <a:pPr/>
              <a:t>5</a:t>
            </a:fld>
            <a:r>
              <a:rPr lang="en-GB" altLang="en-GB"/>
              <a:t> -</a:t>
            </a: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8F39262F-F0BB-345A-A492-96DB5D455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Underlying Design Concepts of ICCE II, Phase 1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DFCCC81-CD48-2DC5-FFD3-39A3C88DD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763000" cy="5638800"/>
          </a:xfrm>
        </p:spPr>
        <p:txBody>
          <a:bodyPr/>
          <a:lstStyle/>
          <a:p>
            <a:r>
              <a:rPr lang="en-GB" altLang="en-GB"/>
              <a:t>Extension of </a:t>
            </a:r>
            <a:r>
              <a:rPr lang="en-GB" altLang="en-GB" b="1">
                <a:solidFill>
                  <a:srgbClr val="006600"/>
                </a:solidFill>
              </a:rPr>
              <a:t>ICCE I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A50021"/>
                </a:solidFill>
              </a:rPr>
              <a:t>architectural concepts </a:t>
            </a:r>
            <a:r>
              <a:rPr lang="en-GB" altLang="en-GB"/>
              <a:t>with</a:t>
            </a:r>
            <a:r>
              <a:rPr lang="en-GB" altLang="en-GB" b="1">
                <a:solidFill>
                  <a:srgbClr val="A50021"/>
                </a:solidFill>
              </a:rPr>
              <a:t> </a:t>
            </a:r>
            <a:r>
              <a:rPr lang="en-GB" altLang="en-GB"/>
              <a:t>main focus on </a:t>
            </a:r>
            <a:r>
              <a:rPr lang="en-GB" altLang="en-GB" b="1">
                <a:solidFill>
                  <a:srgbClr val="A50021"/>
                </a:solidFill>
              </a:rPr>
              <a:t>major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performance improvements</a:t>
            </a:r>
            <a:endParaRPr lang="en-GB" altLang="en-GB" b="1">
              <a:solidFill>
                <a:srgbClr val="A50021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r>
              <a:rPr lang="en-GB" altLang="en-GB">
                <a:solidFill>
                  <a:schemeClr val="tx2"/>
                </a:solidFill>
              </a:rPr>
              <a:t>In particular, </a:t>
            </a:r>
            <a:r>
              <a:rPr lang="en-GB" altLang="en-GB" b="1">
                <a:solidFill>
                  <a:srgbClr val="A50021"/>
                </a:solidFill>
              </a:rPr>
              <a:t>microprogrammed</a:t>
            </a:r>
            <a:r>
              <a:rPr lang="en-GB" altLang="en-GB">
                <a:solidFill>
                  <a:schemeClr val="tx2"/>
                </a:solidFill>
              </a:rPr>
              <a:t> </a:t>
            </a:r>
            <a:r>
              <a:rPr lang="en-GB" altLang="en-GB" b="1">
                <a:solidFill>
                  <a:srgbClr val="006600"/>
                </a:solidFill>
              </a:rPr>
              <a:t>asynchronous</a:t>
            </a:r>
            <a:r>
              <a:rPr lang="en-GB" altLang="en-GB"/>
              <a:t> control, </a:t>
            </a:r>
            <a:r>
              <a:rPr lang="en-GB" altLang="en-GB" b="1">
                <a:solidFill>
                  <a:srgbClr val="006600"/>
                </a:solidFill>
              </a:rPr>
              <a:t>separate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instruction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006600"/>
                </a:solidFill>
              </a:rPr>
              <a:t>data storage</a:t>
            </a:r>
            <a:r>
              <a:rPr lang="en-GB" altLang="en-GB">
                <a:solidFill>
                  <a:schemeClr val="tx2"/>
                </a:solidFill>
              </a:rPr>
              <a:t>, </a:t>
            </a:r>
            <a:r>
              <a:rPr lang="en-GB" altLang="en-GB"/>
              <a:t>variable length instruction structure with </a:t>
            </a:r>
            <a:r>
              <a:rPr lang="en-GB" altLang="en-GB" b="1">
                <a:solidFill>
                  <a:srgbClr val="993300"/>
                </a:solidFill>
              </a:rPr>
              <a:t>8</a:t>
            </a:r>
            <a:r>
              <a:rPr lang="en-GB" altLang="en-GB"/>
              <a:t> bit bytes</a:t>
            </a:r>
            <a:endParaRPr lang="en-GB" altLang="en-GB">
              <a:solidFill>
                <a:schemeClr val="tx2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r>
              <a:rPr lang="en-GB" altLang="en-GB"/>
              <a:t>Twin autonomous, </a:t>
            </a:r>
            <a:r>
              <a:rPr lang="en-GB" altLang="en-GB" b="1">
                <a:solidFill>
                  <a:srgbClr val="993300"/>
                </a:solidFill>
              </a:rPr>
              <a:t>32 &amp; 7</a:t>
            </a:r>
            <a:r>
              <a:rPr lang="en-GB" altLang="en-GB"/>
              <a:t> bit </a:t>
            </a:r>
            <a:r>
              <a:rPr lang="en-GB" altLang="en-GB" b="1">
                <a:solidFill>
                  <a:srgbClr val="006600"/>
                </a:solidFill>
              </a:rPr>
              <a:t>parallel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binary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fixed point </a:t>
            </a:r>
            <a:r>
              <a:rPr lang="en-GB" altLang="en-GB"/>
              <a:t>AU units</a:t>
            </a:r>
          </a:p>
          <a:p>
            <a:endParaRPr lang="en-GB" altLang="en-GB" b="1">
              <a:solidFill>
                <a:srgbClr val="A50021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r>
              <a:rPr lang="en-GB" altLang="en-GB"/>
              <a:t>Program input: </a:t>
            </a:r>
            <a:r>
              <a:rPr lang="en-GB" altLang="en-GB" b="1">
                <a:solidFill>
                  <a:srgbClr val="006600"/>
                </a:solidFill>
              </a:rPr>
              <a:t>punched strips</a:t>
            </a:r>
            <a:r>
              <a:rPr lang="en-GB" altLang="en-GB"/>
              <a:t> in frame</a:t>
            </a:r>
          </a:p>
          <a:p>
            <a:endParaRPr lang="en-GB" altLang="en-GB" b="1">
              <a:solidFill>
                <a:srgbClr val="A50021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r>
              <a:rPr lang="en-GB" altLang="en-GB"/>
              <a:t>Thermionic  with about1000 modular 3 valve (2 x double triodes, 1 pentode) plug-in units</a:t>
            </a:r>
          </a:p>
          <a:p>
            <a:endParaRPr lang="en-GB" altLang="en-GB" b="1">
              <a:solidFill>
                <a:srgbClr val="A50021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r>
              <a:rPr lang="en-GB" altLang="en-GB"/>
              <a:t>~</a:t>
            </a:r>
            <a:r>
              <a:rPr lang="en-GB" altLang="en-GB" b="1">
                <a:solidFill>
                  <a:srgbClr val="006600"/>
                </a:solidFill>
              </a:rPr>
              <a:t>400</a:t>
            </a:r>
            <a:r>
              <a:rPr lang="en-GB" altLang="en-GB"/>
              <a:t> valves for AU + control, &lt; </a:t>
            </a:r>
            <a:r>
              <a:rPr lang="en-GB" altLang="en-GB" b="1">
                <a:solidFill>
                  <a:srgbClr val="006600"/>
                </a:solidFill>
              </a:rPr>
              <a:t>600 </a:t>
            </a:r>
            <a:r>
              <a:rPr lang="en-GB" altLang="en-GB"/>
              <a:t>for remainder of phase 1 machine</a:t>
            </a:r>
          </a:p>
          <a:p>
            <a:pPr>
              <a:lnSpc>
                <a:spcPts val="1500"/>
              </a:lnSpc>
            </a:pPr>
            <a:endParaRPr lang="en-GB" alt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901719-A01C-9BD2-B67E-FFF15779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B406E-A08B-46EE-8FF2-E4DE5A0F2A69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E7578AE-340A-C007-F2C9-948377B2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40E766-DB52-49D2-FB99-50601C91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3D5A2403-289B-4B0F-A2F4-6F6BE4FEEBEE}" type="slidenum">
              <a:rPr lang="en-GB" altLang="en-GB"/>
              <a:pPr/>
              <a:t>6</a:t>
            </a:fld>
            <a:r>
              <a:rPr lang="en-GB" altLang="en-GB"/>
              <a:t> -</a:t>
            </a:r>
          </a:p>
        </p:txBody>
      </p:sp>
      <p:sp>
        <p:nvSpPr>
          <p:cNvPr id="25602" name="Rectangle 2050">
            <a:extLst>
              <a:ext uri="{FF2B5EF4-FFF2-40B4-BE49-F238E27FC236}">
                <a16:creationId xmlns:a16="http://schemas.microsoft.com/office/drawing/2014/main" id="{FEFEABB1-549B-F130-B903-575FC4EB6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ICCE II Long Arithmetic Unit Logic</a:t>
            </a:r>
          </a:p>
        </p:txBody>
      </p:sp>
      <p:sp>
        <p:nvSpPr>
          <p:cNvPr id="25603" name="Rectangle 2051">
            <a:extLst>
              <a:ext uri="{FF2B5EF4-FFF2-40B4-BE49-F238E27FC236}">
                <a16:creationId xmlns:a16="http://schemas.microsoft.com/office/drawing/2014/main" id="{F9D84FB5-1AD0-1C96-1031-69E545D01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763000" cy="5638800"/>
          </a:xfrm>
        </p:spPr>
        <p:txBody>
          <a:bodyPr/>
          <a:lstStyle/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endParaRPr lang="en-GB" altLang="en-GB"/>
          </a:p>
          <a:p>
            <a:pPr>
              <a:buFontTx/>
              <a:buNone/>
            </a:pPr>
            <a:r>
              <a:rPr lang="en-GB" altLang="en-GB"/>
              <a:t>Switching/gate speeds</a:t>
            </a:r>
            <a:r>
              <a:rPr lang="en-GB" altLang="en-GB" b="1">
                <a:solidFill>
                  <a:srgbClr val="993300"/>
                </a:solidFill>
              </a:rPr>
              <a:t> - </a:t>
            </a:r>
            <a:r>
              <a:rPr lang="en-GB" altLang="en-GB" b="1">
                <a:solidFill>
                  <a:srgbClr val="006600"/>
                </a:solidFill>
              </a:rPr>
              <a:t>1 µsec</a:t>
            </a:r>
            <a:r>
              <a:rPr lang="en-GB" altLang="en-GB"/>
              <a:t> to yield:</a:t>
            </a:r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/>
              <a:t>Addition/subtraction: </a:t>
            </a:r>
            <a:r>
              <a:rPr lang="en-GB" altLang="en-GB" b="1">
                <a:solidFill>
                  <a:srgbClr val="006600"/>
                </a:solidFill>
              </a:rPr>
              <a:t>3.5 µsec,            </a:t>
            </a:r>
            <a:r>
              <a:rPr lang="en-GB" altLang="en-GB"/>
              <a:t>Modified short cut multiplic.:</a:t>
            </a:r>
            <a:r>
              <a:rPr lang="en-GB" altLang="en-GB" b="1">
                <a:solidFill>
                  <a:srgbClr val="006600"/>
                </a:solidFill>
              </a:rPr>
              <a:t> 40 </a:t>
            </a:r>
            <a:r>
              <a:rPr lang="en-GB" altLang="en-GB"/>
              <a:t>- </a:t>
            </a:r>
            <a:r>
              <a:rPr lang="en-GB" altLang="en-GB" b="1">
                <a:solidFill>
                  <a:srgbClr val="006600"/>
                </a:solidFill>
              </a:rPr>
              <a:t>160 µsec</a:t>
            </a:r>
          </a:p>
          <a:p>
            <a:r>
              <a:rPr lang="en-GB" altLang="en-GB"/>
              <a:t>Short cut division:     </a:t>
            </a:r>
            <a:r>
              <a:rPr lang="en-GB" altLang="en-GB" b="1">
                <a:solidFill>
                  <a:srgbClr val="006600"/>
                </a:solidFill>
              </a:rPr>
              <a:t>130 - 240  µsec  </a:t>
            </a:r>
            <a:r>
              <a:rPr lang="en-GB" altLang="en-GB"/>
              <a:t>Shifts:                                   </a:t>
            </a:r>
            <a:r>
              <a:rPr lang="en-GB" altLang="en-GB" b="1">
                <a:solidFill>
                  <a:srgbClr val="006600"/>
                </a:solidFill>
              </a:rPr>
              <a:t>1.2  µsec </a:t>
            </a:r>
            <a:r>
              <a:rPr lang="en-GB" altLang="en-GB" b="1"/>
              <a:t>/ </a:t>
            </a:r>
            <a:r>
              <a:rPr lang="en-GB" altLang="en-GB"/>
              <a:t>bit</a:t>
            </a:r>
          </a:p>
        </p:txBody>
      </p:sp>
      <p:pic>
        <p:nvPicPr>
          <p:cNvPr id="25604" name="Picture 2052">
            <a:extLst>
              <a:ext uri="{FF2B5EF4-FFF2-40B4-BE49-F238E27FC236}">
                <a16:creationId xmlns:a16="http://schemas.microsoft.com/office/drawing/2014/main" id="{60150DFC-612E-0F63-1444-F8CAE3E5F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229600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4D5017-D3FF-DB72-5A8E-FBEA93F0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1C9F5-2525-4FC3-81D9-C137428B6C9D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579799F-F41B-4DBD-ED63-6B591A1E9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F997E2-25FF-9C81-498C-490FFA07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2FFBC9AA-54CC-46BB-94E1-858B45557193}" type="slidenum">
              <a:rPr lang="en-GB" altLang="en-GB"/>
              <a:pPr/>
              <a:t>7</a:t>
            </a:fld>
            <a:r>
              <a:rPr lang="en-GB" altLang="en-GB"/>
              <a:t> -</a:t>
            </a:r>
          </a:p>
        </p:txBody>
      </p:sp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026763B6-4FEF-2F6C-902E-23380E83E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ICCE II, Phase 2 Planned Extension</a:t>
            </a:r>
          </a:p>
        </p:txBody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55D75177-E81A-347D-0AA9-69C434564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GB" b="1">
                <a:solidFill>
                  <a:srgbClr val="A50021"/>
                </a:solidFill>
              </a:rPr>
              <a:t>Fixed</a:t>
            </a:r>
            <a:r>
              <a:rPr lang="en-GB" altLang="en-GB"/>
              <a:t> and </a:t>
            </a:r>
            <a:r>
              <a:rPr lang="en-GB" altLang="en-GB" b="1">
                <a:solidFill>
                  <a:srgbClr val="A50021"/>
                </a:solidFill>
              </a:rPr>
              <a:t>floating </a:t>
            </a:r>
            <a:r>
              <a:rPr lang="en-GB" altLang="en-GB"/>
              <a:t>(</a:t>
            </a:r>
            <a:r>
              <a:rPr lang="en-GB" altLang="en-GB" b="1">
                <a:solidFill>
                  <a:srgbClr val="006600"/>
                </a:solidFill>
              </a:rPr>
              <a:t>36</a:t>
            </a:r>
            <a:r>
              <a:rPr lang="en-GB" altLang="en-GB"/>
              <a:t> bit</a:t>
            </a:r>
            <a:r>
              <a:rPr lang="en-GB" altLang="en-GB" b="1"/>
              <a:t> </a:t>
            </a:r>
            <a:r>
              <a:rPr lang="en-GB" altLang="en-GB"/>
              <a:t>mantissa +</a:t>
            </a:r>
            <a:r>
              <a:rPr lang="en-GB" altLang="en-GB" b="1">
                <a:solidFill>
                  <a:srgbClr val="A50021"/>
                </a:solidFill>
              </a:rPr>
              <a:t> </a:t>
            </a:r>
            <a:r>
              <a:rPr lang="en-GB" altLang="en-GB" b="1">
                <a:solidFill>
                  <a:srgbClr val="006600"/>
                </a:solidFill>
              </a:rPr>
              <a:t>12</a:t>
            </a:r>
            <a:r>
              <a:rPr lang="en-GB" altLang="en-GB" b="1">
                <a:solidFill>
                  <a:srgbClr val="A50021"/>
                </a:solidFill>
              </a:rPr>
              <a:t> </a:t>
            </a:r>
            <a:r>
              <a:rPr lang="en-GB" altLang="en-GB"/>
              <a:t>bit</a:t>
            </a:r>
            <a:r>
              <a:rPr lang="en-GB" altLang="en-GB" b="1">
                <a:solidFill>
                  <a:srgbClr val="A50021"/>
                </a:solidFill>
              </a:rPr>
              <a:t> </a:t>
            </a:r>
            <a:r>
              <a:rPr lang="en-GB" altLang="en-GB">
                <a:solidFill>
                  <a:schemeClr val="tx2"/>
                </a:solidFill>
              </a:rPr>
              <a:t>exponent)</a:t>
            </a:r>
            <a:r>
              <a:rPr lang="en-GB" altLang="en-GB" b="1">
                <a:solidFill>
                  <a:srgbClr val="A50021"/>
                </a:solidFill>
              </a:rPr>
              <a:t> </a:t>
            </a:r>
            <a:r>
              <a:rPr lang="en-GB" altLang="en-GB"/>
              <a:t>point</a:t>
            </a:r>
            <a:r>
              <a:rPr lang="en-GB" altLang="en-GB" b="1">
                <a:solidFill>
                  <a:srgbClr val="A50021"/>
                </a:solidFill>
              </a:rPr>
              <a:t> arithmetic</a:t>
            </a:r>
          </a:p>
          <a:p>
            <a:endParaRPr lang="en-GB" altLang="en-GB" b="1">
              <a:solidFill>
                <a:srgbClr val="A50021"/>
              </a:solidFill>
            </a:endParaRPr>
          </a:p>
          <a:p>
            <a:endParaRPr lang="en-GB" altLang="en-GB" b="1">
              <a:solidFill>
                <a:srgbClr val="A50021"/>
              </a:solidFill>
            </a:endParaRPr>
          </a:p>
          <a:p>
            <a:r>
              <a:rPr lang="en-GB" altLang="en-GB" b="1">
                <a:solidFill>
                  <a:srgbClr val="A50021"/>
                </a:solidFill>
              </a:rPr>
              <a:t>Variable address</a:t>
            </a:r>
            <a:r>
              <a:rPr lang="en-GB" altLang="en-GB"/>
              <a:t> </a:t>
            </a:r>
            <a:r>
              <a:rPr lang="en-GB" altLang="en-GB" b="1">
                <a:solidFill>
                  <a:srgbClr val="006600"/>
                </a:solidFill>
              </a:rPr>
              <a:t>12 bit per byte</a:t>
            </a:r>
            <a:r>
              <a:rPr lang="en-GB" altLang="en-GB"/>
              <a:t> instructions to facilitate use of 64x64 core data store and </a:t>
            </a:r>
            <a:r>
              <a:rPr lang="en-GB" altLang="en-GB" b="1">
                <a:solidFill>
                  <a:srgbClr val="006600"/>
                </a:solidFill>
              </a:rPr>
              <a:t>additional functional capabilities -</a:t>
            </a:r>
          </a:p>
          <a:p>
            <a:pPr lvl="1">
              <a:buFontTx/>
              <a:buNone/>
            </a:pPr>
            <a:r>
              <a:rPr lang="en-GB" altLang="en-GB" b="1">
                <a:solidFill>
                  <a:srgbClr val="006600"/>
                </a:solidFill>
              </a:rPr>
              <a:t>- </a:t>
            </a:r>
            <a:r>
              <a:rPr lang="en-GB" altLang="en-GB"/>
              <a:t> 5 bits provide direct selection of alternative versions of instructions such as :</a:t>
            </a:r>
          </a:p>
          <a:p>
            <a:pPr lvl="1">
              <a:buFontTx/>
              <a:buNone/>
            </a:pPr>
            <a:r>
              <a:rPr lang="en-GB" altLang="en-GB"/>
              <a:t>	</a:t>
            </a:r>
            <a:r>
              <a:rPr lang="en-GB" altLang="en-GB" b="1">
                <a:solidFill>
                  <a:srgbClr val="006600"/>
                </a:solidFill>
              </a:rPr>
              <a:t>rounded/unrounded</a:t>
            </a:r>
            <a:endParaRPr lang="en-GB" altLang="en-GB"/>
          </a:p>
          <a:p>
            <a:pPr lvl="1">
              <a:buFontTx/>
              <a:buNone/>
            </a:pPr>
            <a:r>
              <a:rPr lang="en-GB" altLang="en-GB"/>
              <a:t>	</a:t>
            </a:r>
            <a:r>
              <a:rPr lang="en-GB" altLang="en-GB" b="1">
                <a:solidFill>
                  <a:srgbClr val="006600"/>
                </a:solidFill>
              </a:rPr>
              <a:t>fixed/floating</a:t>
            </a:r>
            <a:endParaRPr lang="en-GB" altLang="en-GB"/>
          </a:p>
          <a:p>
            <a:pPr lvl="1">
              <a:buFontTx/>
              <a:buNone/>
            </a:pPr>
            <a:r>
              <a:rPr lang="en-GB" altLang="en-GB"/>
              <a:t>	</a:t>
            </a:r>
            <a:r>
              <a:rPr lang="en-GB" altLang="en-GB" b="1">
                <a:solidFill>
                  <a:srgbClr val="006600"/>
                </a:solidFill>
              </a:rPr>
              <a:t>single/double length</a:t>
            </a:r>
          </a:p>
          <a:p>
            <a:pPr lvl="1">
              <a:buFontTx/>
              <a:buNone/>
            </a:pPr>
            <a:r>
              <a:rPr lang="en-GB" altLang="en-GB" b="1">
                <a:solidFill>
                  <a:srgbClr val="006600"/>
                </a:solidFill>
              </a:rPr>
              <a:t>	address modification</a:t>
            </a:r>
            <a:r>
              <a:rPr lang="en-GB" altLang="en-GB"/>
              <a:t> (~B-line)</a:t>
            </a:r>
          </a:p>
          <a:p>
            <a:pPr lvl="1">
              <a:buFontTx/>
              <a:buNone/>
            </a:pPr>
            <a:r>
              <a:rPr lang="en-GB" altLang="en-GB"/>
              <a:t>	</a:t>
            </a:r>
            <a:r>
              <a:rPr lang="en-GB" altLang="en-GB" b="1">
                <a:solidFill>
                  <a:srgbClr val="006600"/>
                </a:solidFill>
              </a:rPr>
              <a:t>number</a:t>
            </a:r>
            <a:r>
              <a:rPr lang="en-GB" altLang="en-GB"/>
              <a:t> of address modifiers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pPr>
              <a:lnSpc>
                <a:spcPts val="1500"/>
              </a:lnSpc>
            </a:pPr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 b="1">
                <a:solidFill>
                  <a:srgbClr val="006600"/>
                </a:solidFill>
              </a:rPr>
              <a:t>Improved circuitry</a:t>
            </a:r>
          </a:p>
          <a:p>
            <a:endParaRPr lang="en-GB" altLang="en-GB" b="1">
              <a:solidFill>
                <a:srgbClr val="006600"/>
              </a:solidFill>
            </a:endParaRPr>
          </a:p>
          <a:p>
            <a:endParaRPr lang="en-GB" altLang="en-GB" b="1">
              <a:solidFill>
                <a:srgbClr val="006600"/>
              </a:solidFill>
            </a:endParaRPr>
          </a:p>
          <a:p>
            <a:r>
              <a:rPr lang="en-GB" altLang="en-GB" b="1">
                <a:solidFill>
                  <a:srgbClr val="A50021"/>
                </a:solidFill>
              </a:rPr>
              <a:t>1956</a:t>
            </a:r>
            <a:r>
              <a:rPr lang="en-GB" altLang="en-GB"/>
              <a:t> - All these plans came to nothing with the </a:t>
            </a:r>
            <a:r>
              <a:rPr lang="en-GB" altLang="en-GB" b="1">
                <a:solidFill>
                  <a:srgbClr val="006600"/>
                </a:solidFill>
              </a:rPr>
              <a:t>retirement</a:t>
            </a:r>
            <a:r>
              <a:rPr lang="en-GB" altLang="en-GB"/>
              <a:t> of </a:t>
            </a:r>
            <a:r>
              <a:rPr lang="en-GB" altLang="en-GB" b="1">
                <a:solidFill>
                  <a:srgbClr val="006600"/>
                </a:solidFill>
              </a:rPr>
              <a:t>Levy</a:t>
            </a:r>
            <a:r>
              <a:rPr lang="en-GB" altLang="en-GB"/>
              <a:t> and the appointment of a new HoD who, believing that "Mathematicians should not get their hands dirty", shut down the project</a:t>
            </a:r>
          </a:p>
          <a:p>
            <a:endParaRPr lang="en-GB" altLang="en-GB"/>
          </a:p>
          <a:p>
            <a:endParaRPr lang="en-GB" altLang="en-GB"/>
          </a:p>
          <a:p>
            <a:r>
              <a:rPr lang="en-GB" altLang="en-GB"/>
              <a:t>Meanwhile I had obtained my PhD</a:t>
            </a:r>
          </a:p>
          <a:p>
            <a:endParaRPr lang="en-GB" alt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504F5F-4129-E265-BDB3-E21E6F3DA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197D-4107-40E0-88FE-793514D9FC71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7A5CB-826C-3B12-F8A5-F5CA9242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8538B-E2C9-2E9B-17BF-E4B485F41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ECAB30D5-E2B9-48EE-B741-C48506B8BF1A}" type="slidenum">
              <a:rPr lang="en-GB" altLang="en-GB"/>
              <a:pPr/>
              <a:t>8</a:t>
            </a:fld>
            <a:r>
              <a:rPr lang="en-GB" altLang="en-GB"/>
              <a:t> -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118230AC-0AD5-CD21-20A8-56579131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76200"/>
            <a:ext cx="44227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B41FE014-40CB-83F9-0694-DA428EFCF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ICCE II Flip Flop Store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3D6BB0E3-1DF1-2986-BF10-D8826808A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>
              <a:buFontTx/>
              <a:buNone/>
            </a:pPr>
            <a:endParaRPr lang="en-US" alt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AD1ED-3E8E-AEE5-A41C-8255BA32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AD343-B9E1-46CD-A92D-107DC88A7DE5}" type="datetime9">
              <a:rPr lang="en-GB" altLang="en-GB"/>
              <a:pPr/>
              <a:t>23/06/2026 12:01:06</a:t>
            </a:fld>
            <a:endParaRPr lang="en-GB" alt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1CF22-9C6A-8DEA-C212-7786C2B6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GB"/>
              <a:t>mml641[charts]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94B5A-3BD3-59EE-EE53-73A6093A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altLang="en-GB"/>
              <a:t>- </a:t>
            </a:r>
            <a:fld id="{44DE28ED-63A3-45DA-84B9-AAE4C13EFCE1}" type="slidenum">
              <a:rPr lang="en-GB" altLang="en-GB"/>
              <a:pPr/>
              <a:t>9</a:t>
            </a:fld>
            <a:r>
              <a:rPr lang="en-GB" altLang="en-GB"/>
              <a:t> -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40D134EF-13D7-5BF1-077E-7B539F78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533400"/>
            <a:ext cx="371157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2EA568A8-CF9C-2F45-6DAB-A6686D603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"/>
            <a:ext cx="838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r>
              <a:rPr lang="en-GB" altLang="en-GB" sz="1800"/>
              <a:t>ICCE II Plug In Units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84BA072E-2B5D-ED83-9B08-FA8001B75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85800"/>
            <a:ext cx="8382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ts val="1900"/>
              </a:lnSpc>
              <a:buChar char="•"/>
              <a:defRPr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lnSpc>
                <a:spcPts val="1700"/>
              </a:lnSpc>
              <a:buChar char="–"/>
              <a:defRPr sz="16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lnSpc>
                <a:spcPts val="1500"/>
              </a:lnSpc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>
              <a:buFontTx/>
              <a:buNone/>
            </a:pPr>
            <a:endParaRPr lang="en-US" alt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PMaster">
  <a:themeElements>
    <a:clrScheme name="PP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Master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P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mml.v:Stationary:PPMaster</Template>
  <TotalTime>3576</TotalTime>
  <Words>2134</Words>
  <Application>Microsoft Office PowerPoint</Application>
  <PresentationFormat>On-screen Show (4:3)</PresentationFormat>
  <Paragraphs>344</Paragraphs>
  <Slides>23</Slides>
  <Notes>0</Notes>
  <HiddenSlides>0</HiddenSlides>
  <MMClips>0</MMClips>
  <ScaleCrop>false</ScaleCrop>
  <HeadingPairs>
    <vt:vector size="10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Times New Roman</vt:lpstr>
      <vt:lpstr>Helvetica</vt:lpstr>
      <vt:lpstr>Times</vt:lpstr>
      <vt:lpstr>PPMaster</vt:lpstr>
      <vt:lpstr>Microsoft Word Document</vt:lpstr>
      <vt:lpstr>ICCEs I, II and Sabrac</vt:lpstr>
      <vt:lpstr>Pre-history - ICCE I</vt:lpstr>
      <vt:lpstr>Main ICCE I Features</vt:lpstr>
      <vt:lpstr>Getting Involved</vt:lpstr>
      <vt:lpstr>Underlying Design Concepts of ICCE II, Phase 1</vt:lpstr>
      <vt:lpstr>ICCE II Long Arithmetic Unit Logic</vt:lpstr>
      <vt:lpstr>ICCE II, Phase 2 Planned Extension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Historical Summary</vt:lpstr>
      <vt:lpstr>Sabrac - Historical Introduction</vt:lpstr>
      <vt:lpstr>Features</vt:lpstr>
      <vt:lpstr>Sabrac Architecture</vt:lpstr>
      <vt:lpstr>More Features</vt:lpstr>
      <vt:lpstr>PowerPoint Presentation</vt:lpstr>
      <vt:lpstr>Acknowledgements and Thanks</vt:lpstr>
      <vt:lpstr>References</vt:lpstr>
      <vt:lpstr>LawSructure</vt:lpstr>
    </vt:vector>
  </TitlesOfParts>
  <Company>ICSTM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ICCE II and SABRAC</dc:title>
  <dc:creator>mml</dc:creator>
  <cp:lastModifiedBy>MICHAELSON, GREGORY (PGR)</cp:lastModifiedBy>
  <cp:revision>39</cp:revision>
  <cp:lastPrinted>1999-12-16T12:20:43Z</cp:lastPrinted>
  <dcterms:created xsi:type="dcterms:W3CDTF">1999-12-09T09:07:41Z</dcterms:created>
  <dcterms:modified xsi:type="dcterms:W3CDTF">2026-06-23T11:01:18Z</dcterms:modified>
</cp:coreProperties>
</file>