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1" r:id="rId9"/>
    <p:sldId id="262" r:id="rId10"/>
    <p:sldId id="278" r:id="rId11"/>
    <p:sldId id="263" r:id="rId12"/>
    <p:sldId id="264" r:id="rId13"/>
    <p:sldId id="297" r:id="rId14"/>
    <p:sldId id="265" r:id="rId15"/>
    <p:sldId id="266" r:id="rId16"/>
    <p:sldId id="267" r:id="rId17"/>
    <p:sldId id="329" r:id="rId18"/>
    <p:sldId id="272" r:id="rId19"/>
    <p:sldId id="273" r:id="rId20"/>
    <p:sldId id="274" r:id="rId21"/>
    <p:sldId id="279" r:id="rId22"/>
    <p:sldId id="280" r:id="rId23"/>
    <p:sldId id="281" r:id="rId24"/>
    <p:sldId id="289" r:id="rId25"/>
    <p:sldId id="282" r:id="rId26"/>
    <p:sldId id="287" r:id="rId27"/>
    <p:sldId id="288" r:id="rId28"/>
    <p:sldId id="299" r:id="rId29"/>
    <p:sldId id="319" r:id="rId30"/>
    <p:sldId id="318" r:id="rId31"/>
    <p:sldId id="317" r:id="rId32"/>
    <p:sldId id="316" r:id="rId33"/>
    <p:sldId id="315" r:id="rId34"/>
    <p:sldId id="314" r:id="rId35"/>
    <p:sldId id="313" r:id="rId36"/>
    <p:sldId id="312" r:id="rId37"/>
    <p:sldId id="311" r:id="rId38"/>
    <p:sldId id="298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28" r:id="rId47"/>
    <p:sldId id="322" r:id="rId48"/>
    <p:sldId id="323" r:id="rId49"/>
    <p:sldId id="324" r:id="rId50"/>
    <p:sldId id="307" r:id="rId51"/>
    <p:sldId id="301" r:id="rId52"/>
    <p:sldId id="302" r:id="rId53"/>
    <p:sldId id="303" r:id="rId54"/>
    <p:sldId id="304" r:id="rId55"/>
    <p:sldId id="321" r:id="rId56"/>
    <p:sldId id="306" r:id="rId57"/>
    <p:sldId id="305" r:id="rId58"/>
    <p:sldId id="308" r:id="rId59"/>
    <p:sldId id="326" r:id="rId60"/>
    <p:sldId id="327" r:id="rId61"/>
    <p:sldId id="285" r:id="rId62"/>
    <p:sldId id="284" r:id="rId63"/>
    <p:sldId id="268" r:id="rId64"/>
    <p:sldId id="269" r:id="rId65"/>
    <p:sldId id="271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DA227-E5B4-4F83-9B26-922B4925BC3C}" type="datetimeFigureOut">
              <a:rPr lang="en-GB" smtClean="0"/>
              <a:pPr/>
              <a:t>05/11/2014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A235-E29B-4527-B53F-F8EBDE5844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649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7F32-2ABA-4B9F-A9CB-699C6E059D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(really) are Turing complete.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80920" cy="1752600"/>
          </a:xfrm>
        </p:spPr>
        <p:txBody>
          <a:bodyPr/>
          <a:lstStyle/>
          <a:p>
            <a:r>
              <a:rPr lang="en-GB" dirty="0" smtClean="0"/>
              <a:t>Greg </a:t>
            </a:r>
            <a:r>
              <a:rPr lang="en-GB" dirty="0" err="1" smtClean="0"/>
              <a:t>Michaelson</a:t>
            </a:r>
            <a:endParaRPr lang="en-GB" dirty="0" smtClean="0"/>
          </a:p>
          <a:p>
            <a:r>
              <a:rPr lang="en-GB" dirty="0" smtClean="0"/>
              <a:t>School of Mathematical and Computer Sciences</a:t>
            </a:r>
          </a:p>
          <a:p>
            <a:r>
              <a:rPr lang="en-GB" dirty="0" err="1" smtClean="0"/>
              <a:t>Heriot</a:t>
            </a:r>
            <a:r>
              <a:rPr lang="en-GB" dirty="0" smtClean="0"/>
              <a:t>-Watt University</a:t>
            </a:r>
            <a:endParaRPr lang="en-GB" dirty="0"/>
          </a:p>
        </p:txBody>
      </p:sp>
      <p:pic>
        <p:nvPicPr>
          <p:cNvPr id="4" name="Picture 6" descr="hw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162690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ym typeface="Wingdings" pitchFamily="2" charset="2"/>
              </a:rPr>
              <a:t>in principle, only S &amp; K needed</a:t>
            </a:r>
          </a:p>
          <a:p>
            <a:r>
              <a:rPr lang="en-GB" dirty="0" smtClean="0">
                <a:sym typeface="Wingdings" pitchFamily="2" charset="2"/>
              </a:rPr>
              <a:t>in practice, additional </a:t>
            </a:r>
            <a:r>
              <a:rPr lang="en-GB" dirty="0" err="1" smtClean="0">
                <a:sym typeface="Wingdings" pitchFamily="2" charset="2"/>
              </a:rPr>
              <a:t>combinators</a:t>
            </a:r>
            <a:r>
              <a:rPr lang="en-GB" dirty="0" smtClean="0">
                <a:sym typeface="Wingdings" pitchFamily="2" charset="2"/>
              </a:rPr>
              <a:t> defined on S/K/I base</a:t>
            </a:r>
          </a:p>
          <a:p>
            <a:r>
              <a:rPr lang="en-GB" dirty="0" smtClean="0">
                <a:sym typeface="Wingdings" pitchFamily="2" charset="2"/>
              </a:rPr>
              <a:t>seductive as: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no name/value bindings to maintain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simple algorithms to convert to/from lambda calculus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Turner - 1979</a:t>
            </a:r>
          </a:p>
          <a:p>
            <a:pPr lvl="1"/>
            <a:r>
              <a:rPr lang="en-GB" dirty="0" smtClean="0"/>
              <a:t>devised new </a:t>
            </a:r>
            <a:r>
              <a:rPr lang="en-GB" i="1" dirty="0" smtClean="0"/>
              <a:t>bracket abstraction </a:t>
            </a:r>
            <a:r>
              <a:rPr lang="en-GB" dirty="0" smtClean="0"/>
              <a:t>algorithm for converting lambda calculus to </a:t>
            </a:r>
            <a:r>
              <a:rPr lang="en-GB" dirty="0" err="1" smtClean="0"/>
              <a:t>combinators</a:t>
            </a:r>
            <a:endParaRPr lang="en-GB" dirty="0" smtClean="0"/>
          </a:p>
          <a:p>
            <a:pPr lvl="1"/>
            <a:r>
              <a:rPr lang="en-GB" dirty="0" smtClean="0"/>
              <a:t>used </a:t>
            </a:r>
            <a:r>
              <a:rPr lang="en-GB" dirty="0" err="1" smtClean="0"/>
              <a:t>combinators</a:t>
            </a:r>
            <a:r>
              <a:rPr lang="en-GB" dirty="0" smtClean="0"/>
              <a:t> as target for 1976 SASL</a:t>
            </a:r>
          </a:p>
          <a:p>
            <a:r>
              <a:rPr lang="en-GB" dirty="0" smtClean="0"/>
              <a:t>origins of </a:t>
            </a:r>
            <a:r>
              <a:rPr lang="en-GB" i="1" dirty="0" err="1" smtClean="0"/>
              <a:t>combinator</a:t>
            </a:r>
            <a:r>
              <a:rPr lang="en-GB" i="1" dirty="0" smtClean="0"/>
              <a:t> graph reduction </a:t>
            </a:r>
          </a:p>
          <a:p>
            <a:pPr lvl="1"/>
            <a:r>
              <a:rPr lang="en-GB" dirty="0" smtClean="0"/>
              <a:t>compile programme to AST/graph of composed </a:t>
            </a:r>
            <a:r>
              <a:rPr lang="en-GB" dirty="0" err="1" smtClean="0"/>
              <a:t>combinators</a:t>
            </a:r>
            <a:endParaRPr lang="en-GB" dirty="0" smtClean="0"/>
          </a:p>
          <a:p>
            <a:pPr lvl="1"/>
            <a:r>
              <a:rPr lang="en-GB" dirty="0" smtClean="0"/>
              <a:t>reduce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exploit potential parallelism?</a:t>
            </a:r>
          </a:p>
          <a:p>
            <a:pPr marL="742950" lvl="2" indent="-342900"/>
            <a:r>
              <a:rPr lang="en-GB" sz="2800" dirty="0" smtClean="0"/>
              <a:t>S </a:t>
            </a:r>
            <a:r>
              <a:rPr lang="en-GB" sz="2800" i="1" dirty="0" smtClean="0"/>
              <a:t>x</a:t>
            </a:r>
            <a:r>
              <a:rPr lang="en-GB" sz="2800" dirty="0" smtClean="0"/>
              <a:t> y z </a:t>
            </a:r>
            <a:r>
              <a:rPr lang="en-GB" sz="2800" dirty="0" smtClean="0">
                <a:sym typeface="Wingdings" pitchFamily="2" charset="2"/>
              </a:rPr>
              <a:t> </a:t>
            </a:r>
            <a:r>
              <a:rPr lang="en-GB" sz="2800" i="1" dirty="0" smtClean="0">
                <a:sym typeface="Wingdings" pitchFamily="2" charset="2"/>
              </a:rPr>
              <a:t>x z</a:t>
            </a:r>
            <a:r>
              <a:rPr lang="en-GB" sz="2800" dirty="0" smtClean="0">
                <a:sym typeface="Wingdings" pitchFamily="2" charset="2"/>
              </a:rPr>
              <a:t> (</a:t>
            </a:r>
            <a:r>
              <a:rPr lang="en-GB" sz="2800" i="1" dirty="0" smtClean="0">
                <a:sym typeface="Wingdings" pitchFamily="2" charset="2"/>
              </a:rPr>
              <a:t>y z</a:t>
            </a:r>
            <a:r>
              <a:rPr lang="en-GB" sz="2800" dirty="0" smtClean="0">
                <a:sym typeface="Wingdings" pitchFamily="2" charset="2"/>
              </a:rPr>
              <a:t>)</a:t>
            </a:r>
          </a:p>
          <a:p>
            <a:pPr marL="742950" lvl="2" indent="-342900"/>
            <a:r>
              <a:rPr lang="en-GB" sz="2800" dirty="0" smtClean="0">
                <a:sym typeface="Wingdings" pitchFamily="2" charset="2"/>
              </a:rPr>
              <a:t>only need to evaluate </a:t>
            </a:r>
            <a:r>
              <a:rPr lang="en-GB" sz="2800" i="1" dirty="0" smtClean="0">
                <a:sym typeface="Wingdings" pitchFamily="2" charset="2"/>
              </a:rPr>
              <a:t>z</a:t>
            </a:r>
            <a:r>
              <a:rPr lang="en-GB" sz="2800" dirty="0" smtClean="0">
                <a:sym typeface="Wingdings" pitchFamily="2" charset="2"/>
              </a:rPr>
              <a:t> once</a:t>
            </a:r>
            <a:endParaRPr lang="en-GB" sz="2800" dirty="0" smtClean="0"/>
          </a:p>
          <a:p>
            <a:r>
              <a:rPr lang="en-GB" dirty="0" smtClean="0"/>
              <a:t>basis of 1980s 5</a:t>
            </a:r>
            <a:r>
              <a:rPr lang="en-GB" baseline="30000" dirty="0" smtClean="0"/>
              <a:t>th</a:t>
            </a:r>
            <a:r>
              <a:rPr lang="en-GB" dirty="0" smtClean="0"/>
              <a:t> Generation architectures for functional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dirty="0" smtClean="0"/>
              <a:t>e.g. UK </a:t>
            </a:r>
            <a:r>
              <a:rPr lang="en-GB" dirty="0" err="1" smtClean="0"/>
              <a:t>Alvey</a:t>
            </a:r>
            <a:r>
              <a:rPr lang="en-GB" dirty="0" smtClean="0"/>
              <a:t> Programme</a:t>
            </a:r>
          </a:p>
          <a:p>
            <a:pPr lvl="1"/>
            <a:r>
              <a:rPr lang="en-GB" dirty="0" smtClean="0"/>
              <a:t>SKIM –Norman – Cambridge</a:t>
            </a:r>
          </a:p>
          <a:p>
            <a:pPr lvl="2"/>
            <a:r>
              <a:rPr lang="en-GB" dirty="0" smtClean="0"/>
              <a:t>sequential -  custom hardware – 1980</a:t>
            </a:r>
          </a:p>
          <a:p>
            <a:pPr lvl="1"/>
            <a:r>
              <a:rPr lang="en-GB" dirty="0" smtClean="0"/>
              <a:t>ALICE –Darlington – Imperial</a:t>
            </a:r>
          </a:p>
          <a:p>
            <a:pPr lvl="2"/>
            <a:r>
              <a:rPr lang="en-GB" dirty="0" smtClean="0"/>
              <a:t>parallel – </a:t>
            </a:r>
            <a:r>
              <a:rPr lang="en-GB" dirty="0" err="1" smtClean="0"/>
              <a:t>transputer</a:t>
            </a:r>
            <a:r>
              <a:rPr lang="en-GB" dirty="0" smtClean="0"/>
              <a:t> - 1981</a:t>
            </a:r>
          </a:p>
          <a:p>
            <a:pPr lvl="1"/>
            <a:r>
              <a:rPr lang="en-GB" dirty="0" smtClean="0"/>
              <a:t>COWEB –</a:t>
            </a:r>
            <a:r>
              <a:rPr lang="en-GB" dirty="0" err="1" smtClean="0"/>
              <a:t>Hankin</a:t>
            </a:r>
            <a:r>
              <a:rPr lang="en-GB" dirty="0" smtClean="0"/>
              <a:t> – Imperial</a:t>
            </a:r>
          </a:p>
          <a:p>
            <a:pPr lvl="2"/>
            <a:r>
              <a:rPr lang="en-GB" dirty="0" smtClean="0"/>
              <a:t>WSI - design only – 1985</a:t>
            </a:r>
          </a:p>
          <a:p>
            <a:pPr lvl="1"/>
            <a:r>
              <a:rPr lang="en-GB" dirty="0" smtClean="0"/>
              <a:t>GRIP –Peyton Jones – UCL/Glasgow</a:t>
            </a:r>
          </a:p>
          <a:p>
            <a:pPr lvl="2"/>
            <a:r>
              <a:rPr lang="en-GB" dirty="0" smtClean="0"/>
              <a:t> parallel - Motorola 68020 - 1987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e.g. PCM-1 - Sale - Tasmania, New Zealand - 1989</a:t>
            </a:r>
          </a:p>
          <a:p>
            <a:r>
              <a:rPr lang="en-GB" sz="2800" dirty="0" smtClean="0"/>
              <a:t>e.g. ABC machine - </a:t>
            </a:r>
            <a:r>
              <a:rPr lang="en-GB" sz="2800" dirty="0" err="1" smtClean="0"/>
              <a:t>Plasmeijer</a:t>
            </a:r>
            <a:r>
              <a:rPr lang="en-GB" sz="2800" dirty="0" smtClean="0"/>
              <a:t> et al - Nijmegen, Netherlands - 1991</a:t>
            </a:r>
          </a:p>
          <a:p>
            <a:r>
              <a:rPr lang="en-GB" sz="2800" dirty="0" smtClean="0"/>
              <a:t>why aren’t we all programming commodity graph reduction machines today?</a:t>
            </a:r>
          </a:p>
          <a:p>
            <a:pPr lvl="1"/>
            <a:r>
              <a:rPr lang="en-GB" dirty="0" smtClean="0"/>
              <a:t>1 lambda expression </a:t>
            </a:r>
            <a:r>
              <a:rPr lang="en-GB" dirty="0" smtClean="0">
                <a:sym typeface="Wingdings" pitchFamily="2" charset="2"/>
              </a:rPr>
              <a:t> multiple </a:t>
            </a:r>
            <a:r>
              <a:rPr lang="en-GB" dirty="0" err="1" smtClean="0">
                <a:sym typeface="Wingdings" pitchFamily="2" charset="2"/>
              </a:rPr>
              <a:t>combinators</a:t>
            </a:r>
            <a:r>
              <a:rPr lang="en-GB" dirty="0" smtClean="0">
                <a:sym typeface="Wingdings" pitchFamily="2" charset="2"/>
              </a:rPr>
              <a:t>  &amp;      1 </a:t>
            </a:r>
            <a:r>
              <a:rPr lang="en-GB" dirty="0" err="1" smtClean="0">
                <a:sym typeface="Wingdings" pitchFamily="2" charset="2"/>
              </a:rPr>
              <a:t>combinator</a:t>
            </a:r>
            <a:r>
              <a:rPr lang="en-GB" dirty="0" smtClean="0">
                <a:sym typeface="Wingdings" pitchFamily="2" charset="2"/>
              </a:rPr>
              <a:t> multiple machine level instructions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 </a:t>
            </a:r>
            <a:r>
              <a:rPr lang="en-GB" dirty="0" err="1" smtClean="0">
                <a:sym typeface="Wingdings" pitchFamily="2" charset="2"/>
              </a:rPr>
              <a:t>combinator</a:t>
            </a:r>
            <a:r>
              <a:rPr lang="en-GB" dirty="0" smtClean="0">
                <a:sym typeface="Wingdings" pitchFamily="2" charset="2"/>
              </a:rPr>
              <a:t> requires dynamic memory management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still at heart of Haskell</a:t>
            </a:r>
          </a:p>
          <a:p>
            <a:r>
              <a:rPr lang="en-GB" i="1" dirty="0" smtClean="0"/>
              <a:t>lambda lifting </a:t>
            </a:r>
            <a:r>
              <a:rPr lang="en-GB" dirty="0" smtClean="0"/>
              <a:t>– </a:t>
            </a:r>
            <a:r>
              <a:rPr lang="en-GB" dirty="0" err="1" smtClean="0"/>
              <a:t>Johnsson</a:t>
            </a:r>
            <a:r>
              <a:rPr lang="en-GB" dirty="0" smtClean="0"/>
              <a:t> – 1985</a:t>
            </a:r>
          </a:p>
          <a:p>
            <a:pPr lvl="1"/>
            <a:r>
              <a:rPr lang="en-GB" dirty="0" smtClean="0"/>
              <a:t>remove free variables by abstraction</a:t>
            </a:r>
          </a:p>
          <a:p>
            <a:r>
              <a:rPr lang="en-GB" i="1" dirty="0" smtClean="0"/>
              <a:t>super </a:t>
            </a:r>
            <a:r>
              <a:rPr lang="en-GB" i="1" dirty="0" err="1" smtClean="0"/>
              <a:t>combinator</a:t>
            </a:r>
            <a:r>
              <a:rPr lang="en-GB" i="1" dirty="0" smtClean="0"/>
              <a:t> lifting </a:t>
            </a:r>
            <a:r>
              <a:rPr lang="en-GB" dirty="0" smtClean="0"/>
              <a:t>– Hughes - 1982</a:t>
            </a:r>
          </a:p>
          <a:p>
            <a:pPr lvl="1"/>
            <a:r>
              <a:rPr lang="en-GB" dirty="0" smtClean="0"/>
              <a:t>extract maximal free expressions </a:t>
            </a:r>
          </a:p>
          <a:p>
            <a:pPr lvl="1"/>
            <a:r>
              <a:rPr lang="en-GB" dirty="0" smtClean="0"/>
              <a:t>treat as atomic</a:t>
            </a:r>
          </a:p>
          <a:p>
            <a:r>
              <a:rPr lang="en-GB" dirty="0" err="1" smtClean="0"/>
              <a:t>ghc</a:t>
            </a:r>
            <a:r>
              <a:rPr lang="en-GB" dirty="0" smtClean="0"/>
              <a:t>: Haskell </a:t>
            </a:r>
            <a:r>
              <a:rPr lang="en-GB" dirty="0" smtClean="0">
                <a:sym typeface="Wingdings" pitchFamily="2" charset="2"/>
              </a:rPr>
              <a:t> super </a:t>
            </a:r>
            <a:r>
              <a:rPr lang="en-GB" dirty="0" err="1" smtClean="0">
                <a:sym typeface="Wingdings" pitchFamily="2" charset="2"/>
              </a:rPr>
              <a:t>combinators</a:t>
            </a:r>
            <a:r>
              <a:rPr lang="en-GB" dirty="0" smtClean="0">
                <a:sym typeface="Wingdings" pitchFamily="2" charset="2"/>
              </a:rPr>
              <a:t>  STG machine code  C--  C  machine code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Turing complete == can compute anything that a TM can compute</a:t>
            </a:r>
          </a:p>
          <a:p>
            <a:r>
              <a:rPr lang="en-GB" sz="2800" dirty="0" smtClean="0"/>
              <a:t>to show formalism X is Turing </a:t>
            </a:r>
            <a:r>
              <a:rPr lang="en-GB" sz="2800" dirty="0" smtClean="0"/>
              <a:t>complete, define:</a:t>
            </a:r>
            <a:endParaRPr lang="en-GB" sz="2800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en-GB" sz="2800" dirty="0" smtClean="0"/>
              <a:t>translator </a:t>
            </a:r>
            <a:r>
              <a:rPr lang="en-GB" sz="2800" dirty="0" smtClean="0"/>
              <a:t>from instances of X to provably equivalent instances of some TC formalism </a:t>
            </a:r>
            <a:r>
              <a:rPr lang="en-GB" sz="2800" dirty="0" smtClean="0"/>
              <a:t>– compiler</a:t>
            </a:r>
          </a:p>
          <a:p>
            <a:pPr marL="1314450" lvl="2" indent="-514350">
              <a:buNone/>
            </a:pPr>
            <a:r>
              <a:rPr lang="en-GB" sz="2800" dirty="0" smtClean="0"/>
              <a:t>or:</a:t>
            </a:r>
            <a:endParaRPr lang="en-GB" sz="2800" dirty="0" smtClean="0"/>
          </a:p>
          <a:p>
            <a:pPr marL="1314450" lvl="2" indent="-514350">
              <a:buFont typeface="+mj-lt"/>
              <a:buAutoNum type="alphaLcParenR" startAt="2"/>
            </a:pPr>
            <a:r>
              <a:rPr lang="en-GB" sz="2800" dirty="0" smtClean="0"/>
              <a:t>semantics </a:t>
            </a:r>
            <a:r>
              <a:rPr lang="en-GB" sz="2800" dirty="0" smtClean="0"/>
              <a:t>preserving algorithm to reduce instances of X to normal form in some TC formalism </a:t>
            </a:r>
            <a:r>
              <a:rPr lang="en-GB" sz="2800" dirty="0" smtClean="0"/>
              <a:t>– interpreter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lvl="1" indent="-514350">
              <a:buFont typeface="Arial" pitchFamily="34" charset="0"/>
              <a:buChar char="•"/>
            </a:pPr>
            <a:r>
              <a:rPr lang="en-GB" dirty="0" smtClean="0"/>
              <a:t>and:</a:t>
            </a:r>
          </a:p>
          <a:p>
            <a:pPr marL="1314450" lvl="2" indent="-514350">
              <a:buFont typeface="+mj-lt"/>
              <a:buAutoNum type="alphaLcParenR" startAt="3"/>
            </a:pPr>
            <a:r>
              <a:rPr lang="en-GB" sz="2800" dirty="0" smtClean="0"/>
              <a:t>translator from instances of some TC formalism </a:t>
            </a:r>
            <a:r>
              <a:rPr lang="en-GB" sz="2800" dirty="0" smtClean="0"/>
              <a:t>to provably equivalent </a:t>
            </a:r>
            <a:r>
              <a:rPr lang="en-GB" sz="2800" dirty="0" smtClean="0"/>
              <a:t> instances of X - compiler</a:t>
            </a:r>
            <a:endParaRPr lang="en-GB" sz="2800" dirty="0" smtClean="0"/>
          </a:p>
          <a:p>
            <a:pPr marL="1314450" lvl="2" indent="-514350">
              <a:buNone/>
            </a:pPr>
            <a:r>
              <a:rPr lang="en-GB" sz="2800" dirty="0" smtClean="0"/>
              <a:t>or:</a:t>
            </a:r>
          </a:p>
          <a:p>
            <a:pPr marL="1314450" lvl="2" indent="-514350">
              <a:buFont typeface="+mj-lt"/>
              <a:buAutoNum type="alphaLcParenR" startAt="4"/>
            </a:pPr>
            <a:r>
              <a:rPr lang="en-GB" sz="2800" dirty="0" smtClean="0"/>
              <a:t>semantics preserving </a:t>
            </a:r>
            <a:r>
              <a:rPr lang="en-GB" sz="2800" dirty="0" smtClean="0"/>
              <a:t>algorithm to reduce instances of some TC formalism to normal form in X - interpreter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Kleene showed that lambda calculus &amp; recursive function theory are equivalent - 1936</a:t>
            </a:r>
          </a:p>
          <a:p>
            <a:r>
              <a:rPr lang="en-GB" sz="2800" dirty="0" smtClean="0"/>
              <a:t>Turing- 1937:</a:t>
            </a:r>
          </a:p>
          <a:p>
            <a:pPr lvl="1"/>
            <a:r>
              <a:rPr lang="en-GB" dirty="0" smtClean="0"/>
              <a:t>constructed a TM to reduce lambda expressions</a:t>
            </a:r>
          </a:p>
          <a:p>
            <a:pPr lvl="2"/>
            <a:r>
              <a:rPr lang="en-GB" sz="2800" dirty="0" smtClean="0"/>
              <a:t>implemented?</a:t>
            </a:r>
            <a:endParaRPr lang="en-GB" sz="2800" dirty="0"/>
          </a:p>
          <a:p>
            <a:pPr lvl="1"/>
            <a:r>
              <a:rPr lang="en-GB" dirty="0" smtClean="0"/>
              <a:t>sketched how to convert TMs to recursive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arbitrary language, common </a:t>
            </a:r>
            <a:r>
              <a:rPr lang="en-GB" dirty="0"/>
              <a:t>to </a:t>
            </a:r>
            <a:r>
              <a:rPr lang="en-GB" dirty="0" smtClean="0"/>
              <a:t>write:</a:t>
            </a:r>
            <a:endParaRPr lang="en-GB" dirty="0"/>
          </a:p>
          <a:p>
            <a:pPr lvl="1"/>
            <a:r>
              <a:rPr lang="en-GB" dirty="0" smtClean="0"/>
              <a:t>compiler </a:t>
            </a:r>
            <a:r>
              <a:rPr lang="en-GB" dirty="0"/>
              <a:t>to lambda calculus</a:t>
            </a:r>
          </a:p>
          <a:p>
            <a:pPr lvl="1"/>
            <a:r>
              <a:rPr lang="en-GB" dirty="0" smtClean="0"/>
              <a:t>interpreter </a:t>
            </a:r>
            <a:r>
              <a:rPr lang="en-GB" dirty="0"/>
              <a:t>in lambda </a:t>
            </a:r>
            <a:r>
              <a:rPr lang="en-GB" dirty="0" smtClean="0"/>
              <a:t>calculus</a:t>
            </a:r>
          </a:p>
          <a:p>
            <a:r>
              <a:rPr lang="en-GB" dirty="0" smtClean="0"/>
              <a:t>in arbitrary language, common to write</a:t>
            </a:r>
          </a:p>
          <a:p>
            <a:pPr lvl="1"/>
            <a:r>
              <a:rPr lang="en-GB" dirty="0" smtClean="0"/>
              <a:t>interpreter for TMs</a:t>
            </a:r>
            <a:endParaRPr lang="en-GB" dirty="0"/>
          </a:p>
          <a:p>
            <a:r>
              <a:rPr lang="en-GB" dirty="0"/>
              <a:t>very rare to write </a:t>
            </a:r>
          </a:p>
          <a:p>
            <a:pPr lvl="1"/>
            <a:r>
              <a:rPr lang="en-GB" dirty="0" smtClean="0"/>
              <a:t>interpreting TMs</a:t>
            </a:r>
          </a:p>
          <a:p>
            <a:pPr lvl="1"/>
            <a:r>
              <a:rPr lang="en-GB" dirty="0" smtClean="0"/>
              <a:t>translators </a:t>
            </a:r>
            <a:r>
              <a:rPr lang="en-GB" dirty="0"/>
              <a:t>to </a:t>
            </a:r>
            <a:r>
              <a:rPr lang="en-GB" dirty="0" smtClean="0"/>
              <a:t>TMs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Combinators</a:t>
            </a:r>
            <a:r>
              <a:rPr lang="en-GB" dirty="0" smtClean="0"/>
              <a:t> and computing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Towards a TM scripting language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straightforward to translate:</a:t>
            </a:r>
          </a:p>
          <a:p>
            <a:pPr lvl="1"/>
            <a:r>
              <a:rPr lang="en-GB" dirty="0" err="1" smtClean="0"/>
              <a:t>combinators</a:t>
            </a:r>
            <a:r>
              <a:rPr lang="en-GB" dirty="0" smtClean="0"/>
              <a:t> to lambda calculus – by definition</a:t>
            </a:r>
          </a:p>
          <a:p>
            <a:pPr lvl="1"/>
            <a:r>
              <a:rPr lang="en-GB" dirty="0" smtClean="0"/>
              <a:t>lambda calculus to </a:t>
            </a:r>
            <a:r>
              <a:rPr lang="en-GB" dirty="0" err="1" smtClean="0"/>
              <a:t>combinators</a:t>
            </a:r>
            <a:r>
              <a:rPr lang="en-GB" dirty="0" smtClean="0"/>
              <a:t> – bracket abstraction</a:t>
            </a:r>
          </a:p>
          <a:p>
            <a:r>
              <a:rPr lang="en-GB" dirty="0" smtClean="0"/>
              <a:t>straightforward to write:</a:t>
            </a:r>
          </a:p>
          <a:p>
            <a:pPr lvl="1"/>
            <a:r>
              <a:rPr lang="en-GB" dirty="0" err="1" smtClean="0"/>
              <a:t>combinator</a:t>
            </a:r>
            <a:r>
              <a:rPr lang="en-GB" dirty="0" smtClean="0"/>
              <a:t> interpreter in lambda calculus</a:t>
            </a:r>
          </a:p>
          <a:p>
            <a:pPr lvl="1"/>
            <a:r>
              <a:rPr lang="en-GB" dirty="0" smtClean="0"/>
              <a:t>pattern match on 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916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lambda calculus is TC so </a:t>
            </a:r>
            <a:r>
              <a:rPr lang="en-GB" dirty="0" err="1" smtClean="0"/>
              <a:t>combinators</a:t>
            </a:r>
            <a:r>
              <a:rPr lang="en-GB" dirty="0" smtClean="0"/>
              <a:t> are TC</a:t>
            </a:r>
          </a:p>
          <a:p>
            <a:r>
              <a:rPr lang="en-GB" dirty="0" smtClean="0"/>
              <a:t>indirect</a:t>
            </a:r>
          </a:p>
          <a:p>
            <a:r>
              <a:rPr lang="en-GB" dirty="0" smtClean="0"/>
              <a:t>can we directly construct a TM to reduce combinatory expressions?</a:t>
            </a:r>
          </a:p>
          <a:p>
            <a:r>
              <a:rPr lang="en-GB" dirty="0" smtClean="0"/>
              <a:t>yes, but...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916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</a:p>
          <a:p>
            <a:pPr>
              <a:buNone/>
            </a:pPr>
            <a:r>
              <a:rPr lang="en-GB" sz="2800" dirty="0" smtClean="0"/>
              <a:t>α, </a:t>
            </a:r>
            <a:r>
              <a:rPr lang="el-GR" sz="2800" dirty="0" smtClean="0"/>
              <a:t>β</a:t>
            </a:r>
            <a:r>
              <a:rPr lang="en-GB" sz="2800" dirty="0" smtClean="0"/>
              <a:t> = symbol sequences; </a:t>
            </a:r>
            <a:r>
              <a:rPr lang="en-GB" sz="2800" i="1" dirty="0" err="1" smtClean="0"/>
              <a:t>e</a:t>
            </a:r>
            <a:r>
              <a:rPr lang="en-GB" sz="2800" i="1" baseline="-25000" dirty="0" err="1" smtClean="0"/>
              <a:t>i</a:t>
            </a:r>
            <a:r>
              <a:rPr lang="en-GB" sz="2800" dirty="0" smtClean="0"/>
              <a:t> = </a:t>
            </a:r>
            <a:r>
              <a:rPr lang="en-GB" sz="2800" dirty="0" err="1" smtClean="0"/>
              <a:t>combinator</a:t>
            </a:r>
            <a:r>
              <a:rPr lang="en-GB" sz="2800" dirty="0" smtClean="0"/>
              <a:t> expression</a:t>
            </a:r>
            <a:endParaRPr lang="en-GB" sz="2800" dirty="0" smtClean="0"/>
          </a:p>
          <a:p>
            <a:r>
              <a:rPr lang="en-GB" sz="2800" dirty="0" smtClean="0"/>
              <a:t>α I </a:t>
            </a:r>
            <a:r>
              <a:rPr lang="en-GB" sz="2800" i="1" dirty="0" smtClean="0"/>
              <a:t>e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-&gt; α </a:t>
            </a:r>
            <a:r>
              <a:rPr lang="en-GB" sz="2800" i="1" dirty="0" smtClean="0"/>
              <a:t>e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</a:t>
            </a:r>
          </a:p>
          <a:p>
            <a:pPr lvl="1"/>
            <a:r>
              <a:rPr lang="en-GB" dirty="0" smtClean="0"/>
              <a:t>copy </a:t>
            </a:r>
            <a:r>
              <a:rPr lang="en-GB" i="1" dirty="0" smtClean="0"/>
              <a:t>e</a:t>
            </a:r>
            <a:r>
              <a:rPr lang="en-GB" dirty="0" smtClean="0"/>
              <a:t> </a:t>
            </a:r>
            <a:r>
              <a:rPr lang="el-GR" dirty="0" smtClean="0"/>
              <a:t>β</a:t>
            </a:r>
            <a:r>
              <a:rPr lang="en-GB" dirty="0" smtClean="0"/>
              <a:t> left over I, erasing</a:t>
            </a:r>
          </a:p>
          <a:p>
            <a:r>
              <a:rPr lang="en-GB" sz="2800" dirty="0" smtClean="0"/>
              <a:t>α K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-&gt; α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 lvl="1"/>
            <a:r>
              <a:rPr lang="en-GB" dirty="0" smtClean="0"/>
              <a:t>copy </a:t>
            </a:r>
            <a:r>
              <a:rPr lang="el-GR" dirty="0" smtClean="0"/>
              <a:t>β</a:t>
            </a:r>
            <a:r>
              <a:rPr lang="en-GB" dirty="0" smtClean="0"/>
              <a:t> left over 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  <a:r>
              <a:rPr lang="en-GB" dirty="0" smtClean="0"/>
              <a:t>, erasing – </a:t>
            </a:r>
          </a:p>
          <a:p>
            <a:pPr lvl="2"/>
            <a:r>
              <a:rPr lang="en-GB" sz="2800" dirty="0" smtClean="0"/>
              <a:t>α K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</a:t>
            </a:r>
          </a:p>
          <a:p>
            <a:pPr lvl="1"/>
            <a:r>
              <a:rPr lang="en-GB" dirty="0" smtClean="0"/>
              <a:t>copy </a:t>
            </a:r>
            <a:r>
              <a:rPr lang="en-GB" i="1" dirty="0" smtClean="0"/>
              <a:t>e</a:t>
            </a:r>
            <a:r>
              <a:rPr lang="en-GB" i="1" baseline="-25000" dirty="0" smtClean="0"/>
              <a:t>1</a:t>
            </a:r>
            <a:r>
              <a:rPr lang="en-GB" dirty="0" smtClean="0"/>
              <a:t> </a:t>
            </a:r>
            <a:r>
              <a:rPr lang="el-GR" dirty="0" smtClean="0"/>
              <a:t>β </a:t>
            </a:r>
            <a:r>
              <a:rPr lang="en-GB" dirty="0" smtClean="0"/>
              <a:t>over K, erasing </a:t>
            </a:r>
          </a:p>
          <a:p>
            <a:pPr lvl="2"/>
            <a:r>
              <a:rPr lang="en-GB" sz="2800" dirty="0" smtClean="0"/>
              <a:t>α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α S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-&gt; α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 lvl="1"/>
            <a:r>
              <a:rPr lang="en-GB" dirty="0" smtClean="0"/>
              <a:t>copy (</a:t>
            </a:r>
            <a:r>
              <a:rPr lang="en-GB" i="1" dirty="0" smtClean="0"/>
              <a:t>e2 e3</a:t>
            </a:r>
            <a:r>
              <a:rPr lang="en-GB" dirty="0" smtClean="0"/>
              <a:t>) right after </a:t>
            </a:r>
            <a:r>
              <a:rPr lang="el-GR" dirty="0" smtClean="0"/>
              <a:t>β</a:t>
            </a:r>
            <a:r>
              <a:rPr lang="en-GB" dirty="0" smtClean="0"/>
              <a:t> erasing 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</a:p>
          <a:p>
            <a:pPr lvl="2"/>
            <a:r>
              <a:rPr lang="en-GB" sz="2800" dirty="0" smtClean="0"/>
              <a:t>α S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</a:t>
            </a:r>
            <a:r>
              <a:rPr lang="en-GB" sz="2800" dirty="0" smtClean="0"/>
              <a:t>_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</a:t>
            </a:r>
          </a:p>
          <a:p>
            <a:pPr lvl="1"/>
            <a:r>
              <a:rPr lang="en-GB" dirty="0" smtClean="0"/>
              <a:t>copy </a:t>
            </a:r>
            <a:r>
              <a:rPr lang="el-GR" dirty="0" smtClean="0"/>
              <a:t>β</a:t>
            </a:r>
            <a:r>
              <a:rPr lang="en-GB" dirty="0" smtClean="0"/>
              <a:t> right after (</a:t>
            </a:r>
            <a:r>
              <a:rPr lang="en-GB" i="1" dirty="0" smtClean="0"/>
              <a:t>e</a:t>
            </a:r>
            <a:r>
              <a:rPr lang="en-GB" i="1" baseline="-25000" dirty="0" smtClean="0"/>
              <a:t>1</a:t>
            </a:r>
            <a:r>
              <a:rPr lang="en-GB" i="1" dirty="0" smtClean="0"/>
              <a:t> e</a:t>
            </a:r>
            <a:r>
              <a:rPr lang="en-GB" i="1" baseline="-25000" dirty="0" smtClean="0"/>
              <a:t>3</a:t>
            </a:r>
            <a:r>
              <a:rPr lang="en-GB" dirty="0" smtClean="0"/>
              <a:t>)</a:t>
            </a:r>
          </a:p>
          <a:p>
            <a:pPr lvl="2"/>
            <a:r>
              <a:rPr lang="en-GB" sz="2800" dirty="0" smtClean="0"/>
              <a:t>α S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</a:t>
            </a:r>
            <a:r>
              <a:rPr lang="en-GB" sz="2800" dirty="0" smtClean="0"/>
              <a:t>_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l-GR" sz="2800" dirty="0" smtClean="0"/>
              <a:t>β</a:t>
            </a:r>
            <a:r>
              <a:rPr lang="en-GB" sz="2800" dirty="0" smtClean="0"/>
              <a:t> 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 lvl="1"/>
            <a:r>
              <a:rPr lang="en-GB" dirty="0" smtClean="0"/>
              <a:t>copy (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  <a:r>
              <a:rPr lang="en-GB" i="1" dirty="0" smtClean="0"/>
              <a:t> e</a:t>
            </a:r>
            <a:r>
              <a:rPr lang="en-GB" i="1" baseline="-25000" dirty="0" smtClean="0"/>
              <a:t>3</a:t>
            </a:r>
            <a:r>
              <a:rPr lang="en-GB" dirty="0" smtClean="0"/>
              <a:t>) </a:t>
            </a:r>
            <a:r>
              <a:rPr lang="el-GR" dirty="0" smtClean="0"/>
              <a:t>β</a:t>
            </a:r>
            <a:r>
              <a:rPr lang="en-GB" dirty="0" smtClean="0"/>
              <a:t> left over </a:t>
            </a:r>
            <a:r>
              <a:rPr lang="el-GR" dirty="0" smtClean="0"/>
              <a:t>β</a:t>
            </a:r>
            <a:r>
              <a:rPr lang="en-GB" dirty="0" smtClean="0"/>
              <a:t>, erasing</a:t>
            </a:r>
          </a:p>
          <a:p>
            <a:pPr lvl="2"/>
            <a:r>
              <a:rPr lang="en-GB" sz="2800" dirty="0" smtClean="0"/>
              <a:t>α S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_e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copy </a:t>
            </a:r>
            <a:r>
              <a:rPr lang="en-GB" i="1" dirty="0" smtClean="0"/>
              <a:t>e</a:t>
            </a:r>
            <a:r>
              <a:rPr lang="en-GB" i="1" baseline="-25000" dirty="0" smtClean="0"/>
              <a:t>3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  <a:r>
              <a:rPr lang="en-GB" i="1" dirty="0" smtClean="0"/>
              <a:t> e</a:t>
            </a:r>
            <a:r>
              <a:rPr lang="en-GB" i="1" baseline="-25000" dirty="0" smtClean="0"/>
              <a:t>3</a:t>
            </a:r>
            <a:r>
              <a:rPr lang="en-GB" dirty="0" smtClean="0"/>
              <a:t>) </a:t>
            </a:r>
            <a:r>
              <a:rPr lang="el-GR" dirty="0" smtClean="0"/>
              <a:t>β </a:t>
            </a:r>
            <a:r>
              <a:rPr lang="en-GB" dirty="0" smtClean="0"/>
              <a:t>left, erasing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en-GB" sz="2800" dirty="0" smtClean="0"/>
              <a:t>α S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 lvl="1"/>
            <a:r>
              <a:rPr lang="en-GB" dirty="0" smtClean="0"/>
              <a:t>copy </a:t>
            </a:r>
            <a:r>
              <a:rPr lang="en-GB" i="1" dirty="0" smtClean="0"/>
              <a:t>e</a:t>
            </a:r>
            <a:r>
              <a:rPr lang="en-GB" i="1" baseline="-25000" dirty="0" smtClean="0"/>
              <a:t>1</a:t>
            </a:r>
            <a:r>
              <a:rPr lang="en-GB" i="1" dirty="0" smtClean="0"/>
              <a:t>e</a:t>
            </a:r>
            <a:r>
              <a:rPr lang="en-GB" i="1" baseline="-25000" dirty="0" smtClean="0"/>
              <a:t>3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  <a:r>
              <a:rPr lang="en-GB" i="1" dirty="0" smtClean="0"/>
              <a:t> e</a:t>
            </a:r>
            <a:r>
              <a:rPr lang="en-GB" i="1" baseline="-25000" dirty="0" smtClean="0"/>
              <a:t>3</a:t>
            </a:r>
            <a:r>
              <a:rPr lang="en-GB" dirty="0" smtClean="0"/>
              <a:t>) </a:t>
            </a:r>
            <a:r>
              <a:rPr lang="el-GR" dirty="0" smtClean="0"/>
              <a:t>β </a:t>
            </a:r>
            <a:r>
              <a:rPr lang="en-GB" dirty="0" smtClean="0"/>
              <a:t>left over S, erasing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en-GB" sz="2800" dirty="0" smtClean="0"/>
              <a:t>α 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e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e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</a:t>
            </a:r>
            <a:r>
              <a:rPr lang="el-GR" sz="2800" dirty="0" smtClean="0"/>
              <a:t>β</a:t>
            </a: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not straightforward...</a:t>
            </a:r>
          </a:p>
          <a:p>
            <a:r>
              <a:rPr lang="en-GB" dirty="0" smtClean="0"/>
              <a:t>consider syntax:</a:t>
            </a:r>
          </a:p>
          <a:p>
            <a:pPr lvl="1"/>
            <a:r>
              <a:rPr lang="en-GB" i="1" dirty="0" smtClean="0">
                <a:sym typeface="Wingdings" pitchFamily="2" charset="2"/>
              </a:rPr>
              <a:t>e </a:t>
            </a:r>
            <a:r>
              <a:rPr lang="en-GB" dirty="0" smtClean="0">
                <a:sym typeface="Wingdings" pitchFamily="2" charset="2"/>
              </a:rPr>
              <a:t>-&gt; S | K | I | (</a:t>
            </a:r>
            <a:r>
              <a:rPr lang="en-GB" i="1" dirty="0" err="1" smtClean="0">
                <a:sym typeface="Wingdings" pitchFamily="2" charset="2"/>
              </a:rPr>
              <a:t>es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lvl="1"/>
            <a:r>
              <a:rPr lang="en-GB" i="1" dirty="0" err="1" smtClean="0">
                <a:sym typeface="Wingdings" pitchFamily="2" charset="2"/>
              </a:rPr>
              <a:t>es</a:t>
            </a:r>
            <a:r>
              <a:rPr lang="en-GB" i="1" dirty="0" smtClean="0">
                <a:sym typeface="Wingdings" pitchFamily="2" charset="2"/>
              </a:rPr>
              <a:t> -&gt; e </a:t>
            </a:r>
            <a:r>
              <a:rPr lang="en-GB" dirty="0" smtClean="0">
                <a:sym typeface="Wingdings" pitchFamily="2" charset="2"/>
              </a:rPr>
              <a:t>|</a:t>
            </a:r>
            <a:r>
              <a:rPr lang="en-GB" i="1" dirty="0" smtClean="0">
                <a:sym typeface="Wingdings" pitchFamily="2" charset="2"/>
              </a:rPr>
              <a:t> e </a:t>
            </a:r>
            <a:r>
              <a:rPr lang="en-GB" i="1" dirty="0" err="1" smtClean="0">
                <a:sym typeface="Wingdings" pitchFamily="2" charset="2"/>
              </a:rPr>
              <a:t>es</a:t>
            </a:r>
            <a:endParaRPr lang="en-GB" i="1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combinator</a:t>
            </a:r>
            <a:r>
              <a:rPr lang="en-GB" dirty="0" smtClean="0">
                <a:sym typeface="Wingdings" pitchFamily="2" charset="2"/>
              </a:rPr>
              <a:t> machines/interpreters process ASTs</a:t>
            </a:r>
          </a:p>
          <a:p>
            <a:r>
              <a:rPr lang="en-GB" dirty="0" smtClean="0">
                <a:sym typeface="Wingdings" pitchFamily="2" charset="2"/>
              </a:rPr>
              <a:t>concrete syntax symbol sequence on tape</a:t>
            </a:r>
          </a:p>
          <a:p>
            <a:r>
              <a:rPr lang="en-GB" dirty="0" smtClean="0">
                <a:sym typeface="Wingdings" pitchFamily="2" charset="2"/>
              </a:rPr>
              <a:t>need to repeatedly parse tape to locate :</a:t>
            </a:r>
          </a:p>
          <a:p>
            <a:pPr lvl="1"/>
            <a:r>
              <a:rPr lang="en-GB" dirty="0" err="1" smtClean="0">
                <a:sym typeface="Wingdings" pitchFamily="2" charset="2"/>
              </a:rPr>
              <a:t>redexes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sub-expressions/arguments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parsing arguments involves bracket matching</a:t>
            </a:r>
          </a:p>
          <a:p>
            <a:pPr lvl="1"/>
            <a:r>
              <a:rPr lang="en-GB" sz="3200" dirty="0" smtClean="0"/>
              <a:t>classic push down automata problem</a:t>
            </a:r>
          </a:p>
          <a:p>
            <a:pPr lvl="1"/>
            <a:r>
              <a:rPr lang="en-GB" sz="3200" dirty="0" smtClean="0"/>
              <a:t>use left of tape as stack </a:t>
            </a:r>
          </a:p>
          <a:p>
            <a:pPr lvl="1"/>
            <a:r>
              <a:rPr lang="en-GB" sz="3200" dirty="0" smtClean="0"/>
              <a:t>Turing invented this technique in 1937</a:t>
            </a:r>
          </a:p>
          <a:p>
            <a:r>
              <a:rPr lang="en-GB" dirty="0" smtClean="0"/>
              <a:t>during argument parse may:</a:t>
            </a:r>
          </a:p>
          <a:p>
            <a:pPr lvl="1"/>
            <a:r>
              <a:rPr lang="en-GB" sz="3200" dirty="0" smtClean="0"/>
              <a:t>rewrite argument</a:t>
            </a:r>
          </a:p>
          <a:p>
            <a:pPr lvl="1"/>
            <a:r>
              <a:rPr lang="en-GB" sz="3200" dirty="0" smtClean="0"/>
              <a:t>erase argument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other challenges include</a:t>
            </a:r>
          </a:p>
          <a:p>
            <a:pPr lvl="1"/>
            <a:r>
              <a:rPr lang="en-GB" sz="3200" dirty="0" smtClean="0"/>
              <a:t>remove nested brackets potentially introduced by S</a:t>
            </a:r>
          </a:p>
          <a:p>
            <a:pPr lvl="1"/>
            <a:r>
              <a:rPr lang="en-GB" sz="3200" dirty="0" smtClean="0"/>
              <a:t>find new </a:t>
            </a:r>
            <a:r>
              <a:rPr lang="en-GB" sz="3200" dirty="0" err="1" smtClean="0"/>
              <a:t>redex</a:t>
            </a:r>
            <a:r>
              <a:rPr lang="en-GB" sz="3200" dirty="0" smtClean="0"/>
              <a:t> if too few arguments for current </a:t>
            </a:r>
            <a:r>
              <a:rPr lang="en-GB" sz="3200" dirty="0" err="1" smtClean="0"/>
              <a:t>combinator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28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29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Hilbert’s programme</a:t>
            </a:r>
          </a:p>
          <a:p>
            <a:pPr lvl="1"/>
            <a:r>
              <a:rPr lang="en-GB" dirty="0" smtClean="0"/>
              <a:t>is there a complete &amp; consistent formalisation of number theoretic predicate calculus?</a:t>
            </a:r>
          </a:p>
          <a:p>
            <a:pPr lvl="1"/>
            <a:r>
              <a:rPr lang="en-GB" dirty="0" smtClean="0"/>
              <a:t>is the</a:t>
            </a:r>
            <a:r>
              <a:rPr lang="en-GB" i="1" dirty="0" smtClean="0"/>
              <a:t> </a:t>
            </a:r>
            <a:r>
              <a:rPr lang="en-GB" i="1" dirty="0" err="1" smtClean="0"/>
              <a:t>entschiedungsproblem</a:t>
            </a:r>
            <a:r>
              <a:rPr lang="en-GB" i="1" dirty="0" smtClean="0"/>
              <a:t> </a:t>
            </a:r>
            <a:r>
              <a:rPr lang="en-GB" dirty="0" smtClean="0"/>
              <a:t>decidable?</a:t>
            </a:r>
          </a:p>
          <a:p>
            <a:pPr lvl="2"/>
            <a:r>
              <a:rPr lang="en-GB" sz="2800" dirty="0" smtClean="0"/>
              <a:t>i.e. is there a terminating algorithm to determine whether or not an arbitrary NTPC formula is a theorem?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30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31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32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33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923928" y="2924944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9168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mark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34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923928" y="2924944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9168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mark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2483768" y="3789040"/>
            <a:ext cx="26642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1520" y="40050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2</a:t>
            </a:r>
            <a:r>
              <a:rPr lang="en-GB" baseline="30000" dirty="0" smtClean="0"/>
              <a:t>nd</a:t>
            </a:r>
            <a:r>
              <a:rPr lang="en-GB" dirty="0" smtClean="0"/>
              <a:t> argument to 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35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923928" y="2924944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9168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mark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2483768" y="3789040"/>
            <a:ext cx="26642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1520" y="40050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2</a:t>
            </a:r>
            <a:r>
              <a:rPr lang="en-GB" baseline="30000" dirty="0" smtClean="0"/>
              <a:t>nd</a:t>
            </a:r>
            <a:r>
              <a:rPr lang="en-GB" dirty="0" smtClean="0"/>
              <a:t> argument to end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4572000" y="4005064"/>
            <a:ext cx="194421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88224" y="42210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3rd argument to 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36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923928" y="2924944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9168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mark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2483768" y="3789040"/>
            <a:ext cx="26642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1520" y="40050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2</a:t>
            </a:r>
            <a:r>
              <a:rPr lang="en-GB" baseline="30000" dirty="0" smtClean="0"/>
              <a:t>nd</a:t>
            </a:r>
            <a:r>
              <a:rPr lang="en-GB" dirty="0" smtClean="0"/>
              <a:t> argument to end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4572000" y="4005064"/>
            <a:ext cx="194421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88224" y="42210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3rd argument to end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067944" y="5013176"/>
            <a:ext cx="216024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372200" y="51571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all after 3rd argument to 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37</a:t>
            </a:fld>
            <a:endParaRPr lang="en-GB"/>
          </a:p>
        </p:txBody>
      </p:sp>
      <p:pic>
        <p:nvPicPr>
          <p:cNvPr id="9" name="Picture 8" descr="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13849" cy="534776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36096" y="1124744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</a:t>
            </a:r>
            <a:r>
              <a:rPr lang="en-GB" dirty="0" err="1" smtClean="0"/>
              <a:t>redex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139952" y="1628800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remove nested (...)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84240" y="1853208"/>
            <a:ext cx="122413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1</a:t>
            </a:r>
            <a:r>
              <a:rPr lang="en-GB" baseline="30000" dirty="0" smtClean="0"/>
              <a:t>st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860032" y="2708920"/>
            <a:ext cx="108012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12160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K: delete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923928" y="2924944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9168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mark 2</a:t>
            </a:r>
            <a:r>
              <a:rPr lang="en-GB" baseline="30000" dirty="0" smtClean="0"/>
              <a:t>nd</a:t>
            </a:r>
            <a:r>
              <a:rPr lang="en-GB" dirty="0" smtClean="0"/>
              <a:t> argument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2483768" y="3789040"/>
            <a:ext cx="26642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1520" y="40050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2</a:t>
            </a:r>
            <a:r>
              <a:rPr lang="en-GB" baseline="30000" dirty="0" smtClean="0"/>
              <a:t>nd</a:t>
            </a:r>
            <a:r>
              <a:rPr lang="en-GB" dirty="0" smtClean="0"/>
              <a:t> argument to end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4572000" y="4005064"/>
            <a:ext cx="194421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88224" y="42210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3rd argument to end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067944" y="5013176"/>
            <a:ext cx="216024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372200" y="51571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S: copy all after 3rd argument to end</a:t>
            </a:r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4067944" y="5805264"/>
            <a:ext cx="26642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547664" y="58052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move left to close gaps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sz="3600" dirty="0" smtClean="0"/>
              <a:t>based on transition system</a:t>
            </a:r>
          </a:p>
          <a:p>
            <a:r>
              <a:rPr lang="en-GB" sz="3600" dirty="0" smtClean="0"/>
              <a:t>left most, outer most </a:t>
            </a:r>
            <a:r>
              <a:rPr lang="en-GB" sz="3600" dirty="0" err="1" smtClean="0"/>
              <a:t>redex</a:t>
            </a:r>
            <a:r>
              <a:rPr lang="en-GB" sz="3600" dirty="0" smtClean="0"/>
              <a:t> reduction</a:t>
            </a:r>
          </a:p>
          <a:p>
            <a:r>
              <a:rPr lang="en-GB" sz="3600" dirty="0" smtClean="0"/>
              <a:t>1018 quintuplets</a:t>
            </a:r>
          </a:p>
          <a:p>
            <a:r>
              <a:rPr lang="en-GB" sz="3600" dirty="0" smtClean="0"/>
              <a:t>126 states</a:t>
            </a:r>
          </a:p>
          <a:p>
            <a:r>
              <a:rPr lang="en-GB" sz="3600" dirty="0" smtClean="0"/>
              <a:t>24 symbols</a:t>
            </a:r>
          </a:p>
          <a:p>
            <a:r>
              <a:rPr lang="en-GB" sz="3600" dirty="0" smtClean="0"/>
              <a:t>not entirely practical</a:t>
            </a:r>
          </a:p>
          <a:p>
            <a:r>
              <a:rPr lang="en-GB" sz="3600" dirty="0" smtClean="0"/>
              <a:t>e.g. 253 steps to reduce S K I </a:t>
            </a:r>
            <a:r>
              <a:rPr lang="en-GB" sz="3600" dirty="0" err="1" smtClean="0"/>
              <a:t>I</a:t>
            </a:r>
            <a:endParaRPr lang="en-GB" sz="3600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@&lt;@(SKII)&gt;   1,&lt;,2,&lt;,R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&lt;@(@SKII)&gt;   2,(,3,{,R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&lt;{@S@KII)&gt;   3,S,3,S,R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&lt;{S@K@II)&gt;   3,K,3,K,R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&lt;{SK@I@I)&gt;   3,I,3,I,R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&lt;{SKI@I@)&gt;   3,I,3,I,R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&lt;{SKII@)@&gt;   3,),6,},L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&lt;{SKI@I@}&gt;   6,I,6,I,L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&lt;{SK@I@I}&gt;   6,I,6,I,L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&lt;{S@K@II}&gt;   6,K,6,K,L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&lt;{@S@KII}&gt;   6,S,6,S,L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&lt;@{@SKII}&gt;   6,{,6,{,L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@&lt;@{SKII}&gt;   6,&lt;,6,&lt;,L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@_@&lt;{SKII}&gt;   6,_,7,_,R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_@&lt;@{SKII}&gt;   7,&lt;,10,&lt;,R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_&lt;@{@SKII}&gt;   10,{,10,{,R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_&lt;{@S@KII}&gt;   10,S,10,S,R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_&lt;{S@K@II}&gt;   10,K,10,K,R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_&lt;{SK@I@I}&gt;   10,I,10,I,R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_&lt;{SKI@I@}&gt;   10,I,10,I,R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_&lt;{SKII@}@&gt;   10,},11,},L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_&lt;{SKI@I@}&gt;   11,I,11,I,L</a:t>
            </a:r>
            <a:endParaRPr lang="en-GB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_&lt;{SK@I@I}&gt;   11,I,11,I,L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_&lt;{S@K@II}&gt;   11,K,11,K,L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_&lt;{@S@KII}&gt;   11,S,11,S,L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_&lt;@{@SKII}&gt;   11,{,15,{,R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_&lt;{@S@KII}&gt;   15,S,30,Z,R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_&lt;{Z@K@II}&gt;   30,K,41,k,L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_&lt;{@Z@kII}&gt;   41,Z,100,Z,R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_&lt;{Z@k@II}&gt;   100,k,100,k,R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_&lt;{Zk@I@I}&gt;   100,I,111,1,R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_&lt;{Zk1@I@}&gt;   111,I,115,I,L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_&lt;{Zk@1@I}&gt;   115,1,115,1,L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_&lt;{Z@k@1I}&gt;   115,k,116,k,R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_&lt;{Zk@1@I}&gt;   116,1,121,-,R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_&lt;{Zk-@I@}&gt;   121,I,121,I,R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_&lt;{Zk-I@}@&gt;   121,},121,},R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_&lt;{Zk-I}@&gt;@   121,&gt;,121,&gt;,R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_&lt;{Zk-I}&gt;@_@   121,_,118,I,L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_&lt;{Zk-I}@&gt;@I   118,&gt;,118,&gt;,L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_&lt;{Zk-I@}@&gt;I   118,},118,},L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_&lt;{Zk-@I@}&gt;I   118,I,118,I,L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_&lt;{Zk@-@I}&gt;I   118,-,116,-,R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_&lt;{Zk-@I@}&gt;I   116,I,125,i,R</a:t>
            </a:r>
            <a:endParaRPr lang="en-GB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39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entschiedungsproblem</a:t>
            </a:r>
            <a:r>
              <a:rPr lang="en-GB" i="1" dirty="0" smtClean="0"/>
              <a:t> </a:t>
            </a:r>
            <a:r>
              <a:rPr lang="en-GB" dirty="0" smtClean="0"/>
              <a:t>became an important </a:t>
            </a:r>
            <a:r>
              <a:rPr lang="en-GB" i="1" dirty="0" smtClean="0"/>
              <a:t> </a:t>
            </a:r>
            <a:r>
              <a:rPr lang="en-GB" dirty="0" smtClean="0"/>
              <a:t>locus of 1930’s mathematical logic research after </a:t>
            </a:r>
            <a:r>
              <a:rPr lang="en-GB" dirty="0" err="1" smtClean="0"/>
              <a:t>Godel’s</a:t>
            </a:r>
            <a:r>
              <a:rPr lang="en-GB" dirty="0" smtClean="0"/>
              <a:t> incompleteness proofs</a:t>
            </a:r>
          </a:p>
          <a:p>
            <a:r>
              <a:rPr lang="en-GB" dirty="0" smtClean="0"/>
              <a:t>two best known approaches</a:t>
            </a:r>
          </a:p>
          <a:p>
            <a:pPr lvl="1"/>
            <a:r>
              <a:rPr lang="en-GB" dirty="0" smtClean="0"/>
              <a:t>lambda calculus – Church – early1930s</a:t>
            </a:r>
          </a:p>
          <a:p>
            <a:pPr lvl="1"/>
            <a:r>
              <a:rPr lang="en-GB" dirty="0" smtClean="0"/>
              <a:t>Turing machines – Turing – mid/late1930s</a:t>
            </a:r>
          </a:p>
          <a:p>
            <a:r>
              <a:rPr lang="en-GB" dirty="0" smtClean="0"/>
              <a:t>1936 – both Turing &amp; Church showed that the </a:t>
            </a:r>
            <a:r>
              <a:rPr lang="en-GB" i="1" dirty="0" err="1" smtClean="0"/>
              <a:t>entschiedungsproblem</a:t>
            </a:r>
            <a:r>
              <a:rPr lang="en-GB" dirty="0" smtClean="0"/>
              <a:t> is undecidable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_&lt;{Zk-i@}@&gt;I   125,},125,},R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_&lt;{Zk-i}@&gt;@I   125,&gt;,125,&gt;,R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_&lt;{Zk-i}&gt;@I@   125,I,125,I,R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_&lt;{Zk-i}&gt;I@_@   125,_,141,I,L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_&lt;{Zk-i}&gt;@I@I   141,I,141,I,R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_&lt;{Zk-i}&gt;I@I@   141,I,141,I,R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_&lt;{Zk-i}&gt;II@_@   141,_,142,),L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_&lt;{Zk-i}&gt;I@I@)   142,I,142,I,L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_&lt;{Zk-i}&gt;@I@I)   142,I,142,I,L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_&lt;{Zk-i}@&gt;@II)   142,&gt;,142,&gt;,L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_&lt;{Zk-i@}@&gt;II)   142,},142,},L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_&lt;{Zk-@i@}&gt;II)   142,i,150,i,R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_&lt;{Zk-i@}@&gt;II)   150,},156,-,R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_&lt;{Zk-i-@&gt;@II)   156,&gt;,156,&gt;,R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_&lt;{Zk-i-&gt;@I@I)   156,I,156,I,R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_&lt;{Zk-i-&gt;I@I@)   156,I,156,I,R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_&lt;{Zk-i-&gt;II@)@   156,),156,),R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_&lt;{Zk-i-&gt;II)@_@   156,_,158,},L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_&lt;{Zk-i-&gt;II@)@}   158,),158,),L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_&lt;{Zk-i-&gt;I@I@)}   158,I,158,I,L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_&lt;{Zk-i-&gt;@I@I)}   158,I,158,I,L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_&lt;{Zk-i-@&gt;@II)}   158,&gt;,158,&gt;,L</a:t>
            </a: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_&lt;{Zk-i@-@&gt;II)}   158,-,150,-,R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_&lt;{Zk-i-@&gt;@II)}   150,&gt;,157,(,R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_&lt;{Zk-i-(@I@I)}   157,I,157,I,R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_&lt;{Zk-i-(I@I@)}   157,I,157,I,R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_&lt;{Zk-i-(II@)@}   157,),157,),R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_&lt;{Zk-i-(II)@}@   157,},157,},R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_&lt;{Zk-i-(II)}@_@   157,_,160,&gt;,L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_&lt;{Zk-i-(II)@}@&gt;   160,},160,},L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_&lt;{Zk-i-(II@)@}&gt;   160,),160,),L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_&lt;{Zk-i-(I@I@)}&gt;   160,I,160,I,L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_&lt;{Zk-i-(@I@I)}&gt;   160,I,160,I,L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_&lt;{Zk-i-@(@II)}&gt;   160,(,160,(,L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_&lt;{Zk-i@-@(II)}&gt;   160,-,161,-,L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_&lt;{Zk-@i@-(II)}&gt;   161,i,163,I,L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_&lt;{Zk@-@I-(II)}&gt;   163,-,163,-,L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_&lt;{Z@k@-I-(II)}&gt;   163,k,164,K,L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_&lt;{@Z@K-I-(II)}&gt;   164,Z,205,-,R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_&lt;{-@K@-I-(II)}&gt;   205,K,210,-,L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_&lt;{@-@--I-(II)}&gt;   210,-,211,-,L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_&lt;@{@---I-(II)}&gt;   211,{,212,{,R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_&lt;{@-@--I-(II)}&gt;   212,-,205,K,R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_&lt;{K@-@-I-(II)}&gt;   205,-,205,-,R</a:t>
            </a:r>
            <a:endParaRPr lang="en-GB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40</a:t>
            </a:fld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_&lt;{K-@-@I-(II)}&gt;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_&lt;{K--@I@-(II)}&gt;   205,I,213,-,L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_&lt;{K-@-@--(II)}&gt;   213,-,214,-,L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_&lt;{K@-@---(II)}&gt;   214,-,214,-,L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_&lt;{@K@----(II)}&gt;   214,K,215,K,R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_&lt;{K@-@---(II)}&gt;   215,-,205,I,R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_&lt;{KI@-@--(II)}&gt;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_&lt;{KI-@-@-(II)}&gt;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_&lt;{KI--@-@(II)}&gt;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_&lt;{KI---@(@II)}&gt;   205,(,216,-,L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_&lt;{KI--@-@-II)}&gt;   216,-,217,-,L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_&lt;{KI-@-@--II)}&gt;   217,-,217,-,L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_&lt;{KI@-@---II)}&gt;   217,-,217,-,L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_&lt;{K@I@----II)}&gt;   217,I,218,I,R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_&lt;{KI@-@---II)}&gt;   218,-,205,(,R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_&lt;{KI(@-@--II)}&gt;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_&lt;{KI(-@-@-II)}&gt;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_&lt;{KI(--@-@II)}&gt;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_&lt;{KI(---@I@I)}&gt;   205,I,213,-,L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_&lt;{KI(--@-@-I)}&gt;   213,-,214,-,L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_&lt;{KI(-@-@--I)}&gt;   214,-,214,-,L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_&lt;{KI(@-@---I)}&gt;   214,-,214,-,L</a:t>
            </a: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_&lt;{KI@(@----I)}&gt;   214,(,215,(,R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_&lt;{KI(@-@---I)}&gt;   215,-,205,I,R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_&lt;{KI(I@-@--I)}&gt;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_&lt;{KI(I-@-@-I)}&gt;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_&lt;{KI(I--@-@I)}&gt;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_&lt;{KI(I---@I@)}&gt;   205,I,213,-,L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_&lt;{KI(I--@-@-)}&gt;   213,-,214,-,L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_&lt;{KI(I-@-@--)}&gt;   214,-,214,-,L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_&lt;{KI(I@-@---)}&gt;   214,-,214,-,L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_&lt;{KI(@I@----)}&gt;   214,I,215,I,R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_&lt;{KI(I@-@---)}&gt;   215,-,205,I,R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_&lt;{KI(II@-@--)}&gt;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_&lt;{KI(II-@-@-)}&gt;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_&lt;{KI(II--@-@)}&gt;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_&lt;{KI(II---@)@}&gt;   205,),219,-,L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_&lt;{KI(II--@-@-}&gt;   219,-,220,-,L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_&lt;{KI(II-@-@--}&gt;   220,-,220,-,L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_&lt;{KI(II@-@---}&gt;   220,-,220,-,L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_&lt;{KI(I@I@----}&gt;   220,I,221,I,R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_&lt;{KI(II@-@---}&gt;   221,-,205,),R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_&lt;{KI(II)@-@--}&gt;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_&lt;{KI(II)-@-@-}&gt;   205,-,205,-,R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_&lt;{KI(II)---@}@&gt;   205,},222,-,L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_&lt;{KI(II)--@-@-&gt;   222,-,223,-,L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_&lt;{KI(II)-@-@--&gt;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_&lt;{KI(II)@-@---&gt;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_&lt;{KI(II@)@----&gt;   223,),224,),R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_&lt;{KI(II)@-@---&gt;   224,-,205,},R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_&lt;{KI(II)}@-@--&gt;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_&lt;{KI(II)}-@-@-&gt;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_&lt;{KI(II)}--@-@&gt;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_&lt;{KI(II)}---@&gt;@   205,&gt;,225,_,L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_&lt;{KI(II)}--@-@_   225,-,226,_,L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_&lt;{KI(II)}-@-@__   226,-,226,_,L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_&lt;{KI(II)}@-@___   226,-,226,_,L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_&lt;{KI(II)@}@____   226,},227,},R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_&lt;{KI(II)}@_@___   227,_,228,&gt;,L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_&lt;{KI(II)@}@&gt;___   228,},228,},L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_&lt;{KI(II@)@}&gt;___   228,),228,),L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_&lt;{KI(I@I@)}&gt;___   228,I,228,I,L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_&lt;{KI(@I@I)}&gt;___   228,I,228,I,L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_&lt;{KI@(@II)}&gt;___   228,(,228,(,L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_&lt;{K@I@(II)}&gt;___   228,I,228,I,L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_&lt;{@K@I(II)}&gt;___   228,K,228,K,L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_&lt;@{@KI(II)}&gt;___   228,{,15,{,R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_&lt;{@K@I(II)}&gt;___   15,K,30,C,R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_&lt;{C@I@(II)}&gt;___   30,I,41,i,L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_&lt;{@C@i(II)}&gt;___   41,C,45,C,R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_&lt;{C@i@(II)}&gt;___   45,i,45,i,R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_&lt;{Ci@(@II)}&gt;___   45,(,46,-,R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_&lt;{Ci-@I@I)}&gt;___   46,I,46,I,L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_&lt;{Ci@-@II)}&gt;___   46,-,46,-,L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_&lt;{C@i@-II)}&gt;___   46,i,46,i,L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_&lt;{@C@i-II)}&gt;___   46,C,46,C,L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_&lt;@{@Ci-II)}&gt;___   46,{,46,{,L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_@&lt;@{Ci-II)}&gt;___   46,&lt;,46,&lt;,L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@_@&lt;{Ci-II)}&gt;___   46,_,47,(,R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(@&lt;@{Ci-II)}&gt;___   47,&lt;,47,&lt;,R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(&lt;@{@Ci-II)}&gt;___   47,{,48,{,R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(&lt;{@C@i-II)}&gt;___   48,C,48,C,R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(&lt;{C@i@-II)}&gt;___   48,i,48,i,R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(&lt;{Ci@-@II)}&gt;___   48,-,48,-,R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(&lt;{Ci-@I@I)}&gt;___   48,I,48,-,R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(&lt;{Ci--@I@)}&gt;___   48,I,48,-,R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(&lt;{Ci---@)@}&gt;___   48,),49,-,L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(&lt;{Ci--@-@-}&gt;___   49,-,49,-,L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(&lt;{Ci-@-@--}&gt;___   49,-,49,-,L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(&lt;{Ci@-@---}&gt;___   49,-,49,-,L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(&lt;{C@i@----}&gt;___   49,i,49,i,L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(&lt;{@C@i----}&gt;___   49,C,49,C,L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(&lt;@{@Ci----}&gt;___   49,{,49,{,L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(@&lt;@{Ci----}&gt;___   49,&lt;,49,&lt;,L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@(@&lt;{Ci----}&gt;___   49,(,49,(,L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@_@(&lt;{Ci----}&gt;___   49,_,50,_,R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_@(@&lt;{Ci----}&gt;___   50,(,51,_,R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__@&lt;@{Ci----}&gt;___   51,&lt;,52,&lt;,R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__&lt;@{@Ci----}&gt;___   52,{,52,{,R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__&lt;{@C@i----}&gt;___   52,C,53,-,R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__&lt;{-@i@----}&gt;___   53,i,200,i,R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__&lt;{-i@-@---}&gt;___   200,-,201,-,L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__&lt;{-@i@----}&gt;___   201,i,201,I,L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__&lt;{@-@I----}&gt;___   201,-,205,-,R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__&lt;{-@I@----}&gt;___   205,I,213,-,L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__&lt;{@-@-----}&gt;___   213,-,214,-,L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__&lt;@{@------}&gt;___   214,{,215,{,R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__&lt;{@-@-----}&gt;___   215,-,205,I,R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__&lt;{I@-@----}&gt;___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__&lt;{I-@-@---}&gt;___   205,-,205,-,R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__&lt;{I--@-@--}&gt;___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__&lt;{I---@-@-}&gt;___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__&lt;{I----@-@}&gt;___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__&lt;{I-----@}@&gt;___   205,},222,-,L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__&lt;{I----@-@-&gt;___   222,-,223,-,L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__&lt;{I---@-@--&gt;___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__&lt;{I--@-@---&gt;___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__&lt;{I-@-@----&gt;___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__&lt;{I@-@-----&gt;___   223,-,223,-,L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__&lt;{@I@------&gt;___   223,I,224,I,R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__&lt;{I@-@-----&gt;___   224,-,205,},R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__&lt;{I}@-@----&gt;___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__&lt;{I}-@-@---&gt;___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__&lt;{I}--@-@--&gt;___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__&lt;{I}---@-@-&gt;___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__&lt;{I}----@-@&gt;___   205,-,205,-,R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__&lt;{I}-----@&gt;@___   205,&gt;,225,_,L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__&lt;{I}----@-@____   225,-,226,_,L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__&lt;{I}---@-@_____   226,-,226,_,L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__&lt;{I}--@-@______   226,-,226,_,L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__&lt;{I}-@-@_______   226,-,226,_,L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__&lt;{I}@-@________   226,-,226,_,L</a:t>
            </a:r>
            <a:endParaRPr lang="en-GB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43</a:t>
            </a:fld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Turing machine for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__&lt;{I@}@_________   226,},227,},R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__&lt;{I}@_@________   227,_,228,&gt;,L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__&lt;{I@}@&gt;________   228,},228,},L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__&lt;{@I@}&gt;________   228,I,228,I,L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__&lt;@{@I}&gt;________   228,{,15,{,R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__&lt;{@I@}&gt;________   15,I,30,Y,R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__&lt;{Y@}@&gt;________   30,},235,},L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__&lt;{@Y@}&gt;________   235,Y,235,I,L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__&lt;@{@I}&gt;________   235,{,236,*,R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__&lt;*@I@}&gt;________   236,I,236,I,R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__&lt;*I@}@&gt;________   236,},236,},R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__&lt;*I}@&gt;@________   236,&gt;,228,&gt;,L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__&lt;*I@}@&gt;________   228,},228,},L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__&lt;*@I@}&gt;________   228,I,228,I,L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__&lt;@*@I}&gt;________   228,*,229,*,R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__&lt;*@I@}&gt;________   229,I,229,I,R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__&lt;*I@}@&gt;________   229,},230,),L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__&lt;*@I@)&gt;________   230,I,230,I,L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__&lt;@*@I)&gt;________   230,*,2,(,R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__&lt;(@I@)&gt;________   2,I,2,I,R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__&lt;(I@)@&gt;________   2,),2,),R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__&lt;(I)@&gt;@________   2,&gt;,250,*,L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__&lt;(I@)@*________   250,),250,),L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__&lt;(@I@)*________   250,I,250,I,L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__&lt;@(@I)*________   250,(,250,(,L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__@&lt;@(I)*________   250,&lt;,251,&lt;,R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__&lt;@(@I)*________   251,(,251,(,R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__&lt;(@I@)*________   251,I,251,I,R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__&lt;(I@)@*________   251,),251,),R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__&lt;(I)@*@________   251,*,251,&gt;,H</a:t>
            </a:r>
          </a:p>
          <a:p>
            <a:pPr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__&lt;(I)@&gt;@________</a:t>
            </a:r>
            <a:endParaRPr lang="en-GB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TM quintuplets are a rubbish programming language</a:t>
            </a:r>
          </a:p>
          <a:p>
            <a:pPr lvl="1"/>
            <a:r>
              <a:rPr lang="en-GB" dirty="0" smtClean="0"/>
              <a:t>TM is Harvard architecture</a:t>
            </a:r>
          </a:p>
          <a:p>
            <a:pPr lvl="2"/>
            <a:r>
              <a:rPr lang="en-GB" dirty="0" smtClean="0"/>
              <a:t>can’t modify quintuplets during execution </a:t>
            </a:r>
          </a:p>
          <a:p>
            <a:pPr lvl="1"/>
            <a:r>
              <a:rPr lang="en-GB" dirty="0" smtClean="0"/>
              <a:t>tape has linear sequential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repetition in SKI TM</a:t>
            </a:r>
          </a:p>
          <a:p>
            <a:r>
              <a:rPr lang="en-GB" dirty="0" smtClean="0"/>
              <a:t>e.g. final quintuplets to close up gaps by moving symbols left very similar for different symbols</a:t>
            </a:r>
          </a:p>
          <a:p>
            <a:r>
              <a:rPr lang="en-GB" dirty="0" smtClean="0"/>
              <a:t>e.g. code for checking bracket matching in different contexts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 want to:</a:t>
            </a:r>
          </a:p>
          <a:p>
            <a:pPr lvl="1"/>
            <a:r>
              <a:rPr lang="en-GB" dirty="0" smtClean="0"/>
              <a:t>work with delimited sequences</a:t>
            </a:r>
          </a:p>
          <a:p>
            <a:pPr lvl="1"/>
            <a:r>
              <a:rPr lang="en-GB" dirty="0" smtClean="0"/>
              <a:t>compare/update/replace  arbitrary sequences</a:t>
            </a:r>
          </a:p>
          <a:p>
            <a:pPr lvl="1"/>
            <a:r>
              <a:rPr lang="en-GB" dirty="0" smtClean="0"/>
              <a:t>count sequence lengths</a:t>
            </a:r>
          </a:p>
          <a:p>
            <a:r>
              <a:rPr lang="en-GB" dirty="0" smtClean="0"/>
              <a:t>need to remember what’s been found and where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ad-hoc techniques: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enter unique state group</a:t>
            </a:r>
          </a:p>
          <a:p>
            <a:pPr marL="1371600" lvl="2" indent="-514350"/>
            <a:r>
              <a:rPr lang="en-GB" dirty="0" smtClean="0"/>
              <a:t>number of state groups grow with distinct circumstances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mark what’s found in situ</a:t>
            </a:r>
          </a:p>
          <a:p>
            <a:pPr marL="1371600" lvl="2" indent="-514350"/>
            <a:r>
              <a:rPr lang="en-GB" dirty="0" smtClean="0"/>
              <a:t>number of marks/states grows with distinct 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record what’s found elsewhere on tape</a:t>
            </a:r>
          </a:p>
          <a:p>
            <a:pPr marL="1371600" lvl="2" indent="-514350"/>
            <a:r>
              <a:rPr lang="en-GB" dirty="0" smtClean="0"/>
              <a:t>have to shuttle up and down tape to maintain record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dirty="0" smtClean="0"/>
              <a:t>abstractions not obvious</a:t>
            </a:r>
          </a:p>
          <a:p>
            <a:r>
              <a:rPr lang="en-GB" dirty="0" smtClean="0"/>
              <a:t>Chomsky Type 2/context sensitive abstractions?</a:t>
            </a:r>
          </a:p>
          <a:p>
            <a:pPr lvl="1">
              <a:buNone/>
            </a:pP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1</a:t>
            </a:r>
            <a:r>
              <a:rPr lang="en-GB" dirty="0" smtClean="0"/>
              <a:t> </a:t>
            </a:r>
            <a:r>
              <a:rPr lang="el-GR" dirty="0" smtClean="0"/>
              <a:t>β</a:t>
            </a:r>
            <a:r>
              <a:rPr lang="en-GB" dirty="0" smtClean="0"/>
              <a:t> -&gt;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i="1" dirty="0" smtClean="0"/>
              <a:t>s</a:t>
            </a:r>
            <a:r>
              <a:rPr lang="en-GB" i="1" baseline="-25000" dirty="0" smtClean="0"/>
              <a:t>2</a:t>
            </a:r>
            <a:r>
              <a:rPr lang="en-GB" dirty="0" smtClean="0"/>
              <a:t> </a:t>
            </a:r>
            <a:r>
              <a:rPr lang="el-GR" dirty="0" smtClean="0"/>
              <a:t>β</a:t>
            </a:r>
            <a:endParaRPr lang="en-GB" dirty="0" smtClean="0"/>
          </a:p>
          <a:p>
            <a:pPr lvl="1"/>
            <a:r>
              <a:rPr lang="en-GB" dirty="0" smtClean="0"/>
              <a:t>introduce notional </a:t>
            </a:r>
            <a:r>
              <a:rPr lang="el-GR" dirty="0" smtClean="0"/>
              <a:t>α</a:t>
            </a:r>
            <a:r>
              <a:rPr lang="en-GB" dirty="0" smtClean="0"/>
              <a:t> and </a:t>
            </a:r>
            <a:r>
              <a:rPr lang="el-GR" dirty="0" smtClean="0"/>
              <a:t>β</a:t>
            </a:r>
            <a:r>
              <a:rPr lang="en-GB" dirty="0" smtClean="0"/>
              <a:t> registers</a:t>
            </a:r>
          </a:p>
          <a:p>
            <a:r>
              <a:rPr lang="en-GB" dirty="0" smtClean="0"/>
              <a:t>hard to program in context sensitive style</a:t>
            </a:r>
          </a:p>
          <a:p>
            <a:r>
              <a:rPr lang="en-GB" dirty="0" smtClean="0"/>
              <a:t>add syntactic sugar</a:t>
            </a:r>
          </a:p>
          <a:p>
            <a:pPr lvl="1"/>
            <a:r>
              <a:rPr lang="en-GB" dirty="0" smtClean="0"/>
              <a:t>scripting language</a:t>
            </a:r>
          </a:p>
          <a:p>
            <a:pPr lvl="1"/>
            <a:r>
              <a:rPr lang="en-GB" dirty="0" smtClean="0"/>
              <a:t>must rewrite in finite number of steps to legal TM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an algorithm?</a:t>
            </a:r>
          </a:p>
          <a:p>
            <a:pPr lvl="1"/>
            <a:r>
              <a:rPr lang="en-GB" dirty="0" smtClean="0"/>
              <a:t>Turing == </a:t>
            </a:r>
            <a:r>
              <a:rPr lang="en-GB" i="1" dirty="0" smtClean="0"/>
              <a:t>computable</a:t>
            </a:r>
            <a:r>
              <a:rPr lang="en-GB" dirty="0" smtClean="0"/>
              <a:t> by machine</a:t>
            </a:r>
          </a:p>
          <a:p>
            <a:pPr lvl="1"/>
            <a:r>
              <a:rPr lang="en-GB" dirty="0" smtClean="0"/>
              <a:t>Church == </a:t>
            </a:r>
            <a:r>
              <a:rPr lang="en-GB" i="1" dirty="0" smtClean="0"/>
              <a:t>effectively calculable</a:t>
            </a:r>
            <a:r>
              <a:rPr lang="en-GB" dirty="0" smtClean="0"/>
              <a:t> by normalisation</a:t>
            </a:r>
          </a:p>
          <a:p>
            <a:r>
              <a:rPr lang="en-GB" dirty="0" smtClean="0"/>
              <a:t>both quickly agreed that their notions were equivalent</a:t>
            </a:r>
          </a:p>
          <a:p>
            <a:r>
              <a:rPr lang="en-GB" dirty="0" smtClean="0"/>
              <a:t>Church-Turing thesis</a:t>
            </a:r>
          </a:p>
          <a:p>
            <a:pPr marL="914400" lvl="1" indent="-514350"/>
            <a:r>
              <a:rPr lang="en-GB" dirty="0" smtClean="0"/>
              <a:t>all characterisations of algorithm are equivalent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symbol set can get very big</a:t>
            </a:r>
          </a:p>
          <a:p>
            <a:r>
              <a:rPr lang="en-GB" dirty="0" smtClean="0"/>
              <a:t>could introduce:</a:t>
            </a:r>
          </a:p>
          <a:p>
            <a:pPr lvl="1"/>
            <a:r>
              <a:rPr lang="en-GB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GB" dirty="0" smtClean="0"/>
              <a:t> == any (old) symbol</a:t>
            </a:r>
          </a:p>
          <a:p>
            <a:pPr lvl="1"/>
            <a:r>
              <a:rPr lang="en-GB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GB" dirty="0" smtClean="0"/>
              <a:t> == same (new) symbol</a:t>
            </a:r>
          </a:p>
          <a:p>
            <a:r>
              <a:rPr lang="en-GB" dirty="0" smtClean="0"/>
              <a:t>doesn’t make allowed symbols explicit</a:t>
            </a:r>
          </a:p>
          <a:p>
            <a:r>
              <a:rPr lang="en-GB" dirty="0" smtClean="0"/>
              <a:t>order or quintuplets becomes significant</a:t>
            </a:r>
          </a:p>
          <a:p>
            <a:pPr lvl="1"/>
            <a:r>
              <a:rPr lang="en-GB" dirty="0" smtClean="0"/>
              <a:t>i.e. must put specific cases before catch all</a:t>
            </a:r>
          </a:p>
          <a:p>
            <a:r>
              <a:rPr lang="en-GB" dirty="0" smtClean="0"/>
              <a:t>breaks finite rewrite requirement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introduce quintuplet abstraction</a:t>
            </a:r>
          </a:p>
          <a:p>
            <a:pPr lvl="1"/>
            <a:r>
              <a:rPr lang="en-GB" dirty="0" smtClean="0"/>
              <a:t>with named parameters</a:t>
            </a:r>
          </a:p>
          <a:p>
            <a:r>
              <a:rPr lang="en-GB" dirty="0" smtClean="0">
                <a:sym typeface="Wingdings" pitchFamily="2" charset="2"/>
              </a:rPr>
              <a:t>e.g. to skip sequence of same symbol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skip(state,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dir) ==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-&gt; 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r>
              <a:rPr lang="en-GB" dirty="0" smtClean="0">
                <a:sym typeface="Wingdings" pitchFamily="2" charset="2"/>
              </a:rPr>
              <a:t>e.g. skip spaces moving right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skip(27,_,R)</a:t>
            </a:r>
          </a:p>
          <a:p>
            <a:r>
              <a:rPr lang="en-GB" dirty="0" smtClean="0">
                <a:sym typeface="Wingdings" pitchFamily="2" charset="2"/>
              </a:rPr>
              <a:t>only skips sequence of given symbol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introduce: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sets of symbols and states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symbol comprehension</a:t>
            </a:r>
          </a:p>
          <a:p>
            <a:r>
              <a:rPr lang="en-GB" dirty="0" smtClean="0">
                <a:sym typeface="Wingdings" pitchFamily="2" charset="2"/>
              </a:rPr>
              <a:t>e.g. skip all in set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skip_all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dir) ==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do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-&gt; 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dir) </a:t>
            </a:r>
          </a:p>
          <a:p>
            <a:r>
              <a:rPr lang="en-GB" dirty="0" smtClean="0">
                <a:sym typeface="Wingdings" pitchFamily="2" charset="2"/>
              </a:rPr>
              <a:t>e.g. skip ( S K I ) moving left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skip_all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(49,{(,S,K,I,)},L)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e.g. often want to replace one set of symbols with another</a:t>
            </a:r>
          </a:p>
          <a:p>
            <a:r>
              <a:rPr lang="en-GB" dirty="0" smtClean="0">
                <a:sym typeface="Wingdings" pitchFamily="2" charset="2"/>
              </a:rPr>
              <a:t>introduce sets of pairs of symbols &amp; patterns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dir) ==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old,new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do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(state, old) -&gt; (state, new, dir) 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e.g. to match argument expression</a:t>
            </a:r>
          </a:p>
          <a:p>
            <a:r>
              <a:rPr lang="en-GB" dirty="0" smtClean="0">
                <a:sym typeface="Wingdings" pitchFamily="2" charset="2"/>
              </a:rPr>
              <a:t>rewrite ( S K I ) as [s k </a:t>
            </a:r>
            <a:r>
              <a:rPr lang="en-GB" dirty="0" err="1" smtClean="0">
                <a:sym typeface="Wingdings" pitchFamily="2" charset="2"/>
              </a:rPr>
              <a:t>i</a:t>
            </a:r>
            <a:r>
              <a:rPr lang="en-GB" dirty="0" smtClean="0">
                <a:sym typeface="Wingdings" pitchFamily="2" charset="2"/>
              </a:rPr>
              <a:t> ] moving right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(99,{{(,[},{S,s},{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K,k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},{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I,i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},{),]}},R)</a:t>
            </a:r>
          </a:p>
          <a:p>
            <a:r>
              <a:rPr lang="en-GB" dirty="0" smtClean="0">
                <a:cs typeface="Courier New" pitchFamily="49" charset="0"/>
                <a:sym typeface="Wingdings" pitchFamily="2" charset="2"/>
              </a:rPr>
              <a:t>have to pair up old &amp; new symbols...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ourier New" pitchFamily="49" charset="0"/>
                <a:sym typeface="Wingdings" pitchFamily="2" charset="2"/>
              </a:rPr>
              <a:t>or, introduce simultaneous set access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replace(state,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oldsymbs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newsymbs,dir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==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old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oldsymbs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and 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new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newsyms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do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(state, old) -&gt; (state, new, dir) </a:t>
            </a:r>
          </a:p>
          <a:p>
            <a:r>
              <a:rPr lang="en-GB" dirty="0" smtClean="0">
                <a:cs typeface="Courier New" pitchFamily="49" charset="0"/>
                <a:sym typeface="Wingdings" pitchFamily="2" charset="2"/>
              </a:rPr>
              <a:t>e.g.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replace(99,{(,S,K,I,)},{[,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s,k,i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,]),R)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e.g. often want to select state depending on symbol</a:t>
            </a:r>
          </a:p>
          <a:p>
            <a:r>
              <a:rPr lang="en-GB" dirty="0" smtClean="0"/>
              <a:t>comprehensions of state/symbol pairs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select(old,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, dir) ==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new,symb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(old,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-&gt; (new,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, dir)</a:t>
            </a:r>
          </a:p>
          <a:p>
            <a:pPr>
              <a:buNone/>
            </a:pPr>
            <a:r>
              <a:rPr lang="en-GB" dirty="0" smtClean="0">
                <a:cs typeface="Courier New" pitchFamily="49" charset="0"/>
              </a:rPr>
              <a:t>e.g. distinguish S/K/I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select(92,{{S,100},{K,200},{I,300}},R)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56</a:t>
            </a:fld>
            <a:endParaRPr lang="en-GB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typical sequence to recognise </a:t>
            </a:r>
            <a:r>
              <a:rPr lang="en-GB" i="1" dirty="0" smtClean="0"/>
              <a:t>symb</a:t>
            </a:r>
            <a:r>
              <a:rPr lang="en-GB" i="1" baseline="-25000" dirty="0" smtClean="0"/>
              <a:t>1</a:t>
            </a:r>
            <a:r>
              <a:rPr lang="en-GB" dirty="0" smtClean="0"/>
              <a:t>,</a:t>
            </a:r>
            <a:r>
              <a:rPr lang="en-GB" i="1" dirty="0" smtClean="0"/>
              <a:t>symb</a:t>
            </a:r>
            <a:r>
              <a:rPr lang="en-GB" i="1" baseline="-25000" dirty="0" smtClean="0"/>
              <a:t>2</a:t>
            </a:r>
            <a:r>
              <a:rPr lang="en-GB" dirty="0" smtClean="0"/>
              <a:t>,</a:t>
            </a:r>
            <a:r>
              <a:rPr lang="en-GB" i="1" dirty="0" smtClean="0"/>
              <a:t>symb</a:t>
            </a:r>
            <a:r>
              <a:rPr lang="en-GB" i="1" baseline="-25000" dirty="0" smtClean="0"/>
              <a:t>3</a:t>
            </a:r>
            <a:r>
              <a:rPr lang="en-GB" dirty="0" smtClean="0"/>
              <a:t>... :</a:t>
            </a:r>
          </a:p>
          <a:p>
            <a:pPr>
              <a:buNone/>
            </a:pPr>
            <a:r>
              <a:rPr lang="en-GB" sz="2800" dirty="0" smtClean="0"/>
              <a:t>(</a:t>
            </a:r>
            <a:r>
              <a:rPr lang="en-GB" sz="2800" i="1" dirty="0" smtClean="0"/>
              <a:t>state</a:t>
            </a:r>
            <a:r>
              <a:rPr lang="en-GB" sz="2800" dirty="0" smtClean="0"/>
              <a:t>,</a:t>
            </a:r>
            <a:r>
              <a:rPr lang="en-GB" sz="2800" i="1" dirty="0" smtClean="0"/>
              <a:t> symb</a:t>
            </a:r>
            <a:r>
              <a:rPr lang="en-GB" sz="2800" i="1" baseline="-25000" dirty="0" smtClean="0"/>
              <a:t>1</a:t>
            </a:r>
            <a:r>
              <a:rPr lang="en-GB" sz="2800" dirty="0" smtClean="0"/>
              <a:t>) -&gt; (</a:t>
            </a:r>
            <a:r>
              <a:rPr lang="en-GB" sz="2800" i="1" dirty="0" smtClean="0"/>
              <a:t>state</a:t>
            </a:r>
            <a:r>
              <a:rPr lang="en-GB" sz="2800" dirty="0" smtClean="0"/>
              <a:t>+1</a:t>
            </a:r>
            <a:r>
              <a:rPr lang="en-GB" sz="2800" i="1" dirty="0" smtClean="0"/>
              <a:t>, symb</a:t>
            </a:r>
            <a:r>
              <a:rPr lang="en-GB" sz="2800" i="1" baseline="-25000" dirty="0" smtClean="0"/>
              <a:t>1</a:t>
            </a:r>
            <a:r>
              <a:rPr lang="en-GB" sz="2800" i="1" dirty="0" smtClean="0"/>
              <a:t> ,dir</a:t>
            </a:r>
            <a:r>
              <a:rPr lang="en-GB" sz="2800" dirty="0" smtClean="0"/>
              <a:t>)</a:t>
            </a:r>
          </a:p>
          <a:p>
            <a:pPr>
              <a:buNone/>
            </a:pPr>
            <a:r>
              <a:rPr lang="en-GB" sz="2800" dirty="0" smtClean="0"/>
              <a:t>(</a:t>
            </a:r>
            <a:r>
              <a:rPr lang="en-GB" sz="2800" i="1" dirty="0" smtClean="0"/>
              <a:t>state</a:t>
            </a:r>
            <a:r>
              <a:rPr lang="en-GB" sz="2800" dirty="0" smtClean="0"/>
              <a:t>+1,</a:t>
            </a:r>
            <a:r>
              <a:rPr lang="en-GB" sz="2800" i="1" dirty="0" smtClean="0"/>
              <a:t> symb</a:t>
            </a:r>
            <a:r>
              <a:rPr lang="en-GB" sz="2800" i="1" baseline="-25000" dirty="0" smtClean="0"/>
              <a:t>2</a:t>
            </a:r>
            <a:r>
              <a:rPr lang="en-GB" sz="2800" dirty="0" smtClean="0"/>
              <a:t>) -&gt; (</a:t>
            </a:r>
            <a:r>
              <a:rPr lang="en-GB" sz="2800" i="1" dirty="0" smtClean="0"/>
              <a:t>state</a:t>
            </a:r>
            <a:r>
              <a:rPr lang="en-GB" sz="2800" dirty="0" smtClean="0"/>
              <a:t>+2</a:t>
            </a:r>
            <a:r>
              <a:rPr lang="en-GB" sz="2800" i="1" dirty="0" smtClean="0"/>
              <a:t>, symb</a:t>
            </a:r>
            <a:r>
              <a:rPr lang="en-GB" sz="2800" i="1" baseline="-25000" dirty="0" smtClean="0"/>
              <a:t>2</a:t>
            </a:r>
            <a:r>
              <a:rPr lang="en-GB" sz="2800" i="1" dirty="0" smtClean="0"/>
              <a:t> ,dir</a:t>
            </a:r>
            <a:r>
              <a:rPr lang="en-GB" sz="2800" dirty="0" smtClean="0"/>
              <a:t>)</a:t>
            </a:r>
          </a:p>
          <a:p>
            <a:pPr>
              <a:buNone/>
            </a:pPr>
            <a:r>
              <a:rPr lang="en-GB" sz="2800" dirty="0" smtClean="0"/>
              <a:t>(</a:t>
            </a:r>
            <a:r>
              <a:rPr lang="en-GB" sz="2800" i="1" dirty="0" smtClean="0"/>
              <a:t>state</a:t>
            </a:r>
            <a:r>
              <a:rPr lang="en-GB" sz="2800" dirty="0" smtClean="0"/>
              <a:t>+2,</a:t>
            </a:r>
            <a:r>
              <a:rPr lang="en-GB" sz="2800" i="1" dirty="0" smtClean="0"/>
              <a:t> symb</a:t>
            </a:r>
            <a:r>
              <a:rPr lang="en-GB" sz="2800" i="1" baseline="-25000" dirty="0" smtClean="0"/>
              <a:t>3</a:t>
            </a:r>
            <a:r>
              <a:rPr lang="en-GB" sz="2800" dirty="0" smtClean="0"/>
              <a:t>) -&gt; (</a:t>
            </a:r>
            <a:r>
              <a:rPr lang="en-GB" sz="2800" i="1" dirty="0" smtClean="0"/>
              <a:t>state</a:t>
            </a:r>
            <a:r>
              <a:rPr lang="en-GB" sz="2800" dirty="0" smtClean="0"/>
              <a:t>+3</a:t>
            </a:r>
            <a:r>
              <a:rPr lang="en-GB" sz="2800" i="1" dirty="0" smtClean="0"/>
              <a:t>, symb</a:t>
            </a:r>
            <a:r>
              <a:rPr lang="en-GB" sz="2800" i="1" baseline="-25000" dirty="0" smtClean="0"/>
              <a:t>3</a:t>
            </a:r>
            <a:r>
              <a:rPr lang="en-GB" sz="2800" i="1" dirty="0" smtClean="0"/>
              <a:t> ,dir</a:t>
            </a:r>
            <a:r>
              <a:rPr lang="en-GB" sz="2800" dirty="0" smtClean="0"/>
              <a:t>)</a:t>
            </a:r>
          </a:p>
          <a:p>
            <a:pPr>
              <a:buNone/>
            </a:pPr>
            <a:r>
              <a:rPr lang="en-GB" dirty="0" smtClean="0"/>
              <a:t>...</a:t>
            </a:r>
          </a:p>
          <a:p>
            <a:r>
              <a:rPr lang="en-GB" dirty="0" smtClean="0"/>
              <a:t>introduce state arithmetic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57</a:t>
            </a:fld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ourier New" pitchFamily="49" charset="0"/>
              </a:rPr>
              <a:t>e.g.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recognise(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state,symbs,dir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== 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symbs</a:t>
            </a: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with next from state do 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(next,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-&gt; (++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next,symb,dir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dirty="0" smtClean="0"/>
              <a:t>strings for character sequences</a:t>
            </a:r>
          </a:p>
          <a:p>
            <a:r>
              <a:rPr lang="en-GB" dirty="0" smtClean="0"/>
              <a:t>e.g. find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banana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recognise(92,”banana”,R) 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(92,b) -&gt; (93,b,R)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(93,a) -&gt; (94,a,R)</a:t>
            </a: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58</a:t>
            </a:fld>
            <a:endParaRPr lang="en-GB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Towards a TM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tiresome having to keep track of state</a:t>
            </a:r>
          </a:p>
          <a:p>
            <a:r>
              <a:rPr lang="en-GB" dirty="0" smtClean="0"/>
              <a:t>need to leave gaps in state space </a:t>
            </a:r>
          </a:p>
          <a:p>
            <a:pPr lvl="1"/>
            <a:r>
              <a:rPr lang="en-GB" dirty="0" smtClean="0"/>
              <a:t>c.f. BASIC line numbers</a:t>
            </a:r>
          </a:p>
          <a:p>
            <a:r>
              <a:rPr lang="en-GB" dirty="0" smtClean="0"/>
              <a:t>automatic next state allocation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GB" dirty="0" smtClean="0"/>
              <a:t> as meta variable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recognise(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symbs,dir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== 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symbs</a:t>
            </a: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(next,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symb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-&gt; (++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next,symb,dir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lambda calculus</a:t>
            </a:r>
          </a:p>
          <a:p>
            <a:r>
              <a:rPr lang="en-GB" dirty="0" smtClean="0"/>
              <a:t>syntax: e -&gt; </a:t>
            </a:r>
            <a:r>
              <a:rPr lang="en-GB" i="1" dirty="0" smtClean="0"/>
              <a:t>id</a:t>
            </a:r>
            <a:r>
              <a:rPr lang="en-GB" dirty="0" smtClean="0"/>
              <a:t> | </a:t>
            </a:r>
            <a:r>
              <a:rPr lang="el-GR" i="1" dirty="0" smtClean="0"/>
              <a:t>λ</a:t>
            </a:r>
            <a:r>
              <a:rPr lang="en-GB" i="1" dirty="0" smtClean="0"/>
              <a:t> </a:t>
            </a:r>
            <a:r>
              <a:rPr lang="en-GB" i="1" dirty="0" err="1" smtClean="0"/>
              <a:t>id</a:t>
            </a:r>
            <a:r>
              <a:rPr lang="en-GB" dirty="0" err="1" smtClean="0"/>
              <a:t>.</a:t>
            </a:r>
            <a:r>
              <a:rPr lang="en-GB" i="1" dirty="0" err="1" smtClean="0"/>
              <a:t>e</a:t>
            </a:r>
            <a:r>
              <a:rPr lang="en-GB" dirty="0" smtClean="0"/>
              <a:t> | (</a:t>
            </a:r>
            <a:r>
              <a:rPr lang="en-GB" i="1" dirty="0" smtClean="0"/>
              <a:t>e</a:t>
            </a:r>
            <a:r>
              <a:rPr lang="en-GB" dirty="0" smtClean="0"/>
              <a:t> </a:t>
            </a:r>
            <a:r>
              <a:rPr lang="en-GB" i="1" dirty="0" err="1" smtClean="0"/>
              <a:t>e</a:t>
            </a:r>
            <a:r>
              <a:rPr lang="en-GB" dirty="0" smtClean="0"/>
              <a:t>)</a:t>
            </a:r>
          </a:p>
          <a:p>
            <a:r>
              <a:rPr lang="el-GR" dirty="0" smtClean="0">
                <a:sym typeface="Wingdings" pitchFamily="2" charset="2"/>
              </a:rPr>
              <a:t>β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/>
              <a:t>reduction: </a:t>
            </a:r>
            <a:r>
              <a:rPr lang="el-GR" dirty="0" smtClean="0"/>
              <a:t>λ</a:t>
            </a:r>
            <a:r>
              <a:rPr lang="en-GB" dirty="0" smtClean="0"/>
              <a:t> </a:t>
            </a:r>
            <a:r>
              <a:rPr lang="en-GB" i="1" dirty="0" smtClean="0"/>
              <a:t>id</a:t>
            </a:r>
            <a:r>
              <a:rPr lang="en-GB" dirty="0" smtClean="0"/>
              <a:t>.</a:t>
            </a:r>
            <a:r>
              <a:rPr lang="en-GB" i="1" dirty="0" smtClean="0"/>
              <a:t>e</a:t>
            </a:r>
            <a:r>
              <a:rPr lang="en-GB" i="1" baseline="-25000" dirty="0" smtClean="0"/>
              <a:t>1</a:t>
            </a:r>
            <a:r>
              <a:rPr lang="en-GB" dirty="0" smtClean="0"/>
              <a:t> </a:t>
            </a:r>
            <a:r>
              <a:rPr lang="en-GB" i="1" dirty="0" smtClean="0"/>
              <a:t>e</a:t>
            </a:r>
            <a:r>
              <a:rPr lang="en-GB" i="1" baseline="-25000" dirty="0" smtClean="0"/>
              <a:t>2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i="1" dirty="0" smtClean="0">
                <a:sym typeface="Wingdings" pitchFamily="2" charset="2"/>
              </a:rPr>
              <a:t>e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[</a:t>
            </a:r>
            <a:r>
              <a:rPr lang="en-GB" i="1" dirty="0" smtClean="0">
                <a:sym typeface="Wingdings" pitchFamily="2" charset="2"/>
              </a:rPr>
              <a:t>id</a:t>
            </a:r>
            <a:r>
              <a:rPr lang="en-GB" dirty="0" smtClean="0">
                <a:sym typeface="Wingdings" pitchFamily="2" charset="2"/>
              </a:rPr>
              <a:t>/</a:t>
            </a:r>
            <a:r>
              <a:rPr lang="en-GB" i="1" dirty="0" smtClean="0">
                <a:sym typeface="Wingdings" pitchFamily="2" charset="2"/>
              </a:rPr>
              <a:t>e</a:t>
            </a:r>
            <a:r>
              <a:rPr lang="en-GB" i="1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] </a:t>
            </a:r>
          </a:p>
          <a:p>
            <a:r>
              <a:rPr lang="en-GB" dirty="0" smtClean="0">
                <a:sym typeface="Wingdings" pitchFamily="2" charset="2"/>
              </a:rPr>
              <a:t>i.e. replace </a:t>
            </a:r>
            <a:r>
              <a:rPr lang="en-GB" i="1" dirty="0" smtClean="0">
                <a:sym typeface="Wingdings" pitchFamily="2" charset="2"/>
              </a:rPr>
              <a:t>id</a:t>
            </a:r>
            <a:r>
              <a:rPr lang="en-GB" dirty="0" smtClean="0">
                <a:sym typeface="Wingdings" pitchFamily="2" charset="2"/>
              </a:rPr>
              <a:t> free in </a:t>
            </a:r>
            <a:r>
              <a:rPr lang="en-GB" i="1" dirty="0" smtClean="0">
                <a:sym typeface="Wingdings" pitchFamily="2" charset="2"/>
              </a:rPr>
              <a:t>e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baseline="-25000" dirty="0" smtClean="0">
                <a:sym typeface="Wingdings" pitchFamily="2" charset="2"/>
              </a:rPr>
              <a:t>  </a:t>
            </a:r>
            <a:r>
              <a:rPr lang="en-GB" dirty="0" smtClean="0">
                <a:sym typeface="Wingdings" pitchFamily="2" charset="2"/>
              </a:rPr>
              <a:t>with </a:t>
            </a:r>
            <a:r>
              <a:rPr lang="en-GB" i="1" dirty="0" smtClean="0">
                <a:sym typeface="Wingdings" pitchFamily="2" charset="2"/>
              </a:rPr>
              <a:t>e</a:t>
            </a:r>
            <a:r>
              <a:rPr lang="en-GB" i="1" baseline="-25000" dirty="0" smtClean="0">
                <a:sym typeface="Wingdings" pitchFamily="2" charset="2"/>
              </a:rPr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a TM scripting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label blocks of quintuplets</a:t>
            </a:r>
          </a:p>
          <a:p>
            <a:r>
              <a:rPr lang="en-GB" dirty="0" smtClean="0"/>
              <a:t>label is old state of first quintuplet in block</a:t>
            </a:r>
          </a:p>
          <a:p>
            <a:r>
              <a:rPr lang="en-GB" dirty="0" smtClean="0">
                <a:cs typeface="Courier New" pitchFamily="49" charset="0"/>
              </a:rPr>
              <a:t>e.g. distinguish S/K/I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select(92,{{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S,Red_S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},{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K,Red_K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},{I,RED_I}},R)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Red_S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: ...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Red_K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: ...</a:t>
            </a:r>
          </a:p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Red_I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: ...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far, somewhat ad-hoc...</a:t>
            </a:r>
          </a:p>
          <a:p>
            <a:r>
              <a:rPr lang="en-GB" dirty="0" smtClean="0"/>
              <a:t>formalise &amp; build tool support for TM abstractions</a:t>
            </a:r>
          </a:p>
          <a:p>
            <a:r>
              <a:rPr lang="en-GB" dirty="0" smtClean="0"/>
              <a:t>reconstruct SKI TM using abstractions</a:t>
            </a:r>
          </a:p>
          <a:p>
            <a:r>
              <a:rPr lang="en-GB" dirty="0" smtClean="0"/>
              <a:t>make sense of Turing’s TM for lambda calculus</a:t>
            </a:r>
          </a:p>
          <a:p>
            <a:r>
              <a:rPr lang="en-GB" dirty="0" smtClean="0"/>
              <a:t>implement TM for lambda calculus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61</a:t>
            </a:fld>
            <a:endParaRPr lang="en-GB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to:</a:t>
            </a:r>
          </a:p>
          <a:p>
            <a:pPr lvl="1"/>
            <a:r>
              <a:rPr lang="en-GB" dirty="0" smtClean="0"/>
              <a:t>Joe Davidson, </a:t>
            </a:r>
            <a:r>
              <a:rPr lang="en-GB" dirty="0" err="1" smtClean="0"/>
              <a:t>Heriot</a:t>
            </a:r>
            <a:r>
              <a:rPr lang="en-GB" dirty="0" smtClean="0"/>
              <a:t>-Watt University</a:t>
            </a:r>
          </a:p>
          <a:p>
            <a:pPr lvl="1"/>
            <a:r>
              <a:rPr lang="en-GB" dirty="0" smtClean="0"/>
              <a:t>Roger </a:t>
            </a:r>
            <a:r>
              <a:rPr lang="en-GB" dirty="0" err="1" smtClean="0"/>
              <a:t>Hindley</a:t>
            </a:r>
            <a:r>
              <a:rPr lang="en-GB" dirty="0" smtClean="0"/>
              <a:t>, University of Swansea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62</a:t>
            </a:fld>
            <a:endParaRPr lang="en-GB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A. Church, An unsolvable problem of elementary number theory, </a:t>
            </a:r>
            <a:r>
              <a:rPr lang="en-GB" sz="1800" i="1" dirty="0" smtClean="0"/>
              <a:t>American Journal of Mathematics</a:t>
            </a:r>
            <a:r>
              <a:rPr lang="en-GB" sz="1800" dirty="0" smtClean="0"/>
              <a:t>, Volume 58, No. 2. pp. 345-363, April 1936 </a:t>
            </a:r>
          </a:p>
          <a:p>
            <a:r>
              <a:rPr lang="en-GB" sz="1800" dirty="0" smtClean="0"/>
              <a:t>H.B. Curry,  </a:t>
            </a:r>
            <a:r>
              <a:rPr lang="en-GB" sz="1800" dirty="0" err="1" smtClean="0"/>
              <a:t>Grundlagen</a:t>
            </a:r>
            <a:r>
              <a:rPr lang="en-GB" sz="1800" dirty="0" smtClean="0"/>
              <a:t> </a:t>
            </a:r>
            <a:r>
              <a:rPr lang="en-GB" sz="1800" dirty="0" err="1" smtClean="0"/>
              <a:t>der</a:t>
            </a:r>
            <a:r>
              <a:rPr lang="en-GB" sz="1800" dirty="0" smtClean="0"/>
              <a:t> </a:t>
            </a:r>
            <a:r>
              <a:rPr lang="en-GB" sz="1800" dirty="0" err="1" smtClean="0"/>
              <a:t>Kombinatorischen</a:t>
            </a:r>
            <a:r>
              <a:rPr lang="en-GB" sz="1800" dirty="0" smtClean="0"/>
              <a:t> </a:t>
            </a:r>
            <a:r>
              <a:rPr lang="en-GB" sz="1800" dirty="0" err="1" smtClean="0"/>
              <a:t>Logik</a:t>
            </a:r>
            <a:r>
              <a:rPr lang="en-GB" sz="1800" dirty="0" smtClean="0"/>
              <a:t>" [Foundations of combinatorial logic], </a:t>
            </a:r>
            <a:r>
              <a:rPr lang="en-GB" sz="1800" i="1" dirty="0" smtClean="0"/>
              <a:t>American Journal of Mathematics</a:t>
            </a:r>
            <a:r>
              <a:rPr lang="en-GB" sz="1800" dirty="0" smtClean="0"/>
              <a:t> (in German) (The Johns Hopkins University Press) </a:t>
            </a:r>
            <a:r>
              <a:rPr lang="en-GB" sz="1800" b="1" dirty="0" smtClean="0"/>
              <a:t>52</a:t>
            </a:r>
            <a:r>
              <a:rPr lang="en-GB" sz="1800" dirty="0" smtClean="0"/>
              <a:t> (3): 509–536, 1930</a:t>
            </a:r>
          </a:p>
          <a:p>
            <a:r>
              <a:rPr lang="en-GB" sz="1800" dirty="0" smtClean="0"/>
              <a:t> T. J. W. Clarke , P. J. S. Gladstone, C. D. MacLean and A. C. Norman,  SKIM - The S, K, I reduction machine, </a:t>
            </a:r>
            <a:r>
              <a:rPr lang="en-GB" sz="1800" i="1" dirty="0" smtClean="0"/>
              <a:t>Proceeding LFP '80 Proceedings of the 1980 ACM Conference on LISP and Functional Programming</a:t>
            </a:r>
            <a:r>
              <a:rPr lang="en-GB" sz="1800" dirty="0" smtClean="0"/>
              <a:t>, pp 128-135, 1980</a:t>
            </a:r>
          </a:p>
          <a:p>
            <a:r>
              <a:rPr lang="en-GB" sz="1800" dirty="0" smtClean="0"/>
              <a:t>J. Darlington and M. Reeve, ALICE a multi-processor reduction machine for the parallel evaluation CF applicative languages, </a:t>
            </a:r>
            <a:r>
              <a:rPr lang="en-GB" sz="1800" i="1" dirty="0" smtClean="0"/>
              <a:t>Proceedings of the 1981 ACM Conference on Functional Programming Languages and Computer Architecture</a:t>
            </a:r>
            <a:r>
              <a:rPr lang="en-GB" sz="1800" dirty="0" smtClean="0"/>
              <a:t>, pp 65-76, 1981</a:t>
            </a:r>
          </a:p>
          <a:p>
            <a:r>
              <a:rPr lang="fi-FI" sz="1800" dirty="0" smtClean="0"/>
              <a:t>C. L. Hankin, P. E.  Osmon and  M. J. Shute, </a:t>
            </a:r>
            <a:r>
              <a:rPr lang="en-GB" sz="1800" dirty="0" smtClean="0"/>
              <a:t>Cobweb — A </a:t>
            </a:r>
            <a:r>
              <a:rPr lang="en-GB" sz="1800" dirty="0" err="1" smtClean="0"/>
              <a:t>combinator</a:t>
            </a:r>
            <a:r>
              <a:rPr lang="en-GB" sz="1800" dirty="0" smtClean="0"/>
              <a:t> reduction architecture,  </a:t>
            </a:r>
            <a:r>
              <a:rPr lang="en-GB" sz="1800" i="1" dirty="0" smtClean="0"/>
              <a:t>Functional Programming Languages and Computer Architecture </a:t>
            </a:r>
            <a:r>
              <a:rPr lang="en-GB" sz="1800" dirty="0" smtClean="0"/>
              <a:t>, Springer LNCS Volume 201, pp 99-112, 1985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63</a:t>
            </a:fld>
            <a:endParaRPr lang="en-GB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R. J. M. Hughes, Super-</a:t>
            </a:r>
            <a:r>
              <a:rPr lang="en-GB" sz="1800" dirty="0" err="1" smtClean="0"/>
              <a:t>combinators</a:t>
            </a:r>
            <a:r>
              <a:rPr lang="en-GB" sz="1800" dirty="0" smtClean="0"/>
              <a:t> a new implementation method for applicative languages , </a:t>
            </a:r>
            <a:r>
              <a:rPr lang="en-GB" sz="1800" i="1" dirty="0" smtClean="0"/>
              <a:t>Proceedings of the 1982 ACM symposium on LISP and Functional Programming</a:t>
            </a:r>
            <a:r>
              <a:rPr lang="en-GB" sz="1800" dirty="0" smtClean="0"/>
              <a:t>, Pages 1-10, 1982 </a:t>
            </a:r>
          </a:p>
          <a:p>
            <a:r>
              <a:rPr lang="en-GB" sz="1800" dirty="0" smtClean="0"/>
              <a:t>T. </a:t>
            </a:r>
            <a:r>
              <a:rPr lang="en-GB" sz="1800" dirty="0" err="1" smtClean="0"/>
              <a:t>Johnsson</a:t>
            </a:r>
            <a:r>
              <a:rPr lang="en-GB" sz="1800" dirty="0" smtClean="0"/>
              <a:t>, Lambda Lifting: Transforming Programs to Recursive Equations, ACM </a:t>
            </a:r>
            <a:r>
              <a:rPr lang="en-GB" sz="1800" i="1" dirty="0" smtClean="0"/>
              <a:t>Conf. on </a:t>
            </a:r>
            <a:r>
              <a:rPr lang="en-GB" sz="1800" i="1" dirty="0" err="1" smtClean="0"/>
              <a:t>Func</a:t>
            </a:r>
            <a:r>
              <a:rPr lang="en-GB" sz="1800" i="1" dirty="0" smtClean="0"/>
              <a:t>. </a:t>
            </a:r>
            <a:r>
              <a:rPr lang="en-GB" sz="1800" i="1" dirty="0" err="1" smtClean="0"/>
              <a:t>Prog</a:t>
            </a:r>
            <a:r>
              <a:rPr lang="en-GB" sz="1800" i="1" dirty="0" smtClean="0"/>
              <a:t>. Languages and Computer Architecture, </a:t>
            </a:r>
            <a:r>
              <a:rPr lang="en-GB" sz="1800" dirty="0" smtClean="0"/>
              <a:t>1985</a:t>
            </a:r>
          </a:p>
          <a:p>
            <a:r>
              <a:rPr lang="en-GB" sz="1800" dirty="0" smtClean="0"/>
              <a:t>S. J. Kleene, Lambda definability and </a:t>
            </a:r>
            <a:r>
              <a:rPr lang="en-GB" sz="1800" dirty="0" err="1" smtClean="0"/>
              <a:t>recursiveness</a:t>
            </a:r>
            <a:r>
              <a:rPr lang="en-GB" sz="1800" dirty="0" smtClean="0"/>
              <a:t>, Duke Mathematical Journal, </a:t>
            </a:r>
            <a:r>
              <a:rPr lang="en-GB" sz="1800" dirty="0" err="1" smtClean="0"/>
              <a:t>Vol</a:t>
            </a:r>
            <a:r>
              <a:rPr lang="en-GB" sz="1800" dirty="0" smtClean="0"/>
              <a:t> 2, pp340-353, 1936</a:t>
            </a:r>
          </a:p>
          <a:p>
            <a:r>
              <a:rPr lang="en-GB" sz="1800" dirty="0" smtClean="0"/>
              <a:t>E. G. J. M. H. </a:t>
            </a:r>
            <a:r>
              <a:rPr lang="en-GB" sz="1800" dirty="0" err="1" smtClean="0"/>
              <a:t>Nöcker</a:t>
            </a:r>
            <a:r>
              <a:rPr lang="en-GB" sz="1800" dirty="0" smtClean="0"/>
              <a:t>, M. J. </a:t>
            </a:r>
            <a:r>
              <a:rPr lang="en-GB" sz="1800" dirty="0" err="1" smtClean="0"/>
              <a:t>Plasmeijer</a:t>
            </a:r>
            <a:r>
              <a:rPr lang="en-GB" sz="1800" dirty="0" smtClean="0"/>
              <a:t> and J. E. W. </a:t>
            </a:r>
            <a:r>
              <a:rPr lang="en-GB" sz="1800" dirty="0" err="1" smtClean="0"/>
              <a:t>Smetsers</a:t>
            </a:r>
            <a:r>
              <a:rPr lang="en-GB" sz="1800" dirty="0" smtClean="0"/>
              <a:t>. The parallel ABC machine, </a:t>
            </a:r>
            <a:r>
              <a:rPr lang="en-GB" sz="1800" i="1" dirty="0" smtClean="0"/>
              <a:t>Proc. of 3rd International Workshop on Implementation of Functional Languages on Parallel Architectures</a:t>
            </a:r>
            <a:r>
              <a:rPr lang="en-GB" sz="1800" dirty="0" smtClean="0"/>
              <a:t>, Southampton, Glaser and </a:t>
            </a:r>
            <a:r>
              <a:rPr lang="en-GB" sz="1800" dirty="0" err="1" smtClean="0"/>
              <a:t>Hartel</a:t>
            </a:r>
            <a:r>
              <a:rPr lang="en-GB" sz="1800" dirty="0" smtClean="0"/>
              <a:t> Eds., University of Southampton Technical Report 91-07, pp. 383-407, 1991</a:t>
            </a:r>
          </a:p>
          <a:p>
            <a:r>
              <a:rPr lang="en-GB" sz="1800" dirty="0" smtClean="0"/>
              <a:t>S. L. Peyton Jones, C. Clack, J. </a:t>
            </a:r>
            <a:r>
              <a:rPr lang="en-GB" sz="1800" dirty="0" err="1" smtClean="0"/>
              <a:t>Salkild</a:t>
            </a:r>
            <a:r>
              <a:rPr lang="en-GB" sz="1800" dirty="0" smtClean="0"/>
              <a:t> and M. </a:t>
            </a:r>
            <a:r>
              <a:rPr lang="en-GB" sz="1800" dirty="0" err="1" smtClean="0"/>
              <a:t>Hardie</a:t>
            </a:r>
            <a:r>
              <a:rPr lang="en-GB" sz="1800" dirty="0" smtClean="0"/>
              <a:t> , GRIP—A high-performance architecture for parallel graph reduction, </a:t>
            </a:r>
            <a:r>
              <a:rPr lang="en-GB" sz="1800" i="1" dirty="0" smtClean="0"/>
              <a:t>Proceeding of Conference on Functional Programming Languages and Computer Architecture </a:t>
            </a:r>
            <a:r>
              <a:rPr lang="en-GB" sz="1800" dirty="0" smtClean="0"/>
              <a:t>, pp 98-112 </a:t>
            </a:r>
            <a:br>
              <a:rPr lang="en-GB" sz="1800" dirty="0" smtClean="0"/>
            </a:br>
            <a:r>
              <a:rPr lang="en-GB" sz="1800" dirty="0" smtClean="0"/>
              <a:t>Springer-</a:t>
            </a:r>
            <a:r>
              <a:rPr lang="en-GB" sz="1800" dirty="0" err="1" smtClean="0"/>
              <a:t>Verlag</a:t>
            </a:r>
            <a:r>
              <a:rPr lang="en-GB" sz="1800" dirty="0" smtClean="0"/>
              <a:t> ,1987 </a:t>
            </a:r>
            <a:br>
              <a:rPr lang="en-GB" sz="1800" dirty="0" smtClean="0"/>
            </a:br>
            <a:r>
              <a:rPr lang="en-GB" sz="1800" dirty="0" smtClean="0"/>
              <a:t> A. H. J. Sale,  The Architecture of the PCM-1, </a:t>
            </a:r>
            <a:r>
              <a:rPr lang="en-GB" sz="1800" i="1" dirty="0" smtClean="0"/>
              <a:t>Australian Computer Journal</a:t>
            </a:r>
            <a:r>
              <a:rPr lang="en-GB" sz="1800" dirty="0" smtClean="0"/>
              <a:t>, 01/1989; 21:71-78, 1989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64</a:t>
            </a:fld>
            <a:endParaRPr lang="en-GB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M. </a:t>
            </a:r>
            <a:r>
              <a:rPr lang="en-GB" sz="1800" dirty="0" err="1" smtClean="0"/>
              <a:t>Schönfinkel</a:t>
            </a:r>
            <a:r>
              <a:rPr lang="en-GB" sz="1800" dirty="0" smtClean="0"/>
              <a:t>, 1924, </a:t>
            </a:r>
            <a:r>
              <a:rPr lang="en-GB" sz="1800" dirty="0" err="1" smtClean="0"/>
              <a:t>Über</a:t>
            </a:r>
            <a:r>
              <a:rPr lang="en-GB" sz="1800" dirty="0" smtClean="0"/>
              <a:t> die </a:t>
            </a:r>
            <a:r>
              <a:rPr lang="en-GB" sz="1800" dirty="0" err="1" smtClean="0"/>
              <a:t>Bausteine</a:t>
            </a:r>
            <a:r>
              <a:rPr lang="en-GB" sz="1800" dirty="0" smtClean="0"/>
              <a:t> </a:t>
            </a:r>
            <a:r>
              <a:rPr lang="en-GB" sz="1800" dirty="0" err="1" smtClean="0"/>
              <a:t>der</a:t>
            </a:r>
            <a:r>
              <a:rPr lang="en-GB" sz="1800" dirty="0" smtClean="0"/>
              <a:t> </a:t>
            </a:r>
            <a:r>
              <a:rPr lang="en-GB" sz="1800" dirty="0" err="1" smtClean="0"/>
              <a:t>mathematischen</a:t>
            </a:r>
            <a:r>
              <a:rPr lang="en-GB" sz="1800" dirty="0" smtClean="0"/>
              <a:t> </a:t>
            </a:r>
            <a:r>
              <a:rPr lang="en-GB" sz="1800" dirty="0" err="1" smtClean="0"/>
              <a:t>Logik</a:t>
            </a:r>
            <a:r>
              <a:rPr lang="en-GB" sz="1800" dirty="0" smtClean="0"/>
              <a:t>, translated as On the Building Blocks of Mathematical Logic in </a:t>
            </a:r>
            <a:r>
              <a:rPr lang="en-GB" sz="1800" i="1" dirty="0" smtClean="0"/>
              <a:t>From </a:t>
            </a:r>
            <a:r>
              <a:rPr lang="en-GB" sz="1800" i="1" dirty="0" err="1" smtClean="0"/>
              <a:t>Frege</a:t>
            </a:r>
            <a:r>
              <a:rPr lang="en-GB" sz="1800" i="1" dirty="0" smtClean="0"/>
              <a:t> to Gödel: a source book in mathematical logic, 1879–1931</a:t>
            </a:r>
            <a:r>
              <a:rPr lang="en-GB" sz="1800" dirty="0" smtClean="0"/>
              <a:t>, Je. van </a:t>
            </a:r>
            <a:r>
              <a:rPr lang="en-GB" sz="1800" dirty="0" err="1" smtClean="0"/>
              <a:t>Heijenoort</a:t>
            </a:r>
            <a:r>
              <a:rPr lang="en-GB" sz="1800" dirty="0" smtClean="0"/>
              <a:t>, ed. Harvard University Press, 1967 </a:t>
            </a:r>
          </a:p>
          <a:p>
            <a:r>
              <a:rPr lang="nn-NO" sz="1800" dirty="0" smtClean="0"/>
              <a:t>A. M. Turing,  </a:t>
            </a:r>
            <a:r>
              <a:rPr lang="en-GB" sz="1800" dirty="0" smtClean="0"/>
              <a:t>On Computable Numbers with an Application to the </a:t>
            </a:r>
            <a:r>
              <a:rPr lang="en-GB" sz="1800" dirty="0" err="1" smtClean="0"/>
              <a:t>Entscheidungsproblem</a:t>
            </a:r>
            <a:r>
              <a:rPr lang="en-GB" sz="1800" dirty="0" smtClean="0"/>
              <a:t>, </a:t>
            </a:r>
            <a:r>
              <a:rPr lang="en-GB" sz="1800" i="1" dirty="0" smtClean="0"/>
              <a:t>Proceedings of London Mathematical Society</a:t>
            </a:r>
            <a:r>
              <a:rPr lang="en-GB" sz="1800" dirty="0" smtClean="0"/>
              <a:t>, </a:t>
            </a:r>
            <a:r>
              <a:rPr lang="en-GB" sz="1800" i="1" dirty="0" smtClean="0"/>
              <a:t>s2-42 (1): 230-265, 1937</a:t>
            </a:r>
          </a:p>
          <a:p>
            <a:r>
              <a:rPr lang="en-GB" sz="1800" dirty="0" smtClean="0"/>
              <a:t>A. M. Turing, Computability and λ  -Definability, </a:t>
            </a:r>
            <a:r>
              <a:rPr lang="en-GB" sz="1800" i="1" dirty="0" smtClean="0"/>
              <a:t>J. Symbolic Logic, </a:t>
            </a:r>
            <a:r>
              <a:rPr lang="en-GB" sz="1800" dirty="0" smtClean="0"/>
              <a:t>Volume 2, Issue 4, 153-163, 1937 </a:t>
            </a:r>
          </a:p>
          <a:p>
            <a:r>
              <a:rPr lang="en-GB" sz="1800" dirty="0" smtClean="0"/>
              <a:t>D. A. Turner, </a:t>
            </a:r>
            <a:r>
              <a:rPr lang="en-GB" sz="1800" i="1" dirty="0" smtClean="0"/>
              <a:t>SASL  </a:t>
            </a:r>
            <a:r>
              <a:rPr lang="pt-BR" sz="1800" i="1" dirty="0" smtClean="0"/>
              <a:t>Language Manual </a:t>
            </a:r>
            <a:r>
              <a:rPr lang="en-GB" sz="1800" i="1" dirty="0" smtClean="0"/>
              <a:t>1976</a:t>
            </a:r>
            <a:r>
              <a:rPr lang="en-GB" sz="1800" dirty="0" smtClean="0"/>
              <a:t>, (Revised August 1979 for "</a:t>
            </a:r>
            <a:r>
              <a:rPr lang="en-GB" sz="1800" dirty="0" err="1" smtClean="0"/>
              <a:t>Combinators</a:t>
            </a:r>
            <a:r>
              <a:rPr lang="en-GB" sz="1800" dirty="0" smtClean="0"/>
              <a:t>" Version), Computer Laboratory, University of Kent, 1979</a:t>
            </a:r>
          </a:p>
          <a:p>
            <a:r>
              <a:rPr lang="en-GB" sz="1800" dirty="0" smtClean="0"/>
              <a:t>D. A. Turner, Another Algorithm for Bracket Abstraction, The </a:t>
            </a:r>
            <a:r>
              <a:rPr lang="en-GB" sz="1800" i="1" dirty="0" smtClean="0"/>
              <a:t>Journal of Symbolic Logic ,</a:t>
            </a:r>
            <a:r>
              <a:rPr lang="en-GB" sz="1800" dirty="0" smtClean="0"/>
              <a:t>  Vol. 44, No. 2, Jun., 1979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5/11/2014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SKI </a:t>
            </a:r>
            <a:r>
              <a:rPr lang="en-GB" dirty="0" err="1" smtClean="0"/>
              <a:t>combinators</a:t>
            </a:r>
            <a:r>
              <a:rPr lang="en-GB" dirty="0" smtClean="0"/>
              <a:t> - Glasgow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65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Turing machine</a:t>
            </a:r>
          </a:p>
          <a:p>
            <a:r>
              <a:rPr lang="en-GB" dirty="0" smtClean="0">
                <a:sym typeface="Wingdings" pitchFamily="2" charset="2"/>
              </a:rPr>
              <a:t>bounded tape of cells of symbols</a:t>
            </a:r>
          </a:p>
          <a:p>
            <a:r>
              <a:rPr lang="en-GB" dirty="0" smtClean="0">
                <a:sym typeface="Wingdings" pitchFamily="2" charset="2"/>
              </a:rPr>
              <a:t>read/write head over current cell</a:t>
            </a:r>
          </a:p>
          <a:p>
            <a:r>
              <a:rPr lang="en-GB" dirty="0" smtClean="0">
                <a:sym typeface="Wingdings" pitchFamily="2" charset="2"/>
              </a:rPr>
              <a:t>transitions: (</a:t>
            </a:r>
            <a:r>
              <a:rPr lang="en-GB" i="1" dirty="0" smtClean="0">
                <a:sym typeface="Wingdings" pitchFamily="2" charset="2"/>
              </a:rPr>
              <a:t>state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en-GB" i="1" dirty="0" smtClean="0">
                <a:sym typeface="Wingdings" pitchFamily="2" charset="2"/>
              </a:rPr>
              <a:t>symb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) -&gt; 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                         (</a:t>
            </a:r>
            <a:r>
              <a:rPr lang="en-GB" i="1" dirty="0" smtClean="0">
                <a:sym typeface="Wingdings" pitchFamily="2" charset="2"/>
              </a:rPr>
              <a:t>state</a:t>
            </a:r>
            <a:r>
              <a:rPr lang="en-GB" i="1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en-GB" i="1" dirty="0" smtClean="0">
                <a:sym typeface="Wingdings" pitchFamily="2" charset="2"/>
              </a:rPr>
              <a:t>symb</a:t>
            </a:r>
            <a:r>
              <a:rPr lang="en-GB" i="1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,</a:t>
            </a:r>
            <a:r>
              <a:rPr lang="en-GB" i="1" dirty="0" smtClean="0">
                <a:sym typeface="Wingdings" pitchFamily="2" charset="2"/>
              </a:rPr>
              <a:t>direction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r>
              <a:rPr lang="en-GB" dirty="0" smtClean="0">
                <a:sym typeface="Wingdings" pitchFamily="2" charset="2"/>
              </a:rPr>
              <a:t>i.e. in </a:t>
            </a:r>
            <a:r>
              <a:rPr lang="en-GB" i="1" dirty="0" smtClean="0">
                <a:sym typeface="Wingdings" pitchFamily="2" charset="2"/>
              </a:rPr>
              <a:t>state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 reading </a:t>
            </a:r>
            <a:r>
              <a:rPr lang="en-GB" i="1" dirty="0" smtClean="0">
                <a:sym typeface="Wingdings" pitchFamily="2" charset="2"/>
              </a:rPr>
              <a:t>symb</a:t>
            </a:r>
            <a:r>
              <a:rPr lang="en-GB" i="1" baseline="-25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, change to </a:t>
            </a:r>
            <a:r>
              <a:rPr lang="en-GB" i="1" dirty="0" smtClean="0">
                <a:sym typeface="Wingdings" pitchFamily="2" charset="2"/>
              </a:rPr>
              <a:t>state</a:t>
            </a:r>
            <a:r>
              <a:rPr lang="en-GB" i="1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, write </a:t>
            </a:r>
            <a:r>
              <a:rPr lang="en-GB" i="1" dirty="0" smtClean="0">
                <a:sym typeface="Wingdings" pitchFamily="2" charset="2"/>
              </a:rPr>
              <a:t>symb</a:t>
            </a:r>
            <a:r>
              <a:rPr lang="en-GB" i="1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and move tape in </a:t>
            </a:r>
            <a:r>
              <a:rPr lang="en-GB" i="1" dirty="0" smtClean="0">
                <a:sym typeface="Wingdings" pitchFamily="2" charset="2"/>
              </a:rPr>
              <a:t>direction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are an older approach</a:t>
            </a:r>
          </a:p>
          <a:p>
            <a:r>
              <a:rPr lang="en-GB" dirty="0" err="1" smtClean="0"/>
              <a:t>Schonfinkel</a:t>
            </a:r>
            <a:r>
              <a:rPr lang="en-GB" dirty="0" smtClean="0"/>
              <a:t> - 1924</a:t>
            </a:r>
          </a:p>
          <a:p>
            <a:r>
              <a:rPr lang="en-GB" dirty="0" smtClean="0"/>
              <a:t>Curry - 1927</a:t>
            </a:r>
          </a:p>
          <a:p>
            <a:r>
              <a:rPr lang="en-GB" dirty="0" smtClean="0"/>
              <a:t>far closer to lambda calculus then TMs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Combinators</a:t>
            </a:r>
            <a:r>
              <a:rPr lang="en-GB" dirty="0" smtClean="0"/>
              <a:t> and computability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basic </a:t>
            </a:r>
            <a:r>
              <a:rPr lang="en-GB" dirty="0" err="1" smtClean="0"/>
              <a:t>combinators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I 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i="1" dirty="0" smtClean="0">
                <a:sym typeface="Wingdings" pitchFamily="2" charset="2"/>
              </a:rPr>
              <a:t>x</a:t>
            </a:r>
            <a:r>
              <a:rPr lang="en-GB" dirty="0" smtClean="0">
                <a:sym typeface="Wingdings" pitchFamily="2" charset="2"/>
              </a:rPr>
              <a:t> – 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identity</a:t>
            </a:r>
            <a:endParaRPr lang="en-GB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K </a:t>
            </a:r>
            <a:r>
              <a:rPr lang="en-GB" i="1" dirty="0" smtClean="0">
                <a:sym typeface="Wingdings" pitchFamily="2" charset="2"/>
              </a:rPr>
              <a:t>x y</a:t>
            </a:r>
            <a:r>
              <a:rPr lang="en-GB" dirty="0" smtClean="0">
                <a:sym typeface="Wingdings" pitchFamily="2" charset="2"/>
              </a:rPr>
              <a:t>  </a:t>
            </a:r>
            <a:r>
              <a:rPr lang="en-GB" i="1" dirty="0" smtClean="0">
                <a:sym typeface="Wingdings" pitchFamily="2" charset="2"/>
              </a:rPr>
              <a:t>x 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true/first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S </a:t>
            </a:r>
            <a:r>
              <a:rPr lang="en-GB" i="1" dirty="0" smtClean="0">
                <a:sym typeface="Wingdings" pitchFamily="2" charset="2"/>
              </a:rPr>
              <a:t>x y z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i="1" dirty="0" smtClean="0">
                <a:sym typeface="Wingdings" pitchFamily="2" charset="2"/>
              </a:rPr>
              <a:t>x z</a:t>
            </a:r>
            <a:r>
              <a:rPr lang="en-GB" dirty="0" smtClean="0">
                <a:sym typeface="Wingdings" pitchFamily="2" charset="2"/>
              </a:rPr>
              <a:t> (</a:t>
            </a:r>
            <a:r>
              <a:rPr lang="en-GB" i="1" dirty="0" smtClean="0">
                <a:sym typeface="Wingdings" pitchFamily="2" charset="2"/>
              </a:rPr>
              <a:t>y z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e.g. S K I I  K I (I I)  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7F32-2ABA-4B9F-A9CB-699C6E059D7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SKI combinators - Glasgow - 2014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5005</Words>
  <Application>Microsoft Office PowerPoint</Application>
  <PresentationFormat>On-screen Show (4:3)</PresentationFormat>
  <Paragraphs>849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SKI combinators (really) are Turing complete.</vt:lpstr>
      <vt:lpstr>Overview</vt:lpstr>
      <vt:lpstr>Combinators and computability</vt:lpstr>
      <vt:lpstr>Combinators and computability</vt:lpstr>
      <vt:lpstr>Combinators and computability</vt:lpstr>
      <vt:lpstr>Combinators and computability</vt:lpstr>
      <vt:lpstr>Combinators and computability</vt:lpstr>
      <vt:lpstr>Combinators and computability</vt:lpstr>
      <vt:lpstr>Combinators and computability</vt:lpstr>
      <vt:lpstr>Combinators and computability</vt:lpstr>
      <vt:lpstr>Combinators and computing</vt:lpstr>
      <vt:lpstr>Combinators and computing</vt:lpstr>
      <vt:lpstr>Combinators and computing</vt:lpstr>
      <vt:lpstr>Combinators and computing</vt:lpstr>
      <vt:lpstr>Combinators and computing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A Turing machine for combinators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Towards a TM scripting language</vt:lpstr>
      <vt:lpstr>Future work</vt:lpstr>
      <vt:lpstr>Acknowledgements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 combinatots are (actually) Turing complete.</dc:title>
  <dc:creator>Greg</dc:creator>
  <cp:lastModifiedBy>Greg</cp:lastModifiedBy>
  <cp:revision>64</cp:revision>
  <dcterms:created xsi:type="dcterms:W3CDTF">2014-10-27T09:47:19Z</dcterms:created>
  <dcterms:modified xsi:type="dcterms:W3CDTF">2014-11-05T17:51:11Z</dcterms:modified>
</cp:coreProperties>
</file>