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63" r:id="rId4"/>
    <p:sldId id="262" r:id="rId5"/>
    <p:sldId id="265" r:id="rId6"/>
    <p:sldId id="261" r:id="rId7"/>
    <p:sldId id="267" r:id="rId8"/>
    <p:sldId id="266" r:id="rId9"/>
    <p:sldId id="264" r:id="rId10"/>
    <p:sldId id="270" r:id="rId11"/>
    <p:sldId id="271" r:id="rId12"/>
    <p:sldId id="272" r:id="rId13"/>
    <p:sldId id="273" r:id="rId14"/>
    <p:sldId id="274" r:id="rId15"/>
    <p:sldId id="277" r:id="rId16"/>
    <p:sldId id="276" r:id="rId17"/>
    <p:sldId id="275" r:id="rId18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59" autoAdjust="0"/>
  </p:normalViewPr>
  <p:slideViewPr>
    <p:cSldViewPr>
      <p:cViewPr varScale="1">
        <p:scale>
          <a:sx n="85" d="100"/>
          <a:sy n="85" d="100"/>
        </p:scale>
        <p:origin x="-60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win2kserver\business$\Marketing\power%20consumption%20frequency%20over%20tim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win2kserver\business$\Marketing\power%20consumption%20frequency%20over%20tim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PS</c:v>
                </c:pt>
              </c:strCache>
            </c:strRef>
          </c:tx>
          <c:marker>
            <c:symbol val="none"/>
          </c:marker>
          <c:cat>
            <c:numRef>
              <c:f>Sheet1!$B$3:$B$11</c:f>
              <c:numCache>
                <c:formatCode>General</c:formatCode>
                <c:ptCount val="9"/>
                <c:pt idx="0">
                  <c:v>1983</c:v>
                </c:pt>
                <c:pt idx="1">
                  <c:v>1986</c:v>
                </c:pt>
                <c:pt idx="2">
                  <c:v>1990</c:v>
                </c:pt>
                <c:pt idx="3">
                  <c:v>1995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Sheet1!$C$3:$C$11</c:f>
              <c:numCache>
                <c:formatCode>General</c:formatCode>
                <c:ptCount val="9"/>
                <c:pt idx="3">
                  <c:v>7.5</c:v>
                </c:pt>
                <c:pt idx="4">
                  <c:v>45</c:v>
                </c:pt>
                <c:pt idx="5">
                  <c:v>31</c:v>
                </c:pt>
                <c:pt idx="6">
                  <c:v>190</c:v>
                </c:pt>
                <c:pt idx="7">
                  <c:v>130</c:v>
                </c:pt>
                <c:pt idx="8">
                  <c:v>110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Xbox</c:v>
                </c:pt>
              </c:strCache>
            </c:strRef>
          </c:tx>
          <c:marker>
            <c:symbol val="none"/>
          </c:marker>
          <c:cat>
            <c:numRef>
              <c:f>Sheet1!$B$3:$B$11</c:f>
              <c:numCache>
                <c:formatCode>General</c:formatCode>
                <c:ptCount val="9"/>
                <c:pt idx="0">
                  <c:v>1983</c:v>
                </c:pt>
                <c:pt idx="1">
                  <c:v>1986</c:v>
                </c:pt>
                <c:pt idx="2">
                  <c:v>1990</c:v>
                </c:pt>
                <c:pt idx="3">
                  <c:v>1995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Sheet1!$D$3:$D$11</c:f>
              <c:numCache>
                <c:formatCode>General</c:formatCode>
                <c:ptCount val="9"/>
                <c:pt idx="4">
                  <c:v>70</c:v>
                </c:pt>
                <c:pt idx="5">
                  <c:v>100</c:v>
                </c:pt>
                <c:pt idx="6">
                  <c:v>180</c:v>
                </c:pt>
                <c:pt idx="7">
                  <c:v>120</c:v>
                </c:pt>
                <c:pt idx="8">
                  <c:v>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Nintendo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Sheet1!$B$3:$B$11</c:f>
              <c:numCache>
                <c:formatCode>General</c:formatCode>
                <c:ptCount val="9"/>
                <c:pt idx="0">
                  <c:v>1983</c:v>
                </c:pt>
                <c:pt idx="1">
                  <c:v>1986</c:v>
                </c:pt>
                <c:pt idx="2">
                  <c:v>1990</c:v>
                </c:pt>
                <c:pt idx="3">
                  <c:v>1995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Sheet1!$E$3:$E$11</c:f>
              <c:numCache>
                <c:formatCode>General</c:formatCode>
                <c:ptCount val="9"/>
                <c:pt idx="3">
                  <c:v>6</c:v>
                </c:pt>
                <c:pt idx="4">
                  <c:v>21</c:v>
                </c:pt>
                <c:pt idx="5">
                  <c:v>21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x86</c:v>
                </c:pt>
              </c:strCache>
            </c:strRef>
          </c:tx>
          <c:marker>
            <c:symbol val="none"/>
          </c:marker>
          <c:cat>
            <c:numRef>
              <c:f>Sheet1!$B$3:$B$11</c:f>
              <c:numCache>
                <c:formatCode>General</c:formatCode>
                <c:ptCount val="9"/>
                <c:pt idx="0">
                  <c:v>1983</c:v>
                </c:pt>
                <c:pt idx="1">
                  <c:v>1986</c:v>
                </c:pt>
                <c:pt idx="2">
                  <c:v>1990</c:v>
                </c:pt>
                <c:pt idx="3">
                  <c:v>1995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Sheet1!$F$3:$F$11</c:f>
              <c:numCache>
                <c:formatCode>General</c:formatCode>
                <c:ptCount val="9"/>
                <c:pt idx="0">
                  <c:v>1.5</c:v>
                </c:pt>
                <c:pt idx="1">
                  <c:v>3</c:v>
                </c:pt>
                <c:pt idx="2">
                  <c:v>7</c:v>
                </c:pt>
                <c:pt idx="3">
                  <c:v>15</c:v>
                </c:pt>
                <c:pt idx="4">
                  <c:v>30</c:v>
                </c:pt>
                <c:pt idx="5">
                  <c:v>65</c:v>
                </c:pt>
                <c:pt idx="6">
                  <c:v>100</c:v>
                </c:pt>
                <c:pt idx="7">
                  <c:v>70</c:v>
                </c:pt>
                <c:pt idx="8">
                  <c:v>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Amiga</c:v>
                </c:pt>
              </c:strCache>
            </c:strRef>
          </c:tx>
          <c:marker>
            <c:symbol val="none"/>
          </c:marker>
          <c:cat>
            <c:numRef>
              <c:f>Sheet1!$B$3:$B$11</c:f>
              <c:numCache>
                <c:formatCode>General</c:formatCode>
                <c:ptCount val="9"/>
                <c:pt idx="0">
                  <c:v>1983</c:v>
                </c:pt>
                <c:pt idx="1">
                  <c:v>1986</c:v>
                </c:pt>
                <c:pt idx="2">
                  <c:v>1990</c:v>
                </c:pt>
                <c:pt idx="3">
                  <c:v>1995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Sheet1!$G$3:$G$11</c:f>
              <c:numCache>
                <c:formatCode>General</c:formatCode>
                <c:ptCount val="9"/>
                <c:pt idx="2">
                  <c:v>7</c:v>
                </c:pt>
                <c:pt idx="3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33664"/>
        <c:axId val="85235200"/>
      </c:lineChart>
      <c:dateAx>
        <c:axId val="8523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235200"/>
        <c:crosses val="autoZero"/>
        <c:auto val="0"/>
        <c:lblOffset val="100"/>
        <c:baseTimeUnit val="days"/>
      </c:dateAx>
      <c:valAx>
        <c:axId val="85235200"/>
        <c:scaling>
          <c:logBase val="2"/>
          <c:orientation val="minMax"/>
          <c:min val="1"/>
        </c:scaling>
        <c:delete val="0"/>
        <c:axPos val="l"/>
        <c:majorGridlines/>
        <c:minorGridlines/>
        <c:numFmt formatCode="#,##0\W" sourceLinked="0"/>
        <c:majorTickMark val="out"/>
        <c:minorTickMark val="none"/>
        <c:tickLblPos val="nextTo"/>
        <c:crossAx val="85233664"/>
        <c:crosses val="autoZero"/>
        <c:crossBetween val="between"/>
      </c:valAx>
      <c:spPr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c:spPr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PS</c:v>
                </c:pt>
              </c:strCache>
            </c:strRef>
          </c:tx>
          <c:marker>
            <c:symbol val="none"/>
          </c:marker>
          <c:cat>
            <c:numRef>
              <c:f>Sheet1!$J$3:$J$11</c:f>
              <c:numCache>
                <c:formatCode>General</c:formatCode>
                <c:ptCount val="9"/>
                <c:pt idx="0">
                  <c:v>1983</c:v>
                </c:pt>
                <c:pt idx="1">
                  <c:v>1986</c:v>
                </c:pt>
                <c:pt idx="2">
                  <c:v>1990</c:v>
                </c:pt>
                <c:pt idx="3">
                  <c:v>1995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Sheet1!$K$3:$K$11</c:f>
              <c:numCache>
                <c:formatCode>General</c:formatCode>
                <c:ptCount val="9"/>
                <c:pt idx="3">
                  <c:v>34000000</c:v>
                </c:pt>
                <c:pt idx="4">
                  <c:v>300000000</c:v>
                </c:pt>
                <c:pt idx="5">
                  <c:v>300000000</c:v>
                </c:pt>
                <c:pt idx="6">
                  <c:v>3200000000</c:v>
                </c:pt>
                <c:pt idx="7">
                  <c:v>3200000000</c:v>
                </c:pt>
                <c:pt idx="8">
                  <c:v>3200000000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Sheet1!$L$2</c:f>
              <c:strCache>
                <c:ptCount val="1"/>
                <c:pt idx="0">
                  <c:v>Xbox</c:v>
                </c:pt>
              </c:strCache>
            </c:strRef>
          </c:tx>
          <c:marker>
            <c:symbol val="none"/>
          </c:marker>
          <c:cat>
            <c:numRef>
              <c:f>Sheet1!$J$3:$J$11</c:f>
              <c:numCache>
                <c:formatCode>General</c:formatCode>
                <c:ptCount val="9"/>
                <c:pt idx="0">
                  <c:v>1983</c:v>
                </c:pt>
                <c:pt idx="1">
                  <c:v>1986</c:v>
                </c:pt>
                <c:pt idx="2">
                  <c:v>1990</c:v>
                </c:pt>
                <c:pt idx="3">
                  <c:v>1995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Sheet1!$L$3:$L$11</c:f>
              <c:numCache>
                <c:formatCode>General</c:formatCode>
                <c:ptCount val="9"/>
                <c:pt idx="4">
                  <c:v>733000000</c:v>
                </c:pt>
                <c:pt idx="5">
                  <c:v>733000000</c:v>
                </c:pt>
                <c:pt idx="6">
                  <c:v>3200000000</c:v>
                </c:pt>
                <c:pt idx="7">
                  <c:v>3200000000</c:v>
                </c:pt>
                <c:pt idx="8">
                  <c:v>3200000000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Sheet1!$M$2</c:f>
              <c:strCache>
                <c:ptCount val="1"/>
                <c:pt idx="0">
                  <c:v>Nintendo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Sheet1!$J$3:$J$11</c:f>
              <c:numCache>
                <c:formatCode>General</c:formatCode>
                <c:ptCount val="9"/>
                <c:pt idx="0">
                  <c:v>1983</c:v>
                </c:pt>
                <c:pt idx="1">
                  <c:v>1986</c:v>
                </c:pt>
                <c:pt idx="2">
                  <c:v>1990</c:v>
                </c:pt>
                <c:pt idx="3">
                  <c:v>1995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Sheet1!$M$3:$M$11</c:f>
              <c:numCache>
                <c:formatCode>General</c:formatCode>
                <c:ptCount val="9"/>
                <c:pt idx="0">
                  <c:v>1700000</c:v>
                </c:pt>
                <c:pt idx="1">
                  <c:v>1700000</c:v>
                </c:pt>
                <c:pt idx="2">
                  <c:v>3600000</c:v>
                </c:pt>
                <c:pt idx="3">
                  <c:v>94000000</c:v>
                </c:pt>
                <c:pt idx="4">
                  <c:v>485000000</c:v>
                </c:pt>
                <c:pt idx="5">
                  <c:v>485000000</c:v>
                </c:pt>
                <c:pt idx="6">
                  <c:v>795000000</c:v>
                </c:pt>
                <c:pt idx="7">
                  <c:v>795000000</c:v>
                </c:pt>
                <c:pt idx="8">
                  <c:v>795000000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Sheet1!$N$2</c:f>
              <c:strCache>
                <c:ptCount val="1"/>
                <c:pt idx="0">
                  <c:v>x86</c:v>
                </c:pt>
              </c:strCache>
            </c:strRef>
          </c:tx>
          <c:spPr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Sheet1!$J$3:$J$11</c:f>
              <c:numCache>
                <c:formatCode>General</c:formatCode>
                <c:ptCount val="9"/>
                <c:pt idx="0">
                  <c:v>1983</c:v>
                </c:pt>
                <c:pt idx="1">
                  <c:v>1986</c:v>
                </c:pt>
                <c:pt idx="2">
                  <c:v>1990</c:v>
                </c:pt>
                <c:pt idx="3">
                  <c:v>1995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Sheet1!$N$3:$N$11</c:f>
              <c:numCache>
                <c:formatCode>General</c:formatCode>
                <c:ptCount val="9"/>
                <c:pt idx="0">
                  <c:v>4700000</c:v>
                </c:pt>
                <c:pt idx="1">
                  <c:v>8000000</c:v>
                </c:pt>
                <c:pt idx="2">
                  <c:v>50000000</c:v>
                </c:pt>
                <c:pt idx="3">
                  <c:v>150000000</c:v>
                </c:pt>
                <c:pt idx="4">
                  <c:v>1700000000</c:v>
                </c:pt>
                <c:pt idx="5">
                  <c:v>3200000000</c:v>
                </c:pt>
                <c:pt idx="6">
                  <c:v>3200000000</c:v>
                </c:pt>
                <c:pt idx="7">
                  <c:v>3200000000</c:v>
                </c:pt>
                <c:pt idx="8">
                  <c:v>3200000000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Sheet1!$O$2</c:f>
              <c:strCache>
                <c:ptCount val="1"/>
                <c:pt idx="0">
                  <c:v>Amiga</c:v>
                </c:pt>
              </c:strCache>
            </c:strRef>
          </c:tx>
          <c:marker>
            <c:symbol val="none"/>
          </c:marker>
          <c:cat>
            <c:numRef>
              <c:f>Sheet1!$J$3:$J$11</c:f>
              <c:numCache>
                <c:formatCode>General</c:formatCode>
                <c:ptCount val="9"/>
                <c:pt idx="0">
                  <c:v>1983</c:v>
                </c:pt>
                <c:pt idx="1">
                  <c:v>1986</c:v>
                </c:pt>
                <c:pt idx="2">
                  <c:v>1990</c:v>
                </c:pt>
                <c:pt idx="3">
                  <c:v>1995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Sheet1!$O$3:$O$11</c:f>
              <c:numCache>
                <c:formatCode>General</c:formatCode>
                <c:ptCount val="9"/>
                <c:pt idx="1">
                  <c:v>7000000</c:v>
                </c:pt>
                <c:pt idx="2">
                  <c:v>14000000</c:v>
                </c:pt>
                <c:pt idx="3">
                  <c:v>25000000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Sheet1!$P$2</c:f>
              <c:strCache>
                <c:ptCount val="1"/>
                <c:pt idx="0">
                  <c:v>Sega</c:v>
                </c:pt>
              </c:strCache>
            </c:strRef>
          </c:tx>
          <c:marker>
            <c:symbol val="none"/>
          </c:marker>
          <c:cat>
            <c:numRef>
              <c:f>Sheet1!$J$3:$J$11</c:f>
              <c:numCache>
                <c:formatCode>General</c:formatCode>
                <c:ptCount val="9"/>
                <c:pt idx="0">
                  <c:v>1983</c:v>
                </c:pt>
                <c:pt idx="1">
                  <c:v>1986</c:v>
                </c:pt>
                <c:pt idx="2">
                  <c:v>1990</c:v>
                </c:pt>
                <c:pt idx="3">
                  <c:v>1995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Sheet1!$P$3:$P$11</c:f>
              <c:numCache>
                <c:formatCode>General</c:formatCode>
                <c:ptCount val="9"/>
                <c:pt idx="1">
                  <c:v>3700000</c:v>
                </c:pt>
                <c:pt idx="2">
                  <c:v>7700000</c:v>
                </c:pt>
                <c:pt idx="3">
                  <c:v>28000000</c:v>
                </c:pt>
                <c:pt idx="4">
                  <c:v>200000000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46368"/>
        <c:axId val="84347904"/>
      </c:lineChart>
      <c:dateAx>
        <c:axId val="8434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347904"/>
        <c:crosses val="autoZero"/>
        <c:auto val="0"/>
        <c:lblOffset val="100"/>
        <c:baseTimeUnit val="days"/>
      </c:dateAx>
      <c:valAx>
        <c:axId val="84347904"/>
        <c:scaling>
          <c:logBase val="10"/>
          <c:orientation val="minMax"/>
          <c:min val="1000000"/>
        </c:scaling>
        <c:delete val="0"/>
        <c:axPos val="l"/>
        <c:majorGridlines/>
        <c:numFmt formatCode="#,##0&quot;MHz&quot;" sourceLinked="0"/>
        <c:majorTickMark val="out"/>
        <c:minorTickMark val="none"/>
        <c:tickLblPos val="nextTo"/>
        <c:crossAx val="84346368"/>
        <c:crosses val="autoZero"/>
        <c:crossBetween val="between"/>
        <c:dispUnits>
          <c:builtInUnit val="millions"/>
        </c:dispUnits>
      </c:valAx>
      <c:spPr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c:spPr>
    </c:plotArea>
    <c:legend>
      <c:legendPos val="r"/>
      <c:layout/>
      <c:overlay val="0"/>
    </c:legend>
    <c:plotVisOnly val="1"/>
    <c:dispBlanksAs val="zero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3C3BD025-E4EC-47E2-8B6B-262D05128FE4}" type="datetime1">
              <a:rPr/>
              <a:pPr>
                <a:defRPr/>
              </a:pPr>
              <a:t>11/02/2011</a:t>
            </a:fld>
            <a:endParaRPr/>
          </a:p>
        </p:txBody>
      </p:sp>
      <p:sp>
        <p:nvSpPr>
          <p:cNvPr id="512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8069CC7D-CA06-40E1-A0BC-BD865D7B29E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58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&amp; Back Page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ChangeArrowheads="1"/>
          </p:cNvSpPr>
          <p:nvPr/>
        </p:nvSpPr>
        <p:spPr bwMode="auto">
          <a:xfrm>
            <a:off x="25400" y="3112294"/>
            <a:ext cx="91186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800"/>
              </a:spcBef>
              <a:defRPr/>
            </a:pP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Codeplay CEO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50825" y="4516042"/>
            <a:ext cx="27327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© Copyright 2012 Codeplay Software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</a:rPr>
              <a:t> Ltd</a:t>
            </a:r>
            <a:endParaRPr lang="en-GB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092953" y="4192192"/>
            <a:ext cx="1768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45 York Place</a:t>
            </a:r>
          </a:p>
          <a:p>
            <a:pPr algn="r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Edinburgh</a:t>
            </a:r>
          </a:p>
          <a:p>
            <a:pPr algn="r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EH1 3HP</a:t>
            </a:r>
          </a:p>
          <a:p>
            <a:pPr algn="r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United Kingdom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492503" y="4464844"/>
            <a:ext cx="180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Visit us at</a:t>
            </a:r>
          </a:p>
          <a:p>
            <a:pPr algn="ctr">
              <a:defRPr/>
            </a:pPr>
            <a:r>
              <a:rPr lang="en-GB" sz="1400" b="1" dirty="0" smtClean="0">
                <a:solidFill>
                  <a:schemeClr val="bg1">
                    <a:lumMod val="50000"/>
                  </a:schemeClr>
                </a:solidFill>
              </a:rPr>
              <a:t>www.codeplay.com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3568" y="1113588"/>
            <a:ext cx="7772400" cy="135014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0" y="2571750"/>
            <a:ext cx="9144000" cy="540060"/>
          </a:xfrm>
        </p:spPr>
        <p:txBody>
          <a:bodyPr anchorCtr="1"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54813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3568" y="1113588"/>
            <a:ext cx="7772400" cy="1350148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11560" y="2733768"/>
            <a:ext cx="8136904" cy="1890210"/>
          </a:xfrm>
        </p:spPr>
        <p:txBody>
          <a:bodyPr anchorCtr="1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54813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3" y="1437622"/>
            <a:ext cx="4038603" cy="3156998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9" y="1437622"/>
            <a:ext cx="4038603" cy="3156998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6863-CE15-465B-A40E-4DD6F4E918DD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644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ource Code &amp; 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4" y="681542"/>
            <a:ext cx="3008311" cy="8715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681542"/>
            <a:ext cx="5111752" cy="3913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3" y="1599644"/>
            <a:ext cx="3008311" cy="2994977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28E4-062F-482D-AEE7-E4F733C16DD1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313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3600452"/>
            <a:ext cx="5486400" cy="425051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4025501"/>
            <a:ext cx="5486400" cy="60364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BD104-351D-4F6D-B27B-720BFA49F457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2520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B2A0E-8CF3-4745-B07C-E032FB5D47C0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334559"/>
      </p:ext>
    </p:extLst>
  </p:cSld>
  <p:clrMapOvr>
    <a:masterClrMapping/>
  </p:clrMapOvr>
  <p:transition spd="slow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end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4294967295"/>
          </p:nvPr>
        </p:nvSpPr>
        <p:spPr>
          <a:xfrm>
            <a:off x="457200" y="465514"/>
            <a:ext cx="8229600" cy="41291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0DB9-7B98-4166-A4B9-78F67BEB891A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9624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465535"/>
            <a:ext cx="8229600" cy="6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203598"/>
            <a:ext cx="8229600" cy="3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7950" y="4893470"/>
            <a:ext cx="2033588" cy="2500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chemeClr val="bg1">
                    <a:lumMod val="65000"/>
                  </a:schemeClr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B2FF9105-FB4C-4C35-B49F-29432AB07D2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b="1" kern="1200">
          <a:solidFill>
            <a:schemeClr val="tx1">
              <a:lumMod val="85000"/>
              <a:lumOff val="15000"/>
            </a:schemeClr>
          </a:solidFill>
          <a:latin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n-US" sz="2800" kern="1200">
          <a:solidFill>
            <a:schemeClr val="tx1">
              <a:lumMod val="85000"/>
              <a:lumOff val="15000"/>
            </a:schemeClr>
          </a:solidFill>
          <a:latin typeface="Calibri"/>
        </a:defRPr>
      </a:lvl1pPr>
      <a:lvl2pPr marL="742950" lvl="1" indent="-285750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n-US" sz="2400" kern="1200">
          <a:solidFill>
            <a:schemeClr val="tx1">
              <a:lumMod val="85000"/>
              <a:lumOff val="15000"/>
            </a:schemeClr>
          </a:solidFill>
          <a:latin typeface="Calibri"/>
        </a:defRPr>
      </a:lvl2pPr>
      <a:lvl3pPr marL="1143000" lvl="2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n-US" sz="2000" kern="1200">
          <a:solidFill>
            <a:schemeClr val="tx1">
              <a:lumMod val="85000"/>
              <a:lumOff val="15000"/>
            </a:schemeClr>
          </a:solidFill>
          <a:latin typeface="Calibri"/>
        </a:defRPr>
      </a:lvl3pPr>
      <a:lvl4pPr marL="1600200" lvl="3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n-US" sz="2000" kern="1200">
          <a:solidFill>
            <a:schemeClr val="tx1">
              <a:lumMod val="85000"/>
              <a:lumOff val="15000"/>
            </a:schemeClr>
          </a:solidFill>
          <a:latin typeface="Calibri"/>
        </a:defRPr>
      </a:lvl4pPr>
      <a:lvl5pPr marL="2057400" lvl="4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chemeClr val="tx1">
              <a:lumMod val="85000"/>
              <a:lumOff val="15000"/>
            </a:schemeClr>
          </a:solidFill>
          <a:latin typeface="Calibri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FFFFFF"/>
          </a:solidFill>
          <a:latin typeface="Calibri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FFFFFF"/>
          </a:solidFill>
          <a:latin typeface="Calibri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FFFFFF"/>
          </a:solidFill>
          <a:latin typeface="Calibri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FFFFFF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 noGrp="1"/>
          </p:cNvSpPr>
          <p:nvPr>
            <p:ph type="ctrTitle"/>
          </p:nvPr>
        </p:nvSpPr>
        <p:spPr>
          <a:xfrm>
            <a:off x="684213" y="1113236"/>
            <a:ext cx="7772400" cy="1350169"/>
          </a:xfrm>
        </p:spPr>
        <p:txBody>
          <a:bodyPr/>
          <a:lstStyle/>
          <a:p>
            <a:r>
              <a:rPr lang="en-GB" sz="4400" dirty="0" smtClean="0"/>
              <a:t>The unique challenges of producing compilers for GPUs</a:t>
            </a:r>
            <a:endParaRPr dirty="0" smtClean="0">
              <a:latin typeface="Calibri" pitchFamily="34" charset="0"/>
            </a:endParaRPr>
          </a:p>
        </p:txBody>
      </p:sp>
      <p:sp>
        <p:nvSpPr>
          <p:cNvPr id="3075" name="Subtitle 2"/>
          <p:cNvSpPr txBox="1">
            <a:spLocks noGrp="1"/>
          </p:cNvSpPr>
          <p:nvPr>
            <p:ph type="subTitle" idx="1"/>
          </p:nvPr>
        </p:nvSpPr>
        <p:spPr>
          <a:xfrm>
            <a:off x="0" y="2571750"/>
            <a:ext cx="9144000" cy="540544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Calibri" pitchFamily="34" charset="0"/>
              </a:defRPr>
            </a:lvl1pPr>
            <a:lvl2pPr algn="ctr">
              <a:defRPr sz="2800">
                <a:solidFill>
                  <a:srgbClr val="FFFFFF"/>
                </a:solidFill>
                <a:latin typeface="Calibri" pitchFamily="34" charset="0"/>
              </a:defRPr>
            </a:lvl2pPr>
            <a:lvl3pPr algn="ctr">
              <a:defRPr sz="2400">
                <a:solidFill>
                  <a:srgbClr val="FFFFFF"/>
                </a:solidFill>
                <a:latin typeface="Calibri" pitchFamily="34" charset="0"/>
              </a:defRPr>
            </a:lvl3pPr>
            <a:lvl4pPr algn="ctr">
              <a:defRPr sz="2000">
                <a:solidFill>
                  <a:srgbClr val="FFFFFF"/>
                </a:solidFill>
                <a:latin typeface="Calibri" pitchFamily="34" charset="0"/>
              </a:defRPr>
            </a:lvl4pPr>
            <a:lvl5pPr algn="ctr">
              <a:defRPr sz="2000">
                <a:solidFill>
                  <a:srgbClr val="FFFFFF"/>
                </a:solidFill>
                <a:latin typeface="Calibri" pitchFamily="34" charset="0"/>
              </a:defRPr>
            </a:lvl5pPr>
            <a:lvl6pPr algn="ctr">
              <a:defRPr sz="2000">
                <a:solidFill>
                  <a:srgbClr val="FFFFFF"/>
                </a:solidFill>
                <a:latin typeface="Calibri" pitchFamily="34" charset="0"/>
              </a:defRPr>
            </a:lvl6pPr>
            <a:lvl7pPr algn="ctr">
              <a:defRPr sz="2000">
                <a:solidFill>
                  <a:srgbClr val="FFFFFF"/>
                </a:solidFill>
                <a:latin typeface="Calibri" pitchFamily="34" charset="0"/>
              </a:defRPr>
            </a:lvl7pPr>
            <a:lvl8pPr algn="ctr">
              <a:defRPr sz="2000">
                <a:solidFill>
                  <a:srgbClr val="FFFFFF"/>
                </a:solidFill>
                <a:latin typeface="Calibri" pitchFamily="34" charset="0"/>
              </a:defRPr>
            </a:lvl8pPr>
            <a:lvl9pPr algn="ctr">
              <a:defRPr sz="2000"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r>
              <a:rPr sz="4000" dirty="0" smtClean="0"/>
              <a:t>Andrew Richards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Technologies and Standards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New graphics standards need to be implemented very fast to be competitive</a:t>
            </a:r>
          </a:p>
          <a:p>
            <a:r>
              <a:rPr lang="en-GB" sz="2400" dirty="0" smtClean="0"/>
              <a:t>Need to write new front-ends, libraries and runtimes very quickly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r>
              <a:rPr lang="en-GB" dirty="0" smtClean="0"/>
              <a:t>OpenCL/OpenGL</a:t>
            </a:r>
          </a:p>
          <a:p>
            <a:r>
              <a:rPr lang="en-GB" dirty="0" smtClean="0"/>
              <a:t>DirectX/C++ AMP/</a:t>
            </a:r>
            <a:br>
              <a:rPr lang="en-GB" dirty="0" smtClean="0"/>
            </a:br>
            <a:r>
              <a:rPr lang="en-GB" dirty="0" smtClean="0"/>
              <a:t>HLSL/DirectCompute</a:t>
            </a:r>
          </a:p>
          <a:p>
            <a:r>
              <a:rPr lang="en-GB" dirty="0" smtClean="0"/>
              <a:t>Renderscript</a:t>
            </a:r>
          </a:p>
          <a:p>
            <a:r>
              <a:rPr lang="en-GB" dirty="0" smtClean="0"/>
              <a:t>Proprietary graphics technologies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write new tests</a:t>
            </a:r>
            <a:r>
              <a:rPr lang="en-GB" baseline="0" dirty="0" smtClean="0"/>
              <a:t> for new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sz="2400" dirty="0" smtClean="0"/>
              <a:t>When writing a compiler for existing language, can run existing software as tests</a:t>
            </a:r>
          </a:p>
          <a:p>
            <a:r>
              <a:rPr lang="en-GB" sz="2400" dirty="0" smtClean="0"/>
              <a:t>With a</a:t>
            </a:r>
            <a:r>
              <a:rPr lang="en-GB" sz="2400" baseline="0" dirty="0" smtClean="0"/>
              <a:t> new standard, need to write new tests</a:t>
            </a:r>
          </a:p>
          <a:p>
            <a:r>
              <a:rPr lang="en-GB" sz="2400" baseline="0" dirty="0" smtClean="0"/>
              <a:t>GPUs have varying specifications of accuracy, meaning testing needs to show whether ‘good enough’</a:t>
            </a:r>
          </a:p>
          <a:p>
            <a:r>
              <a:rPr lang="en-GB" sz="2400" dirty="0" smtClean="0"/>
              <a:t>Tests need to cover full graphics pipeline, as well as compute capability, so not just purely compiler tests</a:t>
            </a:r>
          </a:p>
          <a:p>
            <a:r>
              <a:rPr lang="en-GB" sz="2400" dirty="0" smtClean="0"/>
              <a:t>Graphics and compiler test processes are very different</a:t>
            </a:r>
            <a:endParaRPr lang="en-GB" sz="24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latinLnBrk="0" hangingPunct="1"/>
            <a:r>
              <a:rPr lang="en-GB" sz="3600" b="0" i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New GPUs completely change ISAs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sz="2400" dirty="0" smtClean="0"/>
              <a:t>GPUs are programmed in high-level languages, or in virtual ISAs</a:t>
            </a:r>
          </a:p>
          <a:p>
            <a:pPr lvl="1"/>
            <a:r>
              <a:rPr lang="en-GB" sz="2000" dirty="0" smtClean="0"/>
              <a:t>So can change ISA and run old software</a:t>
            </a:r>
          </a:p>
          <a:p>
            <a:pPr lvl="1"/>
            <a:r>
              <a:rPr lang="en-GB" sz="2000" dirty="0" smtClean="0"/>
              <a:t>But correctness is a critical problem</a:t>
            </a:r>
          </a:p>
          <a:p>
            <a:r>
              <a:rPr lang="en-GB" sz="2400" dirty="0" smtClean="0"/>
              <a:t>Need to write GPU back-ends very fast (1-2 years, instead of 1-20 years of CPU back-ends…)</a:t>
            </a:r>
          </a:p>
          <a:p>
            <a:r>
              <a:rPr lang="en-GB" sz="2400" dirty="0" smtClean="0"/>
              <a:t>GPU back-ends are complex because of extent of optimizations for power and area</a:t>
            </a:r>
            <a:endParaRPr lang="en-GB" sz="2400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0" i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Compilers, drivers &amp; OS tightly integrated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dirty="0" smtClean="0"/>
              <a:t>We have not standardized</a:t>
            </a:r>
            <a:r>
              <a:rPr lang="en-GB" baseline="0" dirty="0" smtClean="0"/>
              <a:t> the interface between GPU compilers and the OS or drivers</a:t>
            </a:r>
          </a:p>
          <a:p>
            <a:pPr lvl="1"/>
            <a:r>
              <a:rPr lang="en-GB" dirty="0" smtClean="0"/>
              <a:t>Instead, we standardize the API, compiler and driver as a whole</a:t>
            </a:r>
          </a:p>
          <a:p>
            <a:pPr lvl="0"/>
            <a:r>
              <a:rPr lang="en-GB" dirty="0" smtClean="0"/>
              <a:t>CPU compilers can be written independently of the OS</a:t>
            </a:r>
            <a:r>
              <a:rPr lang="en-GB" baseline="0" dirty="0" smtClean="0"/>
              <a:t> (mostly) and with little to no runtime API</a:t>
            </a:r>
          </a:p>
          <a:p>
            <a:pPr lvl="1"/>
            <a:r>
              <a:rPr lang="en-GB" baseline="0" dirty="0" smtClean="0"/>
              <a:t>But GPU compilers must be written in tandem with runtime API, driver and OS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Need to handle data movement explicitly</a:t>
            </a:r>
            <a:endParaRPr lang="en-GB" sz="3600" b="0" i="0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dirty="0" smtClean="0"/>
              <a:t>Register allocation in a GPU compiler is complex because of trade-offs for power and area</a:t>
            </a:r>
          </a:p>
          <a:p>
            <a:pPr lvl="1"/>
            <a:r>
              <a:rPr lang="en-GB" dirty="0" smtClean="0"/>
              <a:t>Typically there are multiple register files with different rules</a:t>
            </a:r>
          </a:p>
          <a:p>
            <a:r>
              <a:rPr lang="en-GB" dirty="0" smtClean="0"/>
              <a:t>Memory handling is more complex</a:t>
            </a:r>
          </a:p>
          <a:p>
            <a:pPr lvl="1"/>
            <a:r>
              <a:rPr lang="en-GB" dirty="0" smtClean="0"/>
              <a:t>Typically there are multiple memory spaces with different instructions</a:t>
            </a:r>
          </a:p>
          <a:p>
            <a:pPr lvl="1"/>
            <a:r>
              <a:rPr lang="en-GB" dirty="0" smtClean="0"/>
              <a:t>Affects both compiler front-end and back-end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problems is Codeplay working 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dirty="0" smtClean="0"/>
              <a:t>Higher-level C++ programming model for GPUs</a:t>
            </a:r>
          </a:p>
          <a:p>
            <a:pPr lvl="1"/>
            <a:r>
              <a:rPr lang="en-GB" dirty="0" smtClean="0"/>
              <a:t>Generic programming: parallel reduce algorithms</a:t>
            </a:r>
          </a:p>
          <a:p>
            <a:pPr lvl="1"/>
            <a:r>
              <a:rPr lang="en-GB" dirty="0" smtClean="0"/>
              <a:t>Abstracting details of GPU hardware: memory sizes, tile sizes, execution models</a:t>
            </a:r>
          </a:p>
          <a:p>
            <a:pPr lvl="1"/>
            <a:r>
              <a:rPr lang="en-GB" dirty="0" smtClean="0"/>
              <a:t>Data structures shareable between host and device</a:t>
            </a:r>
          </a:p>
          <a:p>
            <a:pPr lvl="1"/>
            <a:r>
              <a:rPr lang="en-GB" smtClean="0"/>
              <a:t>Performance portability</a:t>
            </a:r>
          </a:p>
          <a:p>
            <a:pPr lvl="1"/>
            <a:r>
              <a:rPr lang="en-GB" dirty="0" smtClean="0"/>
              <a:t>Standardization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42625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GPU compilers are little understood but critical to future innovation and performance</a:t>
            </a:r>
          </a:p>
          <a:p>
            <a:r>
              <a:rPr lang="en-GB" dirty="0" smtClean="0"/>
              <a:t>Don’t forget that GPUs are mostly for graphics!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GPU is taking over from the CPU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Why? How? </a:t>
            </a:r>
          </a:p>
          <a:p>
            <a:r>
              <a:rPr lang="en-GB" dirty="0" smtClean="0"/>
              <a:t>And what does this mean for the compiler developer?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of the GPU in HPC</a:t>
            </a:r>
            <a:endParaRPr lang="en-GB" dirty="0"/>
          </a:p>
        </p:txBody>
      </p:sp>
      <p:pic>
        <p:nvPicPr>
          <p:cNvPr id="13314" name="Picture 2" descr="Graph showing the exponential growth in gpu supercomputing as number of gpu accelerated supercomputers in the Top 500 supercomputing 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9622"/>
            <a:ext cx="4114800" cy="2314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3795886"/>
            <a:ext cx="4320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Source: NVIDIA</a:t>
            </a:r>
          </a:p>
          <a:p>
            <a:pPr algn="ctr"/>
            <a:r>
              <a:rPr lang="en-GB" sz="800" dirty="0" smtClean="0"/>
              <a:t>http://blogs.nvidia.com/2011/11/gpu-supercomputers-show-exponential-growth-in-top500-list/</a:t>
            </a:r>
            <a:endParaRPr lang="en-GB" sz="800" dirty="0"/>
          </a:p>
        </p:txBody>
      </p:sp>
      <p:pic>
        <p:nvPicPr>
          <p:cNvPr id="13316" name="Picture 4" descr="hybrid_floo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31590"/>
            <a:ext cx="2173826" cy="1440160"/>
          </a:xfrm>
          <a:prstGeom prst="rect">
            <a:avLst/>
          </a:prstGeom>
          <a:noFill/>
        </p:spPr>
      </p:pic>
      <p:pic>
        <p:nvPicPr>
          <p:cNvPr id="13318" name="Picture 6" descr="hybrid_flo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99742"/>
            <a:ext cx="2496277" cy="1872208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2069002">
            <a:off x="1463082" y="2335028"/>
            <a:ext cx="360040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3528" y="2715766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GPU Computing taking over Supercomputing conference floor</a:t>
            </a:r>
            <a:endParaRPr lang="en-GB" sz="1100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11511"/>
            <a:ext cx="6551959" cy="936104"/>
          </a:xfrm>
        </p:spPr>
        <p:txBody>
          <a:bodyPr/>
          <a:lstStyle/>
          <a:p>
            <a:r>
              <a:rPr lang="en-GB" dirty="0" smtClean="0"/>
              <a:t>The growth of the GPU in mobile: </a:t>
            </a:r>
            <a:br>
              <a:rPr lang="en-GB" dirty="0" smtClean="0"/>
            </a:br>
            <a:r>
              <a:rPr lang="en-GB" dirty="0" smtClean="0"/>
              <a:t>Apple’s A4-A6X</a:t>
            </a:r>
            <a:endParaRPr lang="en-GB" dirty="0"/>
          </a:p>
        </p:txBody>
      </p:sp>
      <p:pic>
        <p:nvPicPr>
          <p:cNvPr id="1026" name="Picture 2" descr="Apple A4 polysilicon die photo - sca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7654"/>
            <a:ext cx="1750195" cy="17406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9" y="4155926"/>
            <a:ext cx="3456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Chipworks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800" dirty="0" smtClean="0"/>
              <a:t>http://www.chipworks.com/en/technical-competitive-analysis/resources/recent-teardowns/2012/03/the-apple-a5x-versus-the-a5-and-a4-%E2%80%93-big-is-beautiful/</a:t>
            </a:r>
            <a:endParaRPr lang="en-GB" sz="800" dirty="0"/>
          </a:p>
        </p:txBody>
      </p:sp>
      <p:pic>
        <p:nvPicPr>
          <p:cNvPr id="1028" name="Picture 4" descr="http://www.chipworks.com/media/wpmu/uploads/blogs.dir/4/files/2012/03/Apple-image-A5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35646"/>
            <a:ext cx="1550172" cy="1863277"/>
          </a:xfrm>
          <a:prstGeom prst="rect">
            <a:avLst/>
          </a:prstGeom>
          <a:noFill/>
        </p:spPr>
      </p:pic>
      <p:pic>
        <p:nvPicPr>
          <p:cNvPr id="1030" name="Picture 6" descr="Apple A5X Polysilicon Die Photo from iPad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99742"/>
            <a:ext cx="1816946" cy="180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70406" y="1686098"/>
            <a:ext cx="960240" cy="749637"/>
          </a:xfrm>
          <a:prstGeom prst="rect">
            <a:avLst/>
          </a:prstGeom>
          <a:solidFill>
            <a:srgbClr val="FF6600">
              <a:alpha val="67451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GPU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355976" y="2571750"/>
            <a:ext cx="1585430" cy="750083"/>
          </a:xfrm>
          <a:prstGeom prst="rect">
            <a:avLst/>
          </a:prstGeom>
          <a:solidFill>
            <a:srgbClr val="FF6600">
              <a:alpha val="67451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GPU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475656" y="1779662"/>
            <a:ext cx="666544" cy="800089"/>
          </a:xfrm>
          <a:prstGeom prst="rect">
            <a:avLst/>
          </a:prstGeom>
          <a:solidFill>
            <a:srgbClr val="FF6600">
              <a:alpha val="67451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GPU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1115617" y="2571750"/>
            <a:ext cx="792088" cy="648072"/>
          </a:xfrm>
          <a:prstGeom prst="rect">
            <a:avLst/>
          </a:prstGeom>
          <a:solidFill>
            <a:srgbClr val="99FF66">
              <a:alpha val="56863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CPU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3768" y="2499742"/>
            <a:ext cx="720080" cy="600067"/>
          </a:xfrm>
          <a:prstGeom prst="rect">
            <a:avLst/>
          </a:prstGeom>
          <a:solidFill>
            <a:srgbClr val="99FF66">
              <a:alpha val="56863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CPU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220073" y="3363838"/>
            <a:ext cx="538622" cy="635328"/>
          </a:xfrm>
          <a:prstGeom prst="rect">
            <a:avLst/>
          </a:prstGeom>
          <a:solidFill>
            <a:srgbClr val="99FF66">
              <a:alpha val="56863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CPU</a:t>
            </a:r>
            <a:endParaRPr lang="en-GB" sz="1600" dirty="0"/>
          </a:p>
        </p:txBody>
      </p:sp>
      <p:pic>
        <p:nvPicPr>
          <p:cNvPr id="12290" name="Picture 2" descr="http://cdn.arstechnica.net/wp-content/uploads/2012/09/apple_a6_dieshot-640x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843558"/>
            <a:ext cx="1800200" cy="181723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363149" y="1220844"/>
            <a:ext cx="680221" cy="643739"/>
          </a:xfrm>
          <a:prstGeom prst="rect">
            <a:avLst/>
          </a:prstGeom>
          <a:solidFill>
            <a:srgbClr val="99FF66">
              <a:alpha val="56863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CPU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338244" y="1925040"/>
            <a:ext cx="816491" cy="650060"/>
          </a:xfrm>
          <a:prstGeom prst="rect">
            <a:avLst/>
          </a:prstGeom>
          <a:solidFill>
            <a:srgbClr val="FF6600">
              <a:alpha val="67451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GPU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153422" y="2244508"/>
            <a:ext cx="592156" cy="337625"/>
          </a:xfrm>
          <a:prstGeom prst="rect">
            <a:avLst/>
          </a:prstGeom>
          <a:solidFill>
            <a:srgbClr val="FF6600">
              <a:alpha val="67451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GPU</a:t>
            </a:r>
            <a:endParaRPr lang="en-GB" sz="1100" dirty="0"/>
          </a:p>
        </p:txBody>
      </p:sp>
      <p:pic>
        <p:nvPicPr>
          <p:cNvPr id="12294" name="Picture 6" descr="http://www.chipworks.com/blog/recentteardowns/files/2012/11/applea6xpoly-annot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715766"/>
            <a:ext cx="1708315" cy="194421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347913" y="2972813"/>
            <a:ext cx="685933" cy="600382"/>
          </a:xfrm>
          <a:prstGeom prst="rect">
            <a:avLst/>
          </a:prstGeom>
          <a:solidFill>
            <a:srgbClr val="99FF66">
              <a:alpha val="56863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CPU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328865" y="3582682"/>
            <a:ext cx="993369" cy="996351"/>
          </a:xfrm>
          <a:prstGeom prst="rect">
            <a:avLst/>
          </a:prstGeom>
          <a:solidFill>
            <a:srgbClr val="FF6600">
              <a:alpha val="67451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GPU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305822" y="4092065"/>
            <a:ext cx="522849" cy="479935"/>
          </a:xfrm>
          <a:prstGeom prst="rect">
            <a:avLst/>
          </a:prstGeom>
          <a:solidFill>
            <a:srgbClr val="FF6600">
              <a:alpha val="67451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GPU</a:t>
            </a:r>
            <a:endParaRPr lang="en-GB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0" y="34358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A4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699792" y="35078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A5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716016" y="429994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A5X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8028384" y="141962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A6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956376" y="365187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A6X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123728" y="2715766"/>
            <a:ext cx="288032" cy="43204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3923928" y="2571750"/>
            <a:ext cx="288032" cy="43204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3851920" y="1995686"/>
            <a:ext cx="2448272" cy="43204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6012160" y="2931790"/>
            <a:ext cx="288032" cy="43204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all this power being used for?</a:t>
            </a:r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95536" y="1131590"/>
            <a:ext cx="388843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Motion blur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Depth of field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Bloom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  1920x1080x60fps</a:t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</a:b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x 3 (RGB) x 4x4 (sample) x 4 (flops) = ~23 GFLOPS  &amp; ~23GB/s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This is just a simple example!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03598"/>
            <a:ext cx="4024714" cy="3029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4008" y="429994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Guerrilla Games, Killzone 2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666055"/>
          </a:xfrm>
        </p:spPr>
        <p:txBody>
          <a:bodyPr/>
          <a:lstStyle/>
          <a:p>
            <a:r>
              <a:rPr lang="en-GB" dirty="0" smtClean="0"/>
              <a:t>Why is this happening?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Because once software is parallel, it might as well be </a:t>
            </a:r>
            <a:r>
              <a:rPr lang="en-GB" i="1" dirty="0" smtClean="0"/>
              <a:t>very </a:t>
            </a:r>
            <a:r>
              <a:rPr lang="en-GB" dirty="0" smtClean="0"/>
              <a:t>parallel</a:t>
            </a:r>
          </a:p>
          <a:p>
            <a:pPr lvl="1"/>
            <a:r>
              <a:rPr lang="en-GB" dirty="0" smtClean="0"/>
              <a:t>The ease of programming reason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Because GPUs run existing graphics software much faster, whereas CPUs only run existing parallel software faster</a:t>
            </a:r>
          </a:p>
          <a:p>
            <a:pPr lvl="1"/>
            <a:r>
              <a:rPr lang="en-GB" dirty="0" smtClean="0"/>
              <a:t>The business reason</a:t>
            </a:r>
          </a:p>
          <a:p>
            <a:r>
              <a:rPr lang="en-GB" dirty="0" smtClean="0"/>
              <a:t>Because of </a:t>
            </a:r>
            <a:r>
              <a:rPr lang="en-GB" i="1" dirty="0" smtClean="0"/>
              <a:t>power consumption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522039"/>
          </a:xfrm>
        </p:spPr>
        <p:txBody>
          <a:bodyPr/>
          <a:lstStyle/>
          <a:p>
            <a:pPr lvl="0">
              <a:defRPr/>
            </a:pPr>
            <a:r>
              <a:rPr lang="en-GB" dirty="0" smtClean="0"/>
              <a:t>History of Power consumption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79512" y="1039961"/>
          <a:ext cx="41044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355976" y="1039961"/>
          <a:ext cx="45720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3992562"/>
            <a:ext cx="8424936" cy="7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chemeClr val="tx1"/>
                </a:solidFill>
              </a:rPr>
              <a:t>We have probably hit peak power consumption with current console generation. Unlikely to hit &gt;180W launch of next </a:t>
            </a:r>
            <a:r>
              <a:rPr lang="en-GB" sz="1600" dirty="0" smtClean="0">
                <a:solidFill>
                  <a:schemeClr val="tx1"/>
                </a:solidFill>
              </a:rPr>
              <a:t>console generation. Also</a:t>
            </a:r>
            <a:r>
              <a:rPr lang="en-GB" sz="1600" dirty="0">
                <a:solidFill>
                  <a:schemeClr val="tx1"/>
                </a:solidFill>
              </a:rPr>
              <a:t>, hit peak clock frequency. Increases above 3.2GHz will happen </a:t>
            </a:r>
            <a:r>
              <a:rPr lang="en-GB" sz="1600" dirty="0" smtClean="0">
                <a:solidFill>
                  <a:schemeClr val="tx1"/>
                </a:solidFill>
              </a:rPr>
              <a:t>slowly. Therefore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future increases in performance will come from parallelism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679450"/>
            <a:ext cx="41052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>
                <a:solidFill>
                  <a:schemeClr val="tx1"/>
                </a:solidFill>
              </a:rPr>
              <a:t>Power consumption over time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6100" y="679450"/>
            <a:ext cx="46085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>
                <a:solidFill>
                  <a:schemeClr val="tx1"/>
                </a:solidFill>
              </a:rPr>
              <a:t>Increase in </a:t>
            </a:r>
            <a:r>
              <a:rPr lang="en-GB" sz="2000" dirty="0" smtClean="0">
                <a:solidFill>
                  <a:schemeClr val="tx1"/>
                </a:solidFill>
              </a:rPr>
              <a:t>CPU clock </a:t>
            </a:r>
            <a:r>
              <a:rPr lang="en-GB" sz="2000" dirty="0">
                <a:solidFill>
                  <a:schemeClr val="tx1"/>
                </a:solidFill>
              </a:rPr>
              <a:t>frequency over time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65535"/>
            <a:ext cx="8229600" cy="882079"/>
          </a:xfrm>
        </p:spPr>
        <p:txBody>
          <a:bodyPr/>
          <a:lstStyle/>
          <a:p>
            <a:r>
              <a:rPr lang="en-GB" dirty="0" smtClean="0"/>
              <a:t>How do we keep GPU power </a:t>
            </a:r>
            <a:br>
              <a:rPr lang="en-GB" dirty="0" smtClean="0"/>
            </a:br>
            <a:r>
              <a:rPr lang="en-GB" dirty="0" smtClean="0"/>
              <a:t>efficiency high?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60032" y="1851670"/>
            <a:ext cx="3826768" cy="2742953"/>
          </a:xfrm>
        </p:spPr>
        <p:txBody>
          <a:bodyPr/>
          <a:lstStyle/>
          <a:p>
            <a:r>
              <a:rPr lang="en-GB" sz="2000" dirty="0" smtClean="0"/>
              <a:t>Cost of data movement is much higher than computation cost</a:t>
            </a:r>
          </a:p>
          <a:p>
            <a:r>
              <a:rPr lang="en-GB" sz="2000" dirty="0" smtClean="0"/>
              <a:t>GPUs control data movement distances carefully</a:t>
            </a:r>
          </a:p>
          <a:p>
            <a:r>
              <a:rPr lang="en-GB" sz="2000" dirty="0" smtClean="0"/>
              <a:t>Preserve locality explicitly instead of caching</a:t>
            </a: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7654"/>
            <a:ext cx="4104456" cy="25090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4299942"/>
            <a:ext cx="4666470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 smtClean="0">
                <a:solidFill>
                  <a:schemeClr val="tx1"/>
                </a:solidFill>
              </a:rPr>
              <a:t>Source: NVIDIA: </a:t>
            </a:r>
            <a:r>
              <a:rPr lang="en-GB" dirty="0">
                <a:solidFill>
                  <a:schemeClr val="tx1"/>
                </a:solidFill>
              </a:rPr>
              <a:t>Bill Dally’s presentation at SC10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mean for the </a:t>
            </a:r>
            <a:br>
              <a:rPr lang="en-GB" dirty="0" smtClean="0"/>
            </a:br>
            <a:r>
              <a:rPr lang="en-GB" dirty="0" smtClean="0"/>
              <a:t>compiler developer?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1419622"/>
            <a:ext cx="403860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CPUs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Widely understood and standardized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Can test by running existing software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Instruction sets only add new instructions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Separated from hardware by 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Only data-movement compiler needs to handle is register/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mem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427984" y="1419622"/>
            <a:ext cx="425462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GPUs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New technologies and standards every year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Need to write new test software for new features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New GPUs completely change ISAs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Compilers, drivers and OS tightly integrated and developed rapidly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Need to handle data movement explicitly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odeplay template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deplay">
    <a:dk1>
      <a:srgbClr val="000000"/>
    </a:dk1>
    <a:lt1>
      <a:srgbClr val="FFFFFF"/>
    </a:lt1>
    <a:dk2>
      <a:srgbClr val="000000"/>
    </a:dk2>
    <a:lt2>
      <a:srgbClr val="CCCCCC"/>
    </a:lt2>
    <a:accent1>
      <a:srgbClr val="0000E5"/>
    </a:accent1>
    <a:accent2>
      <a:srgbClr val="FF0000"/>
    </a:accent2>
    <a:accent3>
      <a:srgbClr val="CC00CC"/>
    </a:accent3>
    <a:accent4>
      <a:srgbClr val="00CC00"/>
    </a:accent4>
    <a:accent5>
      <a:srgbClr val="FFFF00"/>
    </a:accent5>
    <a:accent6>
      <a:srgbClr val="7030A0"/>
    </a:accent6>
    <a:hlink>
      <a:srgbClr val="8484E0"/>
    </a:hlink>
    <a:folHlink>
      <a:srgbClr val="FF0000"/>
    </a:folHlink>
  </a:clrScheme>
  <a:fontScheme name="Default Design">
    <a:majorFont>
      <a:latin typeface="Tahoma"/>
      <a:ea typeface="MS Gothic"/>
      <a:cs typeface=""/>
    </a:majorFont>
    <a:minorFont>
      <a:latin typeface="Tahoma"/>
      <a:ea typeface="MS Gothic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deplay">
    <a:dk1>
      <a:srgbClr val="000000"/>
    </a:dk1>
    <a:lt1>
      <a:srgbClr val="FFFFFF"/>
    </a:lt1>
    <a:dk2>
      <a:srgbClr val="000000"/>
    </a:dk2>
    <a:lt2>
      <a:srgbClr val="CCCCCC"/>
    </a:lt2>
    <a:accent1>
      <a:srgbClr val="0000E5"/>
    </a:accent1>
    <a:accent2>
      <a:srgbClr val="FF0000"/>
    </a:accent2>
    <a:accent3>
      <a:srgbClr val="CC00CC"/>
    </a:accent3>
    <a:accent4>
      <a:srgbClr val="00CC00"/>
    </a:accent4>
    <a:accent5>
      <a:srgbClr val="FFFF00"/>
    </a:accent5>
    <a:accent6>
      <a:srgbClr val="7030A0"/>
    </a:accent6>
    <a:hlink>
      <a:srgbClr val="8484E0"/>
    </a:hlink>
    <a:folHlink>
      <a:srgbClr val="FF0000"/>
    </a:folHlink>
  </a:clrScheme>
  <a:fontScheme name="Default Design">
    <a:majorFont>
      <a:latin typeface="Tahoma"/>
      <a:ea typeface="MS Gothic"/>
      <a:cs typeface=""/>
    </a:majorFont>
    <a:minorFont>
      <a:latin typeface="Tahoma"/>
      <a:ea typeface="MS Gothic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Codeplay template 16-9</Template>
  <TotalTime>336</TotalTime>
  <Words>681</Words>
  <Application>Microsoft Office PowerPoint</Application>
  <PresentationFormat>On-screen Show (16:9)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Codeplay template 16-9</vt:lpstr>
      <vt:lpstr>The unique challenges of producing compilers for GPUs</vt:lpstr>
      <vt:lpstr>The GPU is taking over from the CPU</vt:lpstr>
      <vt:lpstr>Growth of the GPU in HPC</vt:lpstr>
      <vt:lpstr>The growth of the GPU in mobile:  Apple’s A4-A6X</vt:lpstr>
      <vt:lpstr>What is all this power being used for?</vt:lpstr>
      <vt:lpstr>Why is this happening?</vt:lpstr>
      <vt:lpstr>History of Power consumption</vt:lpstr>
      <vt:lpstr>How do we keep GPU power  efficiency high?</vt:lpstr>
      <vt:lpstr>What does this mean for the  compiler developer?</vt:lpstr>
      <vt:lpstr>New Technologies and Standards</vt:lpstr>
      <vt:lpstr>Need to write new tests for new features</vt:lpstr>
      <vt:lpstr>New GPUs completely change ISAs</vt:lpstr>
      <vt:lpstr>Compilers, drivers &amp; OS tightly integrated</vt:lpstr>
      <vt:lpstr>Need to handle data movement explicitly</vt:lpstr>
      <vt:lpstr>What problems is Codeplay working on?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unique challenges of producing compilers for GPUs</dc:title>
  <dc:creator>Andrew</dc:creator>
  <cp:lastModifiedBy>Andrew Richards</cp:lastModifiedBy>
  <cp:revision>37</cp:revision>
  <dcterms:created xsi:type="dcterms:W3CDTF">2012-06-27T11:46:10Z</dcterms:created>
  <dcterms:modified xsi:type="dcterms:W3CDTF">2012-11-15T12:50:24Z</dcterms:modified>
</cp:coreProperties>
</file>