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0" r:id="rId22"/>
    <p:sldId id="291" r:id="rId23"/>
    <p:sldId id="292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787"/>
    <a:srgbClr val="11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 snapToGrid="0" snapToObjects="1">
      <p:cViewPr>
        <p:scale>
          <a:sx n="200" d="100"/>
          <a:sy n="200" d="100"/>
        </p:scale>
        <p:origin x="-105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Naive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1024.0</c:v>
                </c:pt>
                <c:pt idx="1">
                  <c:v>2048.0</c:v>
                </c:pt>
                <c:pt idx="2">
                  <c:v>3072.0</c:v>
                </c:pt>
                <c:pt idx="3">
                  <c:v>4096.0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0.000896000000000001</c:v>
                </c:pt>
                <c:pt idx="1">
                  <c:v>0.00563</c:v>
                </c:pt>
                <c:pt idx="2">
                  <c:v>0.00768</c:v>
                </c:pt>
                <c:pt idx="3">
                  <c:v>0.0378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Optimized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1024.0</c:v>
                </c:pt>
                <c:pt idx="1">
                  <c:v>2048.0</c:v>
                </c:pt>
                <c:pt idx="2">
                  <c:v>3072.0</c:v>
                </c:pt>
                <c:pt idx="3">
                  <c:v>4096.0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8.00000000000001E-5</c:v>
                </c:pt>
                <c:pt idx="1">
                  <c:v>0.00047</c:v>
                </c:pt>
                <c:pt idx="2">
                  <c:v>0.000855000000000001</c:v>
                </c:pt>
                <c:pt idx="3">
                  <c:v>0.00278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538808"/>
        <c:axId val="2098541256"/>
      </c:barChart>
      <c:catAx>
        <c:axId val="209853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Matrix Order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541256"/>
        <c:crosses val="autoZero"/>
        <c:auto val="1"/>
        <c:lblAlgn val="ctr"/>
        <c:lblOffset val="100"/>
        <c:noMultiLvlLbl val="0"/>
      </c:catAx>
      <c:valAx>
        <c:axId val="2098541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538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05/02/15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34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05/02/15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68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4955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52706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91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Heterogeneous Computing</a:t>
            </a:r>
            <a:br>
              <a:rPr lang="en-US" sz="3600" dirty="0" smtClean="0"/>
            </a:br>
            <a:r>
              <a:rPr lang="en-US" sz="3600" dirty="0" smtClean="0"/>
              <a:t>using </a:t>
            </a:r>
            <a:r>
              <a:rPr lang="en-US" sz="3600" dirty="0" err="1" smtClean="0"/>
              <a:t>openCL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smtClean="0"/>
              <a:t>lecture 4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21929"/>
          </a:xfrm>
        </p:spPr>
        <p:txBody>
          <a:bodyPr>
            <a:normAutofit/>
          </a:bodyPr>
          <a:lstStyle/>
          <a:p>
            <a:r>
              <a:rPr lang="en-GB" dirty="0" smtClean="0"/>
              <a:t>F21DP Distributed and Parallel Technology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GPU memory is different than CPU memory</a:t>
            </a:r>
          </a:p>
          <a:p>
            <a:pPr lvl="1"/>
            <a:r>
              <a:rPr lang="en-US" dirty="0" smtClean="0"/>
              <a:t>The goal is high throughput instead of low-latency</a:t>
            </a:r>
          </a:p>
          <a:p>
            <a:r>
              <a:rPr lang="en-US" dirty="0" smtClean="0"/>
              <a:t>Memory access patterns have a huge impact on bus utilization</a:t>
            </a:r>
          </a:p>
          <a:p>
            <a:pPr lvl="1"/>
            <a:r>
              <a:rPr lang="en-US" dirty="0" smtClean="0"/>
              <a:t>Low utilization means low performance</a:t>
            </a:r>
          </a:p>
          <a:p>
            <a:r>
              <a:rPr lang="en-US" dirty="0" smtClean="0"/>
              <a:t>Having coalesced memory accesses and avoiding bank conflicts are required for high performance code</a:t>
            </a:r>
          </a:p>
          <a:p>
            <a:r>
              <a:rPr lang="en-US" dirty="0" smtClean="0"/>
              <a:t>Specific hardware information (such as bus width, number of memory banks, and number of threads that coalesce memory requests) is GPU-specific and can be found in vendor documentation</a:t>
            </a:r>
          </a:p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8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Heterogeneous Systems</a:t>
            </a:r>
          </a:p>
          <a:p>
            <a:r>
              <a:rPr lang="en-GB" dirty="0" err="1" smtClean="0"/>
              <a:t>OpenCL</a:t>
            </a:r>
            <a:r>
              <a:rPr lang="en-GB" dirty="0" smtClean="0"/>
              <a:t> Basics</a:t>
            </a:r>
          </a:p>
          <a:p>
            <a:r>
              <a:rPr lang="en-GB" dirty="0" smtClean="0"/>
              <a:t>Memory Issues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Optimisations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28575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a serial matrix multiplication algorithm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algorithm is suited for output data decomposition</a:t>
            </a:r>
          </a:p>
          <a:p>
            <a:pPr lvl="1"/>
            <a:r>
              <a:rPr lang="en-US" dirty="0" smtClean="0"/>
              <a:t>We will create </a:t>
            </a:r>
            <a:r>
              <a:rPr lang="en-US" i="1" dirty="0" smtClean="0"/>
              <a:t>NM </a:t>
            </a:r>
            <a:r>
              <a:rPr lang="en-US" dirty="0" smtClean="0"/>
              <a:t>threads </a:t>
            </a:r>
          </a:p>
          <a:p>
            <a:pPr lvl="2"/>
            <a:r>
              <a:rPr lang="en-US" dirty="0" smtClean="0"/>
              <a:t>Effectively removing the outer two loops</a:t>
            </a:r>
          </a:p>
          <a:p>
            <a:pPr lvl="1"/>
            <a:r>
              <a:rPr lang="en-US" dirty="0" smtClean="0"/>
              <a:t>Each thread will perform </a:t>
            </a:r>
            <a:r>
              <a:rPr lang="en-US" i="1" dirty="0" smtClean="0"/>
              <a:t>P</a:t>
            </a:r>
            <a:r>
              <a:rPr lang="en-US" dirty="0" smtClean="0"/>
              <a:t> calculations</a:t>
            </a:r>
          </a:p>
          <a:p>
            <a:pPr lvl="2"/>
            <a:r>
              <a:rPr lang="en-US" dirty="0" smtClean="0"/>
              <a:t>The inner loop will remain as part of the kernel</a:t>
            </a:r>
          </a:p>
          <a:p>
            <a:r>
              <a:rPr lang="en-US" dirty="0" smtClean="0"/>
              <a:t>Should the index space be </a:t>
            </a:r>
            <a:r>
              <a:rPr lang="en-US" dirty="0" err="1" smtClean="0"/>
              <a:t>MxN</a:t>
            </a:r>
            <a:r>
              <a:rPr lang="en-US" dirty="0" smtClean="0"/>
              <a:t> or </a:t>
            </a:r>
            <a:r>
              <a:rPr lang="en-US" dirty="0" err="1" smtClean="0"/>
              <a:t>NxM</a:t>
            </a:r>
            <a:r>
              <a:rPr lang="en-US" dirty="0" smtClean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78" y="1840836"/>
            <a:ext cx="5163942" cy="12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Thread mapping 1: with an </a:t>
            </a:r>
            <a:r>
              <a:rPr lang="en-US" dirty="0" err="1" smtClean="0"/>
              <a:t>MxN</a:t>
            </a:r>
            <a:r>
              <a:rPr lang="en-US" dirty="0" smtClean="0"/>
              <a:t> index space, the kernel would be: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Thread mapping 2: with an </a:t>
            </a:r>
            <a:r>
              <a:rPr lang="en-US" dirty="0" err="1" smtClean="0"/>
              <a:t>NxM</a:t>
            </a:r>
            <a:r>
              <a:rPr lang="en-US" dirty="0" smtClean="0"/>
              <a:t> index space, the kernel would be: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mappings produce functionally equivalent versions of the program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lis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70" y="2082725"/>
            <a:ext cx="5693301" cy="1326460"/>
          </a:xfrm>
          <a:prstGeom prst="rect">
            <a:avLst/>
          </a:prstGeom>
        </p:spPr>
      </p:pic>
      <p:pic>
        <p:nvPicPr>
          <p:cNvPr id="6" name="Picture 5" descr="lis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270" y="4087816"/>
            <a:ext cx="5693301" cy="13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figure shows the execution of the two thread mappings on NVIDIA </a:t>
            </a:r>
            <a:r>
              <a:rPr lang="en-US" dirty="0" err="1" smtClean="0"/>
              <a:t>GeForce</a:t>
            </a:r>
            <a:r>
              <a:rPr lang="en-US" dirty="0" smtClean="0"/>
              <a:t> 285 and 8800 </a:t>
            </a:r>
            <a:r>
              <a:rPr lang="en-US" dirty="0" err="1" smtClean="0"/>
              <a:t>GPUs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mapping 2 is far superior in performance for both </a:t>
            </a:r>
            <a:r>
              <a:rPr lang="en-US" dirty="0" err="1" smtClean="0"/>
              <a:t>GPUs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48" y="2047519"/>
            <a:ext cx="4438897" cy="31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6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mapping 1, consecutive threads (</a:t>
            </a:r>
            <a:r>
              <a:rPr lang="en-US" i="1" dirty="0" err="1" smtClean="0"/>
              <a:t>tx</a:t>
            </a:r>
            <a:r>
              <a:rPr lang="en-US" dirty="0" smtClean="0"/>
              <a:t>) are mapped to different rows of Matrix C, and non-consecutive threads (</a:t>
            </a:r>
            <a:r>
              <a:rPr lang="en-US" i="1" dirty="0" err="1" smtClean="0"/>
              <a:t>ty</a:t>
            </a:r>
            <a:r>
              <a:rPr lang="en-US" dirty="0" smtClean="0"/>
              <a:t>) are mapped to columns of Matrix B</a:t>
            </a:r>
          </a:p>
          <a:p>
            <a:pPr lvl="1"/>
            <a:r>
              <a:rPr lang="en-US" dirty="0" smtClean="0"/>
              <a:t>The mapping causes inefficient memory accesses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 descr="lis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91" y="4518404"/>
            <a:ext cx="5693301" cy="13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mapping 2, consecutive threads (</a:t>
            </a:r>
            <a:r>
              <a:rPr lang="en-US" i="1" dirty="0" err="1" smtClean="0"/>
              <a:t>tx</a:t>
            </a:r>
            <a:r>
              <a:rPr lang="en-US" dirty="0" smtClean="0"/>
              <a:t>) are mapped to consecutive elements in Matrices B and C</a:t>
            </a:r>
          </a:p>
          <a:p>
            <a:pPr lvl="1"/>
            <a:r>
              <a:rPr lang="en-US" dirty="0" smtClean="0"/>
              <a:t>Accesses to both of these matrices will be coalesced </a:t>
            </a:r>
          </a:p>
          <a:p>
            <a:pPr lvl="2"/>
            <a:r>
              <a:rPr lang="en-US" dirty="0" smtClean="0"/>
              <a:t>Degree of coalescence depends on the workgroup and data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lis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91" y="4771901"/>
            <a:ext cx="5693301" cy="13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mapping 2, consecutive threads (</a:t>
            </a:r>
            <a:r>
              <a:rPr lang="en-US" i="1" dirty="0" err="1" smtClean="0"/>
              <a:t>tx</a:t>
            </a:r>
            <a:r>
              <a:rPr lang="en-US" dirty="0" smtClean="0"/>
              <a:t>) are mapped to consecutive elements in Matrices B and C</a:t>
            </a:r>
          </a:p>
          <a:p>
            <a:pPr lvl="1"/>
            <a:r>
              <a:rPr lang="en-US" dirty="0" smtClean="0"/>
              <a:t>Accesses to both of these matrices will be coalesced </a:t>
            </a:r>
          </a:p>
          <a:p>
            <a:pPr lvl="2"/>
            <a:r>
              <a:rPr lang="en-US" dirty="0" smtClean="0"/>
              <a:t>Degree of coalescence depends on the workgroup and data sizes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7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Matrix Transpose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matrix transpose is a straightforward technique</a:t>
            </a:r>
          </a:p>
          <a:p>
            <a:pPr lvl="1"/>
            <a:r>
              <a:rPr lang="en-US" dirty="0" err="1" smtClean="0"/>
              <a:t>Out(x,y</a:t>
            </a:r>
            <a:r>
              <a:rPr lang="en-US" dirty="0" smtClean="0"/>
              <a:t>) = </a:t>
            </a:r>
            <a:r>
              <a:rPr lang="en-US" dirty="0" err="1" smtClean="0"/>
              <a:t>In(y,x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matter which thread mapping is chosen, one operation (read/write) will produce coalesced accesses while the other (write/read) produces </a:t>
            </a:r>
            <a:r>
              <a:rPr lang="en-US" dirty="0" err="1" smtClean="0"/>
              <a:t>uncoalesced</a:t>
            </a:r>
            <a:r>
              <a:rPr lang="en-US" dirty="0" smtClean="0"/>
              <a:t> accesses</a:t>
            </a:r>
          </a:p>
          <a:p>
            <a:pPr lvl="1"/>
            <a:r>
              <a:rPr lang="en-US" dirty="0" smtClean="0"/>
              <a:t>Note that data must be read to a temporary location (such as a register) before being written to a new location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215730" y="3862220"/>
            <a:ext cx="8291317" cy="2355278"/>
            <a:chOff x="215730" y="3862220"/>
            <a:chExt cx="8291317" cy="2355278"/>
          </a:xfrm>
        </p:grpSpPr>
        <p:grpSp>
          <p:nvGrpSpPr>
            <p:cNvPr id="5" name="Group 4"/>
            <p:cNvGrpSpPr/>
            <p:nvPr/>
          </p:nvGrpSpPr>
          <p:grpSpPr>
            <a:xfrm>
              <a:off x="5239292" y="4263821"/>
              <a:ext cx="1477214" cy="1039219"/>
              <a:chOff x="5976386" y="4148362"/>
              <a:chExt cx="1477214" cy="10392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29833" y="4263820"/>
              <a:ext cx="1477214" cy="1039219"/>
              <a:chOff x="5976386" y="4148362"/>
              <a:chExt cx="1477214" cy="103921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29187" y="4263816"/>
              <a:ext cx="1477214" cy="1039219"/>
              <a:chOff x="929187" y="4263816"/>
              <a:chExt cx="1477214" cy="10392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929187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286265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660148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32518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29187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286265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660148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32518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29187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86265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60148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32518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29187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286265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660148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32518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719728" y="4263815"/>
              <a:ext cx="1477214" cy="1039219"/>
              <a:chOff x="5976386" y="4148362"/>
              <a:chExt cx="1477214" cy="103921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471559" y="3894486"/>
              <a:ext cx="37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72326" y="3894483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590037" y="5919209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47115" y="5919209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20998" y="5919209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693368" y="5919209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814" y="5410735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06182" y="5410735"/>
              <a:ext cx="119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/>
                  <a:cs typeface="Arial"/>
                </a:rPr>
                <a:t>uncoalesced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cxnSp>
          <p:nvCxnSpPr>
            <p:cNvPr id="81" name="Straight Arrow Connector 80"/>
            <p:cNvCxnSpPr>
              <a:endCxn id="75" idx="0"/>
            </p:cNvCxnSpPr>
            <p:nvPr/>
          </p:nvCxnSpPr>
          <p:spPr>
            <a:xfrm rot="16200000" flipH="1">
              <a:off x="4847444" y="4989673"/>
              <a:ext cx="1525487" cy="3335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6" idx="0"/>
            </p:cNvCxnSpPr>
            <p:nvPr/>
          </p:nvCxnSpPr>
          <p:spPr>
            <a:xfrm rot="16200000" flipH="1">
              <a:off x="5155884" y="4941035"/>
              <a:ext cx="1265685" cy="6906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7" idx="0"/>
            </p:cNvCxnSpPr>
            <p:nvPr/>
          </p:nvCxnSpPr>
          <p:spPr>
            <a:xfrm>
              <a:off x="5443399" y="4913330"/>
              <a:ext cx="1064541" cy="10058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endCxn id="78" idx="0"/>
            </p:cNvCxnSpPr>
            <p:nvPr/>
          </p:nvCxnSpPr>
          <p:spPr>
            <a:xfrm>
              <a:off x="5443398" y="5173135"/>
              <a:ext cx="1436912" cy="7460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5" idx="0"/>
            </p:cNvCxnSpPr>
            <p:nvPr/>
          </p:nvCxnSpPr>
          <p:spPr>
            <a:xfrm rot="5400000" flipH="1" flipV="1">
              <a:off x="5740355" y="4430345"/>
              <a:ext cx="1525489" cy="14522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6" idx="0"/>
            </p:cNvCxnSpPr>
            <p:nvPr/>
          </p:nvCxnSpPr>
          <p:spPr>
            <a:xfrm rot="5400000" flipH="1" flipV="1">
              <a:off x="6094854" y="4432928"/>
              <a:ext cx="1525485" cy="14470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7" idx="0"/>
            </p:cNvCxnSpPr>
            <p:nvPr/>
          </p:nvCxnSpPr>
          <p:spPr>
            <a:xfrm rot="5400000" flipH="1" flipV="1">
              <a:off x="6465943" y="4435718"/>
              <a:ext cx="1525488" cy="1441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8" idx="0"/>
            </p:cNvCxnSpPr>
            <p:nvPr/>
          </p:nvCxnSpPr>
          <p:spPr>
            <a:xfrm rot="5400000" flipH="1" flipV="1">
              <a:off x="6837466" y="4436569"/>
              <a:ext cx="1525485" cy="1439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280938" y="5919205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38016" y="5919205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11899" y="5919205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84269" y="5919205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93" name="Straight Arrow Connector 92"/>
            <p:cNvCxnSpPr>
              <a:endCxn id="89" idx="0"/>
            </p:cNvCxnSpPr>
            <p:nvPr/>
          </p:nvCxnSpPr>
          <p:spPr>
            <a:xfrm rot="16200000" flipH="1">
              <a:off x="538345" y="4989669"/>
              <a:ext cx="1525487" cy="333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90" idx="0"/>
            </p:cNvCxnSpPr>
            <p:nvPr/>
          </p:nvCxnSpPr>
          <p:spPr>
            <a:xfrm rot="16200000" flipH="1">
              <a:off x="894599" y="4988845"/>
              <a:ext cx="1525487" cy="3352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1" idx="0"/>
            </p:cNvCxnSpPr>
            <p:nvPr/>
          </p:nvCxnSpPr>
          <p:spPr>
            <a:xfrm rot="16200000" flipH="1">
              <a:off x="1269305" y="4989668"/>
              <a:ext cx="1525487" cy="333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92" idx="0"/>
            </p:cNvCxnSpPr>
            <p:nvPr/>
          </p:nvCxnSpPr>
          <p:spPr>
            <a:xfrm rot="16200000" flipH="1">
              <a:off x="1641675" y="4989668"/>
              <a:ext cx="1525487" cy="333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9" idx="0"/>
            </p:cNvCxnSpPr>
            <p:nvPr/>
          </p:nvCxnSpPr>
          <p:spPr>
            <a:xfrm rot="5400000" flipH="1" flipV="1">
              <a:off x="1431257" y="4430342"/>
              <a:ext cx="1525487" cy="145224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0" idx="0"/>
            </p:cNvCxnSpPr>
            <p:nvPr/>
          </p:nvCxnSpPr>
          <p:spPr>
            <a:xfrm rot="5400000" flipH="1" flipV="1">
              <a:off x="1739698" y="4738781"/>
              <a:ext cx="1265685" cy="10951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1" idx="0"/>
            </p:cNvCxnSpPr>
            <p:nvPr/>
          </p:nvCxnSpPr>
          <p:spPr>
            <a:xfrm rot="5400000" flipH="1" flipV="1">
              <a:off x="2056541" y="5055627"/>
              <a:ext cx="1005878" cy="7212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2" idx="0"/>
            </p:cNvCxnSpPr>
            <p:nvPr/>
          </p:nvCxnSpPr>
          <p:spPr>
            <a:xfrm rot="5400000" flipH="1" flipV="1">
              <a:off x="2372628" y="5371714"/>
              <a:ext cx="746074" cy="3489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544369" y="5410738"/>
              <a:ext cx="119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/>
                  <a:cs typeface="Arial"/>
                </a:rPr>
                <a:t>uncoalesced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86911" y="5410738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15730" y="5848166"/>
              <a:ext cx="103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Threads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781664" y="3862223"/>
              <a:ext cx="37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82431" y="3862220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1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Matrix Transpose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89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local memory is used to buffer the data between reading and writing, we can rearrange the thread mapping to provide coalesced accesses in both directions</a:t>
            </a:r>
          </a:p>
          <a:p>
            <a:pPr lvl="1"/>
            <a:r>
              <a:rPr lang="en-US" dirty="0" smtClean="0"/>
              <a:t>Note that the work group must be square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102" name="Group 101"/>
          <p:cNvGrpSpPr/>
          <p:nvPr/>
        </p:nvGrpSpPr>
        <p:grpSpPr>
          <a:xfrm>
            <a:off x="667903" y="2679414"/>
            <a:ext cx="5574720" cy="3826227"/>
            <a:chOff x="1239403" y="2488914"/>
            <a:chExt cx="5574720" cy="3826227"/>
          </a:xfrm>
        </p:grpSpPr>
        <p:grpSp>
          <p:nvGrpSpPr>
            <p:cNvPr id="5" name="Group 4"/>
            <p:cNvGrpSpPr/>
            <p:nvPr/>
          </p:nvGrpSpPr>
          <p:grpSpPr>
            <a:xfrm>
              <a:off x="4017542" y="4226114"/>
              <a:ext cx="1477214" cy="1039219"/>
              <a:chOff x="3819122" y="4054124"/>
              <a:chExt cx="1477214" cy="10392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819122" y="405412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176200" y="405412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50083" y="405412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22453" y="405412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3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19122" y="431392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4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76200" y="431392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5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50083" y="431392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6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922453" y="431392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7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19122" y="457373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8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76200" y="457373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9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50083" y="457373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22453" y="4573734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11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122" y="483353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76200" y="483353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13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50083" y="483353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14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22453" y="4833538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15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22" name="Group 82"/>
            <p:cNvGrpSpPr/>
            <p:nvPr/>
          </p:nvGrpSpPr>
          <p:grpSpPr>
            <a:xfrm>
              <a:off x="3121770" y="2858246"/>
              <a:ext cx="1477214" cy="1039219"/>
              <a:chOff x="929187" y="4263816"/>
              <a:chExt cx="1477214" cy="103921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929187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86265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60148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32518" y="426381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29187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86265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660148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32518" y="452362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29187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286265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60148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32518" y="478342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29187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86265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660148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032518" y="5043230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9" name="Group 55"/>
            <p:cNvGrpSpPr/>
            <p:nvPr/>
          </p:nvGrpSpPr>
          <p:grpSpPr>
            <a:xfrm>
              <a:off x="5112025" y="2858246"/>
              <a:ext cx="1477214" cy="1039219"/>
              <a:chOff x="5976386" y="4148362"/>
              <a:chExt cx="1477214" cy="10392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664142" y="2488916"/>
              <a:ext cx="37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4623" y="2488914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46904" y="4072226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4374619" y="2960431"/>
              <a:ext cx="1094483" cy="1395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 flipH="1">
              <a:off x="4374619" y="2960435"/>
              <a:ext cx="1446399" cy="16553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0800000" flipH="1">
              <a:off x="4374619" y="2960431"/>
              <a:ext cx="1814697" cy="19151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4374620" y="2960435"/>
              <a:ext cx="2185370" cy="2174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009048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66126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40009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12379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16200000" flipH="1">
              <a:off x="3123758" y="3145387"/>
              <a:ext cx="1265679" cy="895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H="1">
              <a:off x="3480015" y="3144566"/>
              <a:ext cx="1265677" cy="8974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6200000" flipH="1">
              <a:off x="3855545" y="3146214"/>
              <a:ext cx="1265676" cy="894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4216783" y="3135082"/>
              <a:ext cx="1265674" cy="9163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821018" y="4072226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009048" y="5750899"/>
              <a:ext cx="1477214" cy="259805"/>
              <a:chOff x="2810628" y="5853523"/>
              <a:chExt cx="1477214" cy="25980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810628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167706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54158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91395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3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009048" y="6025154"/>
              <a:ext cx="1477214" cy="259805"/>
              <a:chOff x="2810628" y="5853523"/>
              <a:chExt cx="1477214" cy="25980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810628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167706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4158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91395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3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799702" y="5381567"/>
              <a:ext cx="103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Threads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39403" y="5750899"/>
              <a:ext cx="1591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global </a:t>
              </a:r>
              <a:r>
                <a:rPr lang="en-US" sz="1400" dirty="0" err="1" smtClean="0">
                  <a:latin typeface="Arial"/>
                  <a:cs typeface="Arial"/>
                </a:rPr>
                <a:t>mem</a:t>
              </a:r>
              <a:r>
                <a:rPr lang="en-US" sz="1400" dirty="0" smtClean="0">
                  <a:latin typeface="Arial"/>
                  <a:cs typeface="Arial"/>
                </a:rPr>
                <a:t> index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36505" y="6007364"/>
              <a:ext cx="1481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local </a:t>
              </a:r>
              <a:r>
                <a:rPr lang="en-US" sz="1400" dirty="0" err="1" smtClean="0">
                  <a:latin typeface="Arial"/>
                  <a:cs typeface="Arial"/>
                </a:rPr>
                <a:t>mem</a:t>
              </a:r>
              <a:r>
                <a:rPr lang="en-US" sz="1400" dirty="0" smtClean="0">
                  <a:latin typeface="Arial"/>
                  <a:cs typeface="Arial"/>
                </a:rPr>
                <a:t> index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22386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79464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853347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25717" y="5441318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122386" y="5750899"/>
              <a:ext cx="1477214" cy="259805"/>
              <a:chOff x="2810628" y="5853523"/>
              <a:chExt cx="1477214" cy="25980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810628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167706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54158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91395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3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122386" y="6025154"/>
              <a:ext cx="1477214" cy="259805"/>
              <a:chOff x="2810628" y="5853523"/>
              <a:chExt cx="1477214" cy="259805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810628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0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167706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4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54158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8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913959" y="5853523"/>
                <a:ext cx="373883" cy="25980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12</a:t>
                </a:r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9" name="Right Arrow 98"/>
            <p:cNvSpPr/>
            <p:nvPr/>
          </p:nvSpPr>
          <p:spPr>
            <a:xfrm>
              <a:off x="4665124" y="5571543"/>
              <a:ext cx="336461" cy="583836"/>
            </a:xfrm>
            <a:prstGeom prst="rightArrow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39403" y="4615823"/>
              <a:ext cx="163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Local memory</a:t>
              </a:r>
            </a:p>
          </p:txBody>
        </p:sp>
        <p:cxnSp>
          <p:nvCxnSpPr>
            <p:cNvPr id="101" name="Straight Arrow Connector 100"/>
            <p:cNvCxnSpPr>
              <a:stCxn id="100" idx="3"/>
            </p:cNvCxnSpPr>
            <p:nvPr/>
          </p:nvCxnSpPr>
          <p:spPr>
            <a:xfrm>
              <a:off x="2873647" y="4800489"/>
              <a:ext cx="979084" cy="7513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033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Heterogeneous Systems</a:t>
            </a:r>
          </a:p>
          <a:p>
            <a:r>
              <a:rPr lang="en-GB" dirty="0" err="1" smtClean="0"/>
              <a:t>OpenCL</a:t>
            </a:r>
            <a:r>
              <a:rPr lang="en-GB" dirty="0" smtClean="0"/>
              <a:t> Basics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Memory Issues</a:t>
            </a:r>
          </a:p>
          <a:p>
            <a:r>
              <a:rPr lang="en-GB" dirty="0" smtClean="0"/>
              <a:t>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28575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Matrix Transpose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87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following figure shows a performance comparison of the two transpose kernels for matrices of size </a:t>
            </a:r>
            <a:r>
              <a:rPr lang="en-US" dirty="0" err="1" smtClean="0"/>
              <a:t>NxM</a:t>
            </a:r>
            <a:r>
              <a:rPr lang="en-US" dirty="0" smtClean="0"/>
              <a:t> on an AMD 5870 GPU</a:t>
            </a:r>
          </a:p>
          <a:p>
            <a:pPr lvl="1"/>
            <a:r>
              <a:rPr lang="en-US" dirty="0" smtClean="0"/>
              <a:t>“Optimized” uses local memory and thread remapping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1524000" y="3083597"/>
          <a:ext cx="6388100" cy="360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2504035" y="5159522"/>
            <a:ext cx="937119" cy="158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38042" y="4692550"/>
            <a:ext cx="1149055" cy="936326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3656606"/>
            <a:ext cx="1489897" cy="1035944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25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Runtimes </a:t>
            </a:r>
            <a:r>
              <a:rPr lang="en-US" smtClean="0"/>
              <a:t>on Fermi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55681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SH-no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SH-all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16x16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32x32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1x256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1x512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1x1024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256x1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512x1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1024x1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2800" y="541020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HOST: 302/683 !!!</a:t>
            </a:r>
          </a:p>
          <a:p>
            <a:endParaRPr lang="en-US" dirty="0"/>
          </a:p>
          <a:p>
            <a:r>
              <a:rPr lang="en-US" dirty="0" smtClean="0"/>
              <a:t>All times in msec.</a:t>
            </a:r>
          </a:p>
          <a:p>
            <a:r>
              <a:rPr lang="en-US" dirty="0" smtClean="0"/>
              <a:t>Matrix size: </a:t>
            </a:r>
            <a:r>
              <a:rPr lang="en-US" dirty="0" smtClean="0"/>
              <a:t>4096x4096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3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88699" y="1205261"/>
            <a:ext cx="4176517" cy="2364455"/>
            <a:chOff x="88699" y="1205261"/>
            <a:chExt cx="4176517" cy="2364455"/>
          </a:xfrm>
        </p:grpSpPr>
        <p:grpSp>
          <p:nvGrpSpPr>
            <p:cNvPr id="6" name="Group 5"/>
            <p:cNvGrpSpPr/>
            <p:nvPr/>
          </p:nvGrpSpPr>
          <p:grpSpPr>
            <a:xfrm>
              <a:off x="997461" y="1606862"/>
              <a:ext cx="1477214" cy="1039219"/>
              <a:chOff x="5976386" y="4148362"/>
              <a:chExt cx="1477214" cy="1039219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88002" y="1606861"/>
              <a:ext cx="1477214" cy="1039219"/>
              <a:chOff x="5976386" y="4148362"/>
              <a:chExt cx="1477214" cy="1039219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48206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5284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79167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51537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 rot="16200000" flipH="1">
              <a:off x="605613" y="2332714"/>
              <a:ext cx="1525487" cy="3335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3" idx="0"/>
            </p:cNvCxnSpPr>
            <p:nvPr/>
          </p:nvCxnSpPr>
          <p:spPr>
            <a:xfrm rot="16200000" flipH="1">
              <a:off x="914053" y="2284076"/>
              <a:ext cx="1265685" cy="6906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0"/>
            </p:cNvCxnSpPr>
            <p:nvPr/>
          </p:nvCxnSpPr>
          <p:spPr>
            <a:xfrm>
              <a:off x="1201568" y="2256371"/>
              <a:ext cx="1064541" cy="10058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5" idx="0"/>
            </p:cNvCxnSpPr>
            <p:nvPr/>
          </p:nvCxnSpPr>
          <p:spPr>
            <a:xfrm>
              <a:off x="1201567" y="2516176"/>
              <a:ext cx="1436912" cy="7460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0"/>
            </p:cNvCxnSpPr>
            <p:nvPr/>
          </p:nvCxnSpPr>
          <p:spPr>
            <a:xfrm rot="5400000" flipH="1" flipV="1">
              <a:off x="1498524" y="1773386"/>
              <a:ext cx="1525489" cy="14522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0"/>
            </p:cNvCxnSpPr>
            <p:nvPr/>
          </p:nvCxnSpPr>
          <p:spPr>
            <a:xfrm rot="5400000" flipH="1" flipV="1">
              <a:off x="1853023" y="1775969"/>
              <a:ext cx="1525485" cy="14470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0"/>
            </p:cNvCxnSpPr>
            <p:nvPr/>
          </p:nvCxnSpPr>
          <p:spPr>
            <a:xfrm rot="5400000" flipH="1" flipV="1">
              <a:off x="2224112" y="1778759"/>
              <a:ext cx="1525488" cy="1441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0"/>
            </p:cNvCxnSpPr>
            <p:nvPr/>
          </p:nvCxnSpPr>
          <p:spPr>
            <a:xfrm rot="5400000" flipH="1" flipV="1">
              <a:off x="2595635" y="1779610"/>
              <a:ext cx="1525485" cy="1439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2538" y="2753779"/>
              <a:ext cx="119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/>
                  <a:cs typeface="Arial"/>
                </a:rPr>
                <a:t>uncoalesced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45080" y="2753779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699" y="3200384"/>
              <a:ext cx="103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Threads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9833" y="1205264"/>
              <a:ext cx="37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0600" y="1205261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16211" y="3862620"/>
            <a:ext cx="215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0 issues  read 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018739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0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75817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749700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122070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18739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375817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749700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6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122070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18739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8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375817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9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749700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122070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11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18739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12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375817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13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749700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14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122070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15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71711" y="4471380"/>
            <a:ext cx="24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Cache (local memory)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6211" y="4177186"/>
            <a:ext cx="215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1 issues  read 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16211" y="4471380"/>
            <a:ext cx="215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2 issues  read 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16211" y="4806323"/>
            <a:ext cx="215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3 issues  read 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26" idx="3"/>
            <a:endCxn id="110" idx="1"/>
          </p:cNvCxnSpPr>
          <p:nvPr/>
        </p:nvCxnSpPr>
        <p:spPr>
          <a:xfrm flipV="1">
            <a:off x="5113981" y="4156812"/>
            <a:ext cx="904758" cy="499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6" idx="3"/>
            <a:endCxn id="114" idx="1"/>
          </p:cNvCxnSpPr>
          <p:nvPr/>
        </p:nvCxnSpPr>
        <p:spPr>
          <a:xfrm flipV="1">
            <a:off x="5113981" y="4416616"/>
            <a:ext cx="904758" cy="23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26" idx="3"/>
            <a:endCxn id="118" idx="1"/>
          </p:cNvCxnSpPr>
          <p:nvPr/>
        </p:nvCxnSpPr>
        <p:spPr>
          <a:xfrm>
            <a:off x="5113981" y="4656046"/>
            <a:ext cx="904758" cy="20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6" idx="3"/>
            <a:endCxn id="122" idx="1"/>
          </p:cNvCxnSpPr>
          <p:nvPr/>
        </p:nvCxnSpPr>
        <p:spPr>
          <a:xfrm>
            <a:off x="5113981" y="4656046"/>
            <a:ext cx="904758" cy="280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7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2" grpId="0"/>
      <p:bldP spid="133" grpId="0"/>
      <p:bldP spid="1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88699" y="1205261"/>
            <a:ext cx="4176517" cy="2364455"/>
            <a:chOff x="88699" y="1205261"/>
            <a:chExt cx="4176517" cy="2364455"/>
          </a:xfrm>
        </p:grpSpPr>
        <p:grpSp>
          <p:nvGrpSpPr>
            <p:cNvPr id="6" name="Group 5"/>
            <p:cNvGrpSpPr/>
            <p:nvPr/>
          </p:nvGrpSpPr>
          <p:grpSpPr>
            <a:xfrm>
              <a:off x="997461" y="1606862"/>
              <a:ext cx="1477214" cy="1039219"/>
              <a:chOff x="5976386" y="4148362"/>
              <a:chExt cx="1477214" cy="1039219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88002" y="1606861"/>
              <a:ext cx="1477214" cy="1039219"/>
              <a:chOff x="5976386" y="4148362"/>
              <a:chExt cx="1477214" cy="1039219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976386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333464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70734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079717" y="414836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76386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33464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0734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079717" y="440816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76386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33464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70734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79717" y="4667972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976386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333464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70734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079717" y="4927776"/>
                <a:ext cx="373883" cy="259805"/>
              </a:xfrm>
              <a:prstGeom prst="rect">
                <a:avLst/>
              </a:prstGeom>
              <a:ln w="12700"/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91435" tIns="45718" rIns="91435" bIns="45718"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48206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0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05284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79167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51537" y="3262250"/>
              <a:ext cx="373883" cy="259805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35" tIns="45718" rIns="91435" bIns="45718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/>
                  <a:cs typeface="Arial"/>
                </a:rPr>
                <a:t>3</a:t>
              </a:r>
              <a:endParaRPr lang="en-US" sz="12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18" name="Straight Arrow Connector 17"/>
            <p:cNvCxnSpPr>
              <a:endCxn id="12" idx="0"/>
            </p:cNvCxnSpPr>
            <p:nvPr/>
          </p:nvCxnSpPr>
          <p:spPr>
            <a:xfrm rot="16200000" flipH="1">
              <a:off x="605613" y="2332714"/>
              <a:ext cx="1525487" cy="3335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3" idx="0"/>
            </p:cNvCxnSpPr>
            <p:nvPr/>
          </p:nvCxnSpPr>
          <p:spPr>
            <a:xfrm rot="16200000" flipH="1">
              <a:off x="914053" y="2284076"/>
              <a:ext cx="1265685" cy="6906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4" idx="0"/>
            </p:cNvCxnSpPr>
            <p:nvPr/>
          </p:nvCxnSpPr>
          <p:spPr>
            <a:xfrm>
              <a:off x="1201568" y="2256371"/>
              <a:ext cx="1064541" cy="10058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5" idx="0"/>
            </p:cNvCxnSpPr>
            <p:nvPr/>
          </p:nvCxnSpPr>
          <p:spPr>
            <a:xfrm>
              <a:off x="1201567" y="2516176"/>
              <a:ext cx="1436912" cy="7460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0"/>
            </p:cNvCxnSpPr>
            <p:nvPr/>
          </p:nvCxnSpPr>
          <p:spPr>
            <a:xfrm rot="5400000" flipH="1" flipV="1">
              <a:off x="1498524" y="1773386"/>
              <a:ext cx="1525489" cy="14522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0"/>
            </p:cNvCxnSpPr>
            <p:nvPr/>
          </p:nvCxnSpPr>
          <p:spPr>
            <a:xfrm rot="5400000" flipH="1" flipV="1">
              <a:off x="1853023" y="1775969"/>
              <a:ext cx="1525485" cy="14470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0"/>
            </p:cNvCxnSpPr>
            <p:nvPr/>
          </p:nvCxnSpPr>
          <p:spPr>
            <a:xfrm rot="5400000" flipH="1" flipV="1">
              <a:off x="2224112" y="1778759"/>
              <a:ext cx="1525488" cy="1441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0"/>
            </p:cNvCxnSpPr>
            <p:nvPr/>
          </p:nvCxnSpPr>
          <p:spPr>
            <a:xfrm rot="5400000" flipH="1" flipV="1">
              <a:off x="2595635" y="1779610"/>
              <a:ext cx="1525485" cy="1439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2538" y="2753779"/>
              <a:ext cx="119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/>
                  <a:cs typeface="Arial"/>
                </a:rPr>
                <a:t>uncoalesced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45080" y="2753779"/>
              <a:ext cx="9931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coalesced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699" y="3200384"/>
              <a:ext cx="103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Threads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39833" y="1205264"/>
              <a:ext cx="37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0600" y="1205261"/>
              <a:ext cx="556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Out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16211" y="3862620"/>
            <a:ext cx="17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Coalesced write!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6018739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0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375817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749700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122070" y="402690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18739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375817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749700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6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122070" y="428671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018739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8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375817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9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749700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10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122070" y="4546519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11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18739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12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375817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13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749700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14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122070" y="4806323"/>
            <a:ext cx="373883" cy="259805"/>
          </a:xfrm>
          <a:prstGeom prst="rect">
            <a:avLst/>
          </a:prstGeom>
          <a:ln w="12700"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</a:rPr>
              <a:t>15</a:t>
            </a:r>
            <a:endParaRPr lang="en-US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671711" y="4471380"/>
            <a:ext cx="244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Cache (local memory)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6211" y="4177186"/>
            <a:ext cx="278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Coalesced read from cache!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16211" y="4471380"/>
            <a:ext cx="17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Coalesced write!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16211" y="4806323"/>
            <a:ext cx="278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Coalesced read from cache!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26" idx="3"/>
            <a:endCxn id="110" idx="1"/>
          </p:cNvCxnSpPr>
          <p:nvPr/>
        </p:nvCxnSpPr>
        <p:spPr>
          <a:xfrm flipV="1">
            <a:off x="5113981" y="4156812"/>
            <a:ext cx="904758" cy="499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6" idx="3"/>
            <a:endCxn id="114" idx="1"/>
          </p:cNvCxnSpPr>
          <p:nvPr/>
        </p:nvCxnSpPr>
        <p:spPr>
          <a:xfrm flipV="1">
            <a:off x="5113981" y="4416616"/>
            <a:ext cx="904758" cy="239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26" idx="3"/>
            <a:endCxn id="118" idx="1"/>
          </p:cNvCxnSpPr>
          <p:nvPr/>
        </p:nvCxnSpPr>
        <p:spPr>
          <a:xfrm>
            <a:off x="5113981" y="4656046"/>
            <a:ext cx="904758" cy="20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6" idx="3"/>
            <a:endCxn id="122" idx="1"/>
          </p:cNvCxnSpPr>
          <p:nvPr/>
        </p:nvCxnSpPr>
        <p:spPr>
          <a:xfrm>
            <a:off x="5113981" y="4656046"/>
            <a:ext cx="904758" cy="280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54822" y="5071851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it comes to performance, memory throughput and latency hiding are key!</a:t>
            </a:r>
          </a:p>
          <a:p>
            <a:r>
              <a:rPr lang="en-US" dirty="0" smtClean="0"/>
              <a:t>Main Tools are:</a:t>
            </a:r>
          </a:p>
          <a:p>
            <a:pPr lvl="1"/>
            <a:r>
              <a:rPr lang="en-US" dirty="0" smtClean="0"/>
              <a:t>Memory choice (global/local/ private)</a:t>
            </a:r>
          </a:p>
          <a:p>
            <a:pPr lvl="1"/>
            <a:r>
              <a:rPr lang="en-US" dirty="0" smtClean="0"/>
              <a:t>Memory layout (coalescing &amp; indexing)</a:t>
            </a:r>
          </a:p>
          <a:p>
            <a:pPr lvl="1"/>
            <a:r>
              <a:rPr lang="en-US" dirty="0" smtClean="0"/>
              <a:t>Thread Mapping</a:t>
            </a:r>
          </a:p>
          <a:p>
            <a:pPr lvl="1"/>
            <a:r>
              <a:rPr lang="en-US" dirty="0" smtClean="0"/>
              <a:t>Workgroup size (</a:t>
            </a:r>
            <a:r>
              <a:rPr lang="en-US" dirty="0" err="1" smtClean="0"/>
              <a:t>synchronisation</a:t>
            </a:r>
            <a:r>
              <a:rPr lang="en-US" dirty="0" smtClean="0"/>
              <a:t> &amp;latency hiding)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2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Banks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Memory is made up of </a:t>
            </a:r>
            <a:r>
              <a:rPr lang="en-US" i="1" dirty="0" smtClean="0"/>
              <a:t>banks </a:t>
            </a:r>
          </a:p>
          <a:p>
            <a:pPr lvl="1"/>
            <a:r>
              <a:rPr lang="en-US" dirty="0" smtClean="0"/>
              <a:t>Memory banks are the hardware units that actually store data</a:t>
            </a:r>
          </a:p>
          <a:p>
            <a:r>
              <a:rPr lang="en-US" dirty="0" smtClean="0"/>
              <a:t>The memory banks targeted by a memory access depend on the address of the data to be read/written</a:t>
            </a:r>
          </a:p>
          <a:p>
            <a:pPr lvl="1"/>
            <a:r>
              <a:rPr lang="en-US" dirty="0" smtClean="0"/>
              <a:t>Note that on current </a:t>
            </a:r>
            <a:r>
              <a:rPr lang="en-US" dirty="0" err="1" smtClean="0"/>
              <a:t>GPUs</a:t>
            </a:r>
            <a:r>
              <a:rPr lang="en-US" dirty="0" smtClean="0"/>
              <a:t>, there are more memory banks than can be addressed at once by the global memory bus, so it is possible for different accesses to target different banks</a:t>
            </a:r>
          </a:p>
          <a:p>
            <a:pPr lvl="2"/>
            <a:r>
              <a:rPr lang="en-US" dirty="0" smtClean="0"/>
              <a:t>Bank response time, not access requests, is the bottleneck</a:t>
            </a:r>
          </a:p>
          <a:p>
            <a:r>
              <a:rPr lang="en-US" dirty="0" smtClean="0"/>
              <a:t>Successive data are stored in successive banks (strides of 32-bit words on </a:t>
            </a:r>
            <a:r>
              <a:rPr lang="en-US" dirty="0" err="1" smtClean="0"/>
              <a:t>GPUs</a:t>
            </a:r>
            <a:r>
              <a:rPr lang="en-US" dirty="0" smtClean="0"/>
              <a:t>) so that a group of threads accessing successive elements will produce no bank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 Conflicts – Local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 conflicts have the largest negative effect on local memory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 memory does not require that accesses are to sequentially increasing elements</a:t>
            </a:r>
          </a:p>
          <a:p>
            <a:r>
              <a:rPr lang="en-US" dirty="0" smtClean="0"/>
              <a:t>Accesses from successive threads should target different memory banks</a:t>
            </a:r>
          </a:p>
          <a:p>
            <a:pPr lvl="1"/>
            <a:r>
              <a:rPr lang="en-US" dirty="0" smtClean="0"/>
              <a:t>Threads accessing sequentially increasing data will fall into this category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 Conflicts – Local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AMD, a </a:t>
            </a:r>
            <a:r>
              <a:rPr lang="en-US" dirty="0" err="1" smtClean="0"/>
              <a:t>wavefront</a:t>
            </a:r>
            <a:r>
              <a:rPr lang="en-US" dirty="0" smtClean="0"/>
              <a:t> that generates bank conflicts stalls until all local memory operations complete</a:t>
            </a:r>
          </a:p>
          <a:p>
            <a:pPr lvl="1"/>
            <a:r>
              <a:rPr lang="en-US" dirty="0" smtClean="0"/>
              <a:t>The hardware does not hide the stall by switching to another </a:t>
            </a:r>
            <a:r>
              <a:rPr lang="en-US" dirty="0" err="1" smtClean="0"/>
              <a:t>wavefront</a:t>
            </a:r>
            <a:endParaRPr lang="en-US" dirty="0" smtClean="0"/>
          </a:p>
          <a:p>
            <a:r>
              <a:rPr lang="en-US" dirty="0" smtClean="0"/>
              <a:t>The following examples show local memory access patterns and whether conflicts are generated</a:t>
            </a:r>
          </a:p>
          <a:p>
            <a:pPr lvl="1"/>
            <a:r>
              <a:rPr lang="en-US" dirty="0" smtClean="0"/>
              <a:t>For readability, only 8 memory banks are shown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Conflicts – Local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9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there are no bank conflicts, each bank can return an element without any delays</a:t>
            </a:r>
          </a:p>
          <a:p>
            <a:pPr lvl="1"/>
            <a:r>
              <a:rPr lang="en-US" dirty="0" smtClean="0"/>
              <a:t>Both of the following patterns will complete without stalls on current GPU hardware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57" name="Group 56"/>
          <p:cNvGrpSpPr/>
          <p:nvPr/>
        </p:nvGrpSpPr>
        <p:grpSpPr>
          <a:xfrm>
            <a:off x="987599" y="3184140"/>
            <a:ext cx="7510289" cy="3189994"/>
            <a:chOff x="987599" y="3095240"/>
            <a:chExt cx="7510289" cy="3189994"/>
          </a:xfrm>
        </p:grpSpPr>
        <p:sp>
          <p:nvSpPr>
            <p:cNvPr id="5" name="Rectangle 4"/>
            <p:cNvSpPr/>
            <p:nvPr/>
          </p:nvSpPr>
          <p:spPr>
            <a:xfrm>
              <a:off x="3086854" y="310159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86854" y="344422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86854" y="378686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86854" y="4132673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86854" y="4475109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6854" y="4811195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6854" y="514728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86854" y="548336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0043" y="5909551"/>
              <a:ext cx="1608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Memory Bank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8161" y="309524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88161" y="344105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8161" y="377078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88161" y="411659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8161" y="4468759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8161" y="4804845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8161" y="514093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8161" y="547701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7599" y="5903201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Thread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23" name="Straight Arrow Connector 22"/>
            <p:cNvCxnSpPr>
              <a:stCxn id="15" idx="3"/>
              <a:endCxn id="6" idx="1"/>
            </p:cNvCxnSpPr>
            <p:nvPr/>
          </p:nvCxnSpPr>
          <p:spPr>
            <a:xfrm>
              <a:off x="1583000" y="3613722"/>
              <a:ext cx="1503854" cy="3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436153" y="310794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36153" y="345057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6153" y="3793213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36153" y="4139024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36153" y="448146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6153" y="481754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36153" y="515363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36153" y="548971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89342" y="5915902"/>
              <a:ext cx="1608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Memory Bank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37460" y="310159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37460" y="344740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37460" y="377713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37460" y="4122949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37460" y="447511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37460" y="481119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37460" y="514728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7460" y="548336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6898" y="5909552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Thread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42" name="Straight Arrow Connector 41"/>
            <p:cNvCxnSpPr>
              <a:stCxn id="14" idx="3"/>
              <a:endCxn id="5" idx="1"/>
            </p:cNvCxnSpPr>
            <p:nvPr/>
          </p:nvCxnSpPr>
          <p:spPr>
            <a:xfrm>
              <a:off x="1583000" y="3267911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3"/>
              <a:endCxn id="7" idx="1"/>
            </p:cNvCxnSpPr>
            <p:nvPr/>
          </p:nvCxnSpPr>
          <p:spPr>
            <a:xfrm>
              <a:off x="1583000" y="3943458"/>
              <a:ext cx="1503854" cy="16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7" idx="3"/>
              <a:endCxn id="8" idx="1"/>
            </p:cNvCxnSpPr>
            <p:nvPr/>
          </p:nvCxnSpPr>
          <p:spPr>
            <a:xfrm>
              <a:off x="1583000" y="4289269"/>
              <a:ext cx="1503854" cy="16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8" idx="3"/>
              <a:endCxn id="9" idx="1"/>
            </p:cNvCxnSpPr>
            <p:nvPr/>
          </p:nvCxnSpPr>
          <p:spPr>
            <a:xfrm>
              <a:off x="1583000" y="4641430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9" idx="3"/>
              <a:endCxn id="10" idx="1"/>
            </p:cNvCxnSpPr>
            <p:nvPr/>
          </p:nvCxnSpPr>
          <p:spPr>
            <a:xfrm>
              <a:off x="1583000" y="4977516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0" idx="3"/>
              <a:endCxn id="11" idx="1"/>
            </p:cNvCxnSpPr>
            <p:nvPr/>
          </p:nvCxnSpPr>
          <p:spPr>
            <a:xfrm>
              <a:off x="1583000" y="5313602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3"/>
              <a:endCxn id="12" idx="1"/>
            </p:cNvCxnSpPr>
            <p:nvPr/>
          </p:nvCxnSpPr>
          <p:spPr>
            <a:xfrm>
              <a:off x="1583000" y="5649688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3" idx="3"/>
              <a:endCxn id="25" idx="1"/>
            </p:cNvCxnSpPr>
            <p:nvPr/>
          </p:nvCxnSpPr>
          <p:spPr>
            <a:xfrm>
              <a:off x="5932299" y="3274262"/>
              <a:ext cx="1503854" cy="3489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8" idx="1"/>
            </p:cNvCxnSpPr>
            <p:nvPr/>
          </p:nvCxnSpPr>
          <p:spPr>
            <a:xfrm>
              <a:off x="5932299" y="3616897"/>
              <a:ext cx="1503854" cy="10372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5" idx="3"/>
              <a:endCxn id="24" idx="1"/>
            </p:cNvCxnSpPr>
            <p:nvPr/>
          </p:nvCxnSpPr>
          <p:spPr>
            <a:xfrm flipV="1">
              <a:off x="5932299" y="3280612"/>
              <a:ext cx="1503854" cy="6691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6" idx="3"/>
              <a:endCxn id="31" idx="1"/>
            </p:cNvCxnSpPr>
            <p:nvPr/>
          </p:nvCxnSpPr>
          <p:spPr>
            <a:xfrm>
              <a:off x="5932299" y="4295620"/>
              <a:ext cx="1503854" cy="13667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7" idx="3"/>
              <a:endCxn id="29" idx="1"/>
            </p:cNvCxnSpPr>
            <p:nvPr/>
          </p:nvCxnSpPr>
          <p:spPr>
            <a:xfrm>
              <a:off x="5932299" y="4647781"/>
              <a:ext cx="1503854" cy="3424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9" idx="3"/>
              <a:endCxn id="30" idx="1"/>
            </p:cNvCxnSpPr>
            <p:nvPr/>
          </p:nvCxnSpPr>
          <p:spPr>
            <a:xfrm>
              <a:off x="5932299" y="5319953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0" idx="3"/>
              <a:endCxn id="26" idx="1"/>
            </p:cNvCxnSpPr>
            <p:nvPr/>
          </p:nvCxnSpPr>
          <p:spPr>
            <a:xfrm flipV="1">
              <a:off x="5932299" y="3965884"/>
              <a:ext cx="1503854" cy="16901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8" idx="3"/>
              <a:endCxn id="27" idx="1"/>
            </p:cNvCxnSpPr>
            <p:nvPr/>
          </p:nvCxnSpPr>
          <p:spPr>
            <a:xfrm flipV="1">
              <a:off x="5932299" y="4311695"/>
              <a:ext cx="1503854" cy="6721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Conflicts – Local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9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multiple accesses occur to the same bank, then the bank with the most conflicts will determine the latency</a:t>
            </a:r>
          </a:p>
          <a:p>
            <a:pPr lvl="1"/>
            <a:r>
              <a:rPr lang="en-US" dirty="0" smtClean="0"/>
              <a:t>The following pattern will take 3 times the access latency to 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3086854" y="2917349"/>
            <a:ext cx="3554742" cy="3361959"/>
            <a:chOff x="3086854" y="2917349"/>
            <a:chExt cx="3554742" cy="3361959"/>
          </a:xfrm>
        </p:grpSpPr>
        <p:sp>
          <p:nvSpPr>
            <p:cNvPr id="59" name="Rectangle 58"/>
            <p:cNvSpPr/>
            <p:nvPr/>
          </p:nvSpPr>
          <p:spPr>
            <a:xfrm>
              <a:off x="5186109" y="3102015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86109" y="344465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86109" y="378728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86109" y="413309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86109" y="4475534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86109" y="481162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86109" y="514770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86109" y="548379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39298" y="5909976"/>
              <a:ext cx="1608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Memory Bank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87416" y="3095665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287416" y="344147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87416" y="377121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87416" y="4117023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87416" y="4469184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87416" y="480527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87416" y="514135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87416" y="547744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86854" y="5903626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Thread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77" name="Straight Arrow Connector 76"/>
            <p:cNvCxnSpPr>
              <a:stCxn id="69" idx="3"/>
              <a:endCxn id="60" idx="1"/>
            </p:cNvCxnSpPr>
            <p:nvPr/>
          </p:nvCxnSpPr>
          <p:spPr>
            <a:xfrm>
              <a:off x="3682255" y="3614147"/>
              <a:ext cx="1503854" cy="3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8" idx="3"/>
              <a:endCxn id="60" idx="1"/>
            </p:cNvCxnSpPr>
            <p:nvPr/>
          </p:nvCxnSpPr>
          <p:spPr>
            <a:xfrm>
              <a:off x="3682255" y="3268336"/>
              <a:ext cx="1503854" cy="3489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0" idx="3"/>
              <a:endCxn id="61" idx="1"/>
            </p:cNvCxnSpPr>
            <p:nvPr/>
          </p:nvCxnSpPr>
          <p:spPr>
            <a:xfrm>
              <a:off x="3682255" y="3943883"/>
              <a:ext cx="1503854" cy="16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1" idx="3"/>
              <a:endCxn id="63" idx="1"/>
            </p:cNvCxnSpPr>
            <p:nvPr/>
          </p:nvCxnSpPr>
          <p:spPr>
            <a:xfrm>
              <a:off x="3682255" y="4289694"/>
              <a:ext cx="1503854" cy="358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2" idx="3"/>
              <a:endCxn id="63" idx="1"/>
            </p:cNvCxnSpPr>
            <p:nvPr/>
          </p:nvCxnSpPr>
          <p:spPr>
            <a:xfrm>
              <a:off x="3682255" y="4641855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3" idx="3"/>
              <a:endCxn id="66" idx="1"/>
            </p:cNvCxnSpPr>
            <p:nvPr/>
          </p:nvCxnSpPr>
          <p:spPr>
            <a:xfrm>
              <a:off x="3682255" y="4977941"/>
              <a:ext cx="1503854" cy="6785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4" idx="3"/>
              <a:endCxn id="65" idx="1"/>
            </p:cNvCxnSpPr>
            <p:nvPr/>
          </p:nvCxnSpPr>
          <p:spPr>
            <a:xfrm>
              <a:off x="3682255" y="5314027"/>
              <a:ext cx="1503854" cy="6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5" idx="3"/>
              <a:endCxn id="63" idx="1"/>
            </p:cNvCxnSpPr>
            <p:nvPr/>
          </p:nvCxnSpPr>
          <p:spPr>
            <a:xfrm flipV="1">
              <a:off x="3682255" y="4648205"/>
              <a:ext cx="1503854" cy="10019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859732" y="3447357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55610" y="3763297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59732" y="443593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55610" y="511446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55610" y="5465447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71809" y="2917349"/>
              <a:ext cx="1069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Conflicts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02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Conflicts – Local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9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all accesses are to the same address, then the bank can perform a broadcast and no delay is incurred</a:t>
            </a:r>
          </a:p>
          <a:p>
            <a:pPr lvl="1"/>
            <a:r>
              <a:rPr lang="en-US" dirty="0" smtClean="0"/>
              <a:t>The following will only take one access to complete assuming the same data element is accessed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3086854" y="3305059"/>
            <a:ext cx="3160990" cy="3183643"/>
            <a:chOff x="3086854" y="3076459"/>
            <a:chExt cx="3160990" cy="3183643"/>
          </a:xfrm>
        </p:grpSpPr>
        <p:sp>
          <p:nvSpPr>
            <p:cNvPr id="39" name="Rectangle 38"/>
            <p:cNvSpPr/>
            <p:nvPr/>
          </p:nvSpPr>
          <p:spPr>
            <a:xfrm>
              <a:off x="5186109" y="3082809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6109" y="3425445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6109" y="3768081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6109" y="4113892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86109" y="445632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6109" y="4792414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86109" y="512850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86109" y="546458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39298" y="5890770"/>
              <a:ext cx="1608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Memory Bank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87416" y="3076459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87416" y="342227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287416" y="375200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87416" y="4097817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87416" y="4449978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87416" y="4786064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87416" y="5122150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87416" y="5458236"/>
              <a:ext cx="394839" cy="345342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86854" y="5884420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Thread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57" name="Straight Arrow Connector 56"/>
            <p:cNvCxnSpPr>
              <a:stCxn id="49" idx="3"/>
              <a:endCxn id="42" idx="1"/>
            </p:cNvCxnSpPr>
            <p:nvPr/>
          </p:nvCxnSpPr>
          <p:spPr>
            <a:xfrm>
              <a:off x="3682255" y="3594941"/>
              <a:ext cx="1503854" cy="6916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3"/>
              <a:endCxn id="42" idx="1"/>
            </p:cNvCxnSpPr>
            <p:nvPr/>
          </p:nvCxnSpPr>
          <p:spPr>
            <a:xfrm>
              <a:off x="3682255" y="3249130"/>
              <a:ext cx="1503854" cy="10374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0" idx="3"/>
              <a:endCxn id="42" idx="1"/>
            </p:cNvCxnSpPr>
            <p:nvPr/>
          </p:nvCxnSpPr>
          <p:spPr>
            <a:xfrm>
              <a:off x="3682255" y="3924677"/>
              <a:ext cx="1503854" cy="3618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1" idx="3"/>
              <a:endCxn id="42" idx="1"/>
            </p:cNvCxnSpPr>
            <p:nvPr/>
          </p:nvCxnSpPr>
          <p:spPr>
            <a:xfrm>
              <a:off x="3682255" y="4270488"/>
              <a:ext cx="1503854" cy="160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2" idx="3"/>
              <a:endCxn id="42" idx="1"/>
            </p:cNvCxnSpPr>
            <p:nvPr/>
          </p:nvCxnSpPr>
          <p:spPr>
            <a:xfrm flipV="1">
              <a:off x="3682255" y="4286563"/>
              <a:ext cx="1503854" cy="3360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53" idx="3"/>
              <a:endCxn id="42" idx="1"/>
            </p:cNvCxnSpPr>
            <p:nvPr/>
          </p:nvCxnSpPr>
          <p:spPr>
            <a:xfrm flipV="1">
              <a:off x="3682255" y="4286563"/>
              <a:ext cx="1503854" cy="6721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54" idx="3"/>
              <a:endCxn id="42" idx="1"/>
            </p:cNvCxnSpPr>
            <p:nvPr/>
          </p:nvCxnSpPr>
          <p:spPr>
            <a:xfrm flipV="1">
              <a:off x="3682255" y="4286563"/>
              <a:ext cx="1503854" cy="10082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55" idx="3"/>
              <a:endCxn id="42" idx="1"/>
            </p:cNvCxnSpPr>
            <p:nvPr/>
          </p:nvCxnSpPr>
          <p:spPr>
            <a:xfrm flipV="1">
              <a:off x="3682255" y="4286563"/>
              <a:ext cx="1503854" cy="13443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90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Bank Conflicts – Global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Bank conflicts in global memory rely on the same principles, however the global memory bus makes the impact of conflicts more subtle </a:t>
            </a:r>
          </a:p>
          <a:p>
            <a:pPr lvl="1"/>
            <a:r>
              <a:rPr lang="en-US" dirty="0" smtClean="0"/>
              <a:t>Since accessing data in global memory requires that an entire bus-line be read, bank conflicts within a work-group have a similar effect as non-coalesced accesses</a:t>
            </a:r>
          </a:p>
          <a:p>
            <a:pPr lvl="2"/>
            <a:r>
              <a:rPr lang="en-US" dirty="0" smtClean="0"/>
              <a:t>If threads reading from global memory had a bank conflict then by definition it manifest as a non-coalesced access</a:t>
            </a:r>
          </a:p>
          <a:p>
            <a:pPr lvl="2"/>
            <a:r>
              <a:rPr lang="en-US" dirty="0" smtClean="0"/>
              <a:t>Not all non-coalesced accesses are bank conflicts, however</a:t>
            </a:r>
          </a:p>
          <a:p>
            <a:r>
              <a:rPr lang="en-US" dirty="0" smtClean="0"/>
              <a:t>The ideal case for global memory is when different work-groups read from different banks</a:t>
            </a:r>
          </a:p>
          <a:p>
            <a:pPr lvl="1"/>
            <a:r>
              <a:rPr lang="en-US" dirty="0" smtClean="0"/>
              <a:t>In reality, this is a very low-level optimization and should not be prioritized when first writing a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1345</Words>
  <Application>Microsoft Macintosh PowerPoint</Application>
  <PresentationFormat>On-screen Show (4:3)</PresentationFormat>
  <Paragraphs>383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Heterogeneous Computing using openCL lecture 4</vt:lpstr>
      <vt:lpstr>The Big Picture</vt:lpstr>
      <vt:lpstr>Memory Banks</vt:lpstr>
      <vt:lpstr>Bank Conflicts – Local Memory</vt:lpstr>
      <vt:lpstr>Bank Conflicts – Local Memory</vt:lpstr>
      <vt:lpstr>Bank Conflicts – Local Memory</vt:lpstr>
      <vt:lpstr>Bank Conflicts – Local Memory</vt:lpstr>
      <vt:lpstr>Bank Conflicts – Local Memory</vt:lpstr>
      <vt:lpstr>Bank Conflicts – Global Memory</vt:lpstr>
      <vt:lpstr>Summary</vt:lpstr>
      <vt:lpstr>The Big Picture</vt:lpstr>
      <vt:lpstr>Thread Mapping</vt:lpstr>
      <vt:lpstr>Thread Mapping</vt:lpstr>
      <vt:lpstr>Thread Mapping</vt:lpstr>
      <vt:lpstr>Thread Mapping</vt:lpstr>
      <vt:lpstr>Thread Mapping</vt:lpstr>
      <vt:lpstr>Thread Mapping</vt:lpstr>
      <vt:lpstr>Matrix Transpose</vt:lpstr>
      <vt:lpstr>Matrix Transpose</vt:lpstr>
      <vt:lpstr>Matrix Transpose</vt:lpstr>
      <vt:lpstr>Runtimes on Fermi</vt:lpstr>
      <vt:lpstr>What happened?</vt:lpstr>
      <vt:lpstr>What happened?</vt:lpstr>
      <vt:lpstr>Summary</vt:lpstr>
    </vt:vector>
  </TitlesOfParts>
  <Company>University of Hertfordshire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Sven-Bodo Scholz</cp:lastModifiedBy>
  <cp:revision>56</cp:revision>
  <dcterms:created xsi:type="dcterms:W3CDTF">2012-10-09T16:34:26Z</dcterms:created>
  <dcterms:modified xsi:type="dcterms:W3CDTF">2015-02-05T11:45:50Z</dcterms:modified>
</cp:coreProperties>
</file>