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8" r:id="rId8"/>
    <p:sldId id="279" r:id="rId9"/>
    <p:sldId id="280" r:id="rId10"/>
    <p:sldId id="281" r:id="rId11"/>
    <p:sldId id="284" r:id="rId12"/>
    <p:sldId id="283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936" y="-1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29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12/02/15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34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12/02/15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6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59DB5BB-53E9-D546-9E44-5A7DE3D25014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620F7C7-4B04-0D4B-9A95-653F668020DD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B0D19F6-0E24-1949-807E-979030FEBDD5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D7DAC4FE-C2BF-8143-8EF1-BBAA41133B3B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E2A5FAF5-461D-CE4E-9E50-EBA6DCD6119A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4A888-C281-CC4C-A573-82E220C5521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0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812087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9243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3F29-A6AB-0B45-AA2A-27ABDCAF0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8"/>
            <a:ext cx="64955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52706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penmp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Heterogeneous Computing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openMP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1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xposing </a:t>
            </a:r>
            <a:r>
              <a:rPr lang="en-US" dirty="0"/>
              <a:t>C</a:t>
            </a:r>
            <a:r>
              <a:rPr lang="en-US" dirty="0" smtClean="0"/>
              <a:t>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sum=0.0;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for( </a:t>
            </a:r>
            <a:r>
              <a:rPr lang="en-US" dirty="0" err="1" smtClean="0"/>
              <a:t>i</a:t>
            </a:r>
            <a:r>
              <a:rPr lang="en-US" dirty="0" smtClean="0"/>
              <a:t>=  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                                     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   sum 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}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700" y="571638"/>
            <a:ext cx="312360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b="1" dirty="0" err="1" smtClean="0">
                <a:solidFill>
                  <a:srgbClr val="FF6600"/>
                </a:solidFill>
              </a:rPr>
              <a:t>omp_set_num_threads</a:t>
            </a:r>
            <a:r>
              <a:rPr lang="en-US" b="1" dirty="0" smtClean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#</a:t>
            </a:r>
            <a:r>
              <a:rPr lang="en-US" b="1" dirty="0" err="1" smtClean="0">
                <a:solidFill>
                  <a:srgbClr val="FF6600"/>
                </a:solidFill>
              </a:rPr>
              <a:t>pragma_omp_parallel</a:t>
            </a:r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{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   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   }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362" y="3360043"/>
            <a:ext cx="378623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, id;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double 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id =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endParaRPr lang="en-US" b="1" dirty="0">
              <a:solidFill>
                <a:srgbClr val="FF6600"/>
              </a:solidFill>
              <a:latin typeface="Courier New"/>
              <a:cs typeface="Courier New"/>
            </a:endParaRPr>
          </a:p>
          <a:p>
            <a:endParaRPr lang="en-US" b="1" dirty="0" smtClean="0">
              <a:solidFill>
                <a:srgbClr val="FF6600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 id           =i+10</a:t>
            </a:r>
            <a:endParaRPr lang="en-US" b="1" dirty="0">
              <a:solidFill>
                <a:srgbClr val="FF66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5934" y="4719638"/>
            <a:ext cx="220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                      ++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6442" y="3364666"/>
            <a:ext cx="51714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double 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id =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  <a:endParaRPr lang="en-US" b="1" dirty="0">
              <a:solidFill>
                <a:srgbClr val="FF6600"/>
              </a:solidFill>
              <a:latin typeface="Courier New"/>
              <a:cs typeface="Courier New"/>
            </a:endParaRPr>
          </a:p>
          <a:p>
            <a:endParaRPr lang="en-US" b="1" dirty="0" smtClean="0">
              <a:solidFill>
                <a:srgbClr val="FF6600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 id           =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i+num_threads</a:t>
            </a:r>
            <a:endParaRPr lang="en-US" b="1" dirty="0">
              <a:solidFill>
                <a:srgbClr val="FF6600"/>
              </a:solidFill>
              <a:latin typeface="Courier New"/>
              <a:cs typeface="Courier New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374477" y="5222320"/>
            <a:ext cx="2385486" cy="546100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48863" y="5184333"/>
            <a:ext cx="2665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race condition!!!</a:t>
            </a:r>
            <a:endParaRPr lang="en-US" sz="2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0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Elimination of the</a:t>
            </a:r>
            <a:br>
              <a:rPr lang="en-US" dirty="0" smtClean="0"/>
            </a:br>
            <a:r>
              <a:rPr lang="en-US" dirty="0" smtClean="0"/>
              <a:t>Race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        =0.0;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   sum          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71006" y="1981200"/>
            <a:ext cx="23950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                                   [10]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   [id]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300" y="5842020"/>
            <a:ext cx="2921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for(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=0;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&lt;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;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++)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pi += sum[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] * step;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5606" y="4203700"/>
            <a:ext cx="3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if( id==0)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 =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 rot="20635913">
            <a:off x="2904577" y="5279470"/>
            <a:ext cx="2385486" cy="546100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78740" y="4902433"/>
            <a:ext cx="2348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not in scope!!!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3812" y="1981200"/>
            <a:ext cx="11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</a:rPr>
              <a:t>int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9300" y="5842020"/>
            <a:ext cx="221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for(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=0;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&lt;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++)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0101610">
            <a:off x="1992237" y="2794450"/>
            <a:ext cx="46834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UGLY !!!</a:t>
            </a:r>
            <a:endParaRPr 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51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/>
      <p:bldP spid="15" grpId="0" animBg="1"/>
      <p:bldP spid="15" grpId="1" animBg="1"/>
      <p:bldP spid="16" grpId="0"/>
      <p:bldP spid="16" grpId="1"/>
      <p:bldP spid="17" grpId="0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Insult to Injury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 </a:t>
            </a:r>
            <a:r>
              <a:rPr lang="en-US" b="1" dirty="0" smtClean="0">
                <a:solidFill>
                  <a:srgbClr val="FF6600"/>
                </a:solidFill>
              </a:rPr>
              <a:t>[10] </a:t>
            </a:r>
            <a:r>
              <a:rPr lang="en-US" dirty="0" smtClean="0"/>
              <a:t>=0.0; </a:t>
            </a:r>
            <a:r>
              <a:rPr lang="en-US" b="1" dirty="0" err="1" smtClean="0">
                <a:solidFill>
                  <a:srgbClr val="FF6600"/>
                </a:solidFill>
              </a:rPr>
              <a:t>int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b="1" dirty="0">
                <a:solidFill>
                  <a:srgbClr val="FF6600"/>
                </a:solidFill>
              </a:rPr>
              <a:t>if( id==0) </a:t>
            </a:r>
            <a:r>
              <a:rPr lang="en-US" b="1" dirty="0" err="1">
                <a:solidFill>
                  <a:srgbClr val="FF6600"/>
                </a:solidFill>
              </a:rPr>
              <a:t>num_t</a:t>
            </a:r>
            <a:r>
              <a:rPr lang="en-US" b="1" dirty="0">
                <a:solidFill>
                  <a:srgbClr val="FF6600"/>
                </a:solidFill>
              </a:rPr>
              <a:t> = </a:t>
            </a:r>
            <a:r>
              <a:rPr lang="en-US" b="1" dirty="0" err="1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   sum </a:t>
            </a:r>
            <a:r>
              <a:rPr lang="en-US" b="1" dirty="0" smtClean="0">
                <a:solidFill>
                  <a:srgbClr val="FF6600"/>
                </a:solidFill>
              </a:rPr>
              <a:t>[id]  </a:t>
            </a:r>
            <a:r>
              <a:rPr lang="en-US" dirty="0" smtClean="0"/>
              <a:t>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b="1" dirty="0">
                <a:solidFill>
                  <a:srgbClr val="FF6600"/>
                </a:solidFill>
              </a:rPr>
              <a:t>     for(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=0;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&lt;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++)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  </a:t>
            </a:r>
            <a:r>
              <a:rPr lang="en-US" b="1" dirty="0">
                <a:solidFill>
                  <a:srgbClr val="FF6600"/>
                </a:solidFill>
              </a:rPr>
              <a:t>pi += sum[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]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 rot="20101610">
            <a:off x="2180088" y="2794450"/>
            <a:ext cx="43077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slow !!!</a:t>
            </a:r>
            <a:endParaRPr 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Donut 2"/>
          <p:cNvSpPr/>
          <p:nvPr/>
        </p:nvSpPr>
        <p:spPr>
          <a:xfrm>
            <a:off x="838200" y="4851400"/>
            <a:ext cx="3022600" cy="774700"/>
          </a:xfrm>
          <a:prstGeom prst="donut">
            <a:avLst>
              <a:gd name="adj" fmla="val 86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5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Sharing!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3100" y="1892300"/>
            <a:ext cx="259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 </a:t>
            </a:r>
            <a:r>
              <a:rPr lang="en-US" b="1" dirty="0" smtClean="0">
                <a:solidFill>
                  <a:srgbClr val="FF6600"/>
                </a:solidFill>
              </a:rPr>
              <a:t>[</a:t>
            </a:r>
            <a:r>
              <a:rPr lang="en-US" b="1" dirty="0">
                <a:solidFill>
                  <a:srgbClr val="FF6600"/>
                </a:solidFill>
              </a:rPr>
              <a:t>0</a:t>
            </a:r>
            <a:r>
              <a:rPr lang="en-US" b="1" dirty="0" smtClean="0">
                <a:solidFill>
                  <a:srgbClr val="FF6600"/>
                </a:solidFill>
              </a:rPr>
              <a:t>]  </a:t>
            </a:r>
            <a:r>
              <a:rPr lang="en-US" dirty="0"/>
              <a:t>+= 4.0/(1.0+x*x)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6765" y="1892300"/>
            <a:ext cx="339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 </a:t>
            </a:r>
            <a:r>
              <a:rPr lang="en-US" b="1" dirty="0" smtClean="0">
                <a:solidFill>
                  <a:srgbClr val="FF6600"/>
                </a:solidFill>
              </a:rPr>
              <a:t>[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 - 1]  </a:t>
            </a:r>
            <a:r>
              <a:rPr lang="en-US" dirty="0"/>
              <a:t>+= 4.0/(1.0+x*x)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1600" y="1917700"/>
            <a:ext cx="41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203700" y="1320800"/>
            <a:ext cx="0" cy="4699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0"/>
          </p:cNvCxnSpPr>
          <p:nvPr/>
        </p:nvCxnSpPr>
        <p:spPr>
          <a:xfrm flipV="1">
            <a:off x="1968850" y="1803400"/>
            <a:ext cx="2234850" cy="889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0"/>
          </p:cNvCxnSpPr>
          <p:nvPr/>
        </p:nvCxnSpPr>
        <p:spPr>
          <a:xfrm>
            <a:off x="4114800" y="1803400"/>
            <a:ext cx="2720488" cy="889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91511"/>
              </p:ext>
            </p:extLst>
          </p:nvPr>
        </p:nvGraphicFramePr>
        <p:xfrm>
          <a:off x="325542" y="3378200"/>
          <a:ext cx="3286616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27"/>
                <a:gridCol w="410827"/>
                <a:gridCol w="410827"/>
                <a:gridCol w="410827"/>
                <a:gridCol w="410827"/>
                <a:gridCol w="410827"/>
                <a:gridCol w="410827"/>
                <a:gridCol w="410827"/>
              </a:tblGrid>
              <a:tr h="238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656967"/>
              </p:ext>
            </p:extLst>
          </p:nvPr>
        </p:nvGraphicFramePr>
        <p:xfrm>
          <a:off x="5247195" y="3378200"/>
          <a:ext cx="3286616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27"/>
                <a:gridCol w="410827"/>
                <a:gridCol w="410827"/>
                <a:gridCol w="410827"/>
                <a:gridCol w="410827"/>
                <a:gridCol w="410827"/>
                <a:gridCol w="410827"/>
                <a:gridCol w="410827"/>
              </a:tblGrid>
              <a:tr h="238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5400" y="2933700"/>
            <a:ext cx="150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core #0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94485" y="2901434"/>
            <a:ext cx="248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core #(</a:t>
            </a:r>
            <a:r>
              <a:rPr lang="en-US" dirty="0" err="1" smtClean="0"/>
              <a:t>num_t</a:t>
            </a:r>
            <a:r>
              <a:rPr lang="en-US" dirty="0" smtClean="0"/>
              <a:t> – 1)</a:t>
            </a:r>
            <a:endParaRPr lang="en-US" dirty="0"/>
          </a:p>
        </p:txBody>
      </p:sp>
      <p:sp>
        <p:nvSpPr>
          <p:cNvPr id="22" name="Curved Right Arrow 21"/>
          <p:cNvSpPr/>
          <p:nvPr/>
        </p:nvSpPr>
        <p:spPr>
          <a:xfrm rot="176571">
            <a:off x="81191" y="2060120"/>
            <a:ext cx="558800" cy="1936419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 rot="19476923">
            <a:off x="7536692" y="1596603"/>
            <a:ext cx="612288" cy="261786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Lightning Bolt 24"/>
          <p:cNvSpPr/>
          <p:nvPr/>
        </p:nvSpPr>
        <p:spPr>
          <a:xfrm>
            <a:off x="3911600" y="2933700"/>
            <a:ext cx="1079500" cy="1907540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14400" y="5422612"/>
            <a:ext cx="7367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Cache invalidation on every single write!!!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5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8600"/>
          </a:xfrm>
        </p:spPr>
        <p:txBody>
          <a:bodyPr/>
          <a:lstStyle/>
          <a:p>
            <a:r>
              <a:rPr lang="en-US" dirty="0" smtClean="0"/>
              <a:t>Introduction of concurrency is easy!</a:t>
            </a:r>
          </a:p>
          <a:p>
            <a:r>
              <a:rPr lang="en-US" dirty="0" smtClean="0"/>
              <a:t>Pitfalls:</a:t>
            </a:r>
          </a:p>
          <a:p>
            <a:pPr lvl="1"/>
            <a:r>
              <a:rPr lang="en-US" dirty="0" smtClean="0"/>
              <a:t>scope of variables (global/local)</a:t>
            </a:r>
          </a:p>
          <a:p>
            <a:pPr lvl="1"/>
            <a:r>
              <a:rPr lang="en-US" dirty="0" smtClean="0"/>
              <a:t>race conditions</a:t>
            </a:r>
          </a:p>
          <a:p>
            <a:pPr lvl="1"/>
            <a:r>
              <a:rPr lang="en-US" dirty="0" smtClean="0"/>
              <a:t>false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92655" y="4902200"/>
            <a:ext cx="8138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558ED5"/>
                </a:solidFill>
              </a:rPr>
              <a:t>=&gt; constructs introduced so far are too rudimentary!!</a:t>
            </a:r>
            <a:endParaRPr lang="en-US" sz="2800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1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Introduction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70000"/>
            <a:ext cx="8001000" cy="4017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r>
              <a:rPr lang="en-US" dirty="0"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>
                <a:ea typeface="ＭＳ Ｐゴシック" charset="0"/>
              </a:rPr>
              <a:t>Open specification for Multi-Processing</a:t>
            </a:r>
          </a:p>
          <a:p>
            <a:pPr lvl="1"/>
            <a:r>
              <a:rPr lang="ja-JP" altLang="en-US" dirty="0">
                <a:ea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</a:rPr>
              <a:t>Standard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API for defining multi-threaded shared-memory programs</a:t>
            </a:r>
          </a:p>
          <a:p>
            <a:pPr lvl="1"/>
            <a:r>
              <a:rPr lang="en-US" dirty="0">
                <a:ea typeface="ＭＳ Ｐゴシック" charset="0"/>
                <a:hlinkClick r:id="rId3"/>
              </a:rPr>
              <a:t>openmp.org</a:t>
            </a:r>
            <a:r>
              <a:rPr lang="en-US" dirty="0">
                <a:ea typeface="ＭＳ Ｐゴシック" charset="0"/>
              </a:rPr>
              <a:t> – Talks, examples, forums, etc.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High-level API</a:t>
            </a:r>
          </a:p>
          <a:p>
            <a:pPr lvl="1"/>
            <a:r>
              <a:rPr lang="en-US" dirty="0">
                <a:ea typeface="ＭＳ Ｐゴシック" charset="0"/>
              </a:rPr>
              <a:t>Preprocessor (compiler) directives  ( ~ 80% )</a:t>
            </a:r>
          </a:p>
          <a:p>
            <a:pPr lvl="1"/>
            <a:r>
              <a:rPr lang="en-US" dirty="0">
                <a:ea typeface="ＭＳ Ｐゴシック" charset="0"/>
              </a:rPr>
              <a:t>Library Calls ( ~ 19% )</a:t>
            </a:r>
          </a:p>
          <a:p>
            <a:pPr lvl="1"/>
            <a:r>
              <a:rPr lang="en-US" dirty="0">
                <a:ea typeface="ＭＳ Ｐゴシック" charset="0"/>
              </a:rPr>
              <a:t>Environment Variables (  ~ 1% )</a:t>
            </a:r>
          </a:p>
          <a:p>
            <a:pPr lvl="1">
              <a:buFontTx/>
              <a:buNone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9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Programmer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 View of </a:t>
            </a:r>
            <a:r>
              <a:rPr lang="en-US" altLang="ja-JP" dirty="0" err="1">
                <a:ea typeface="ＭＳ Ｐゴシック" charset="0"/>
                <a:cs typeface="ＭＳ Ｐゴシック" charset="0"/>
              </a:rPr>
              <a:t>OpenMP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98600"/>
            <a:ext cx="8351838" cy="45370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r>
              <a:rPr lang="en-US" dirty="0">
                <a:ea typeface="ＭＳ Ｐゴシック" charset="0"/>
                <a:cs typeface="ＭＳ Ｐゴシック" charset="0"/>
              </a:rPr>
              <a:t> is a portable, threaded, shared-memory programming </a:t>
            </a:r>
            <a:r>
              <a:rPr lang="en-US" i="1" dirty="0">
                <a:ea typeface="ＭＳ Ｐゴシック" charset="0"/>
                <a:cs typeface="ＭＳ Ｐゴシック" charset="0"/>
              </a:rPr>
              <a:t>specification</a:t>
            </a:r>
            <a:r>
              <a:rPr lang="en-US" dirty="0">
                <a:ea typeface="ＭＳ Ｐゴシック" charset="0"/>
                <a:cs typeface="ＭＳ Ｐゴシック" charset="0"/>
              </a:rPr>
              <a:t> with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light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syntax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Exact behavior depends on </a:t>
            </a:r>
            <a:r>
              <a:rPr lang="en-US" dirty="0" err="1">
                <a:ea typeface="ＭＳ Ｐゴシック" charset="0"/>
              </a:rPr>
              <a:t>OpenMP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i="1" dirty="0">
                <a:ea typeface="ＭＳ Ｐゴシック" charset="0"/>
              </a:rPr>
              <a:t>implementation</a:t>
            </a:r>
            <a:r>
              <a:rPr lang="en-US" dirty="0">
                <a:ea typeface="ＭＳ Ｐゴシック" charset="0"/>
              </a:rPr>
              <a:t>!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Requires compiler support (</a:t>
            </a:r>
            <a:r>
              <a:rPr lang="en-US" u="sng" dirty="0">
                <a:ea typeface="ＭＳ Ｐゴシック" charset="0"/>
              </a:rPr>
              <a:t>C</a:t>
            </a:r>
            <a:r>
              <a:rPr lang="en-US" dirty="0">
                <a:ea typeface="ＭＳ Ｐゴシック" charset="0"/>
              </a:rPr>
              <a:t> or Fortran)</a:t>
            </a:r>
          </a:p>
          <a:p>
            <a:pPr>
              <a:lnSpc>
                <a:spcPct val="8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r>
              <a:rPr lang="en-US" dirty="0">
                <a:ea typeface="ＭＳ Ｐゴシック" charset="0"/>
                <a:cs typeface="ＭＳ Ｐゴシック" charset="0"/>
              </a:rPr>
              <a:t> will: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Allow a programmer to separate a program into </a:t>
            </a:r>
            <a:r>
              <a:rPr lang="en-US" i="1" dirty="0">
                <a:ea typeface="ＭＳ Ｐゴシック" charset="0"/>
              </a:rPr>
              <a:t>serial regions</a:t>
            </a:r>
            <a:r>
              <a:rPr lang="en-US" dirty="0">
                <a:ea typeface="ＭＳ Ｐゴシック" charset="0"/>
              </a:rPr>
              <a:t> and </a:t>
            </a:r>
            <a:r>
              <a:rPr lang="en-US" i="1" dirty="0">
                <a:ea typeface="ＭＳ Ｐゴシック" charset="0"/>
              </a:rPr>
              <a:t>parallel </a:t>
            </a:r>
            <a:r>
              <a:rPr lang="en-US" i="1" dirty="0" smtClean="0">
                <a:ea typeface="ＭＳ Ｐゴシック" charset="0"/>
              </a:rPr>
              <a:t>regions</a:t>
            </a:r>
            <a:endParaRPr lang="en-US" i="1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Hide stack management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Provide </a:t>
            </a:r>
            <a:r>
              <a:rPr lang="en-US" dirty="0" err="1" smtClean="0">
                <a:ea typeface="ＭＳ Ｐゴシック" charset="0"/>
              </a:rPr>
              <a:t>synchronisation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constructs</a:t>
            </a:r>
          </a:p>
          <a:p>
            <a:pPr lvl="1">
              <a:lnSpc>
                <a:spcPct val="80000"/>
              </a:lnSpc>
            </a:pPr>
            <a:endParaRPr lang="en-US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r>
              <a:rPr lang="en-US" dirty="0">
                <a:ea typeface="ＭＳ Ｐゴシック" charset="0"/>
                <a:cs typeface="ＭＳ Ｐゴシック" charset="0"/>
              </a:rPr>
              <a:t> will not: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Parallelize automatically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Guarantee speedup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Provide freedom from data 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5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Digging in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81125"/>
            <a:ext cx="8001000" cy="4983163"/>
          </a:xfrm>
          <a:noFill/>
        </p:spPr>
        <p:txBody>
          <a:bodyPr lIns="92075" tIns="46038" rIns="92075" bIns="46038"/>
          <a:lstStyle/>
          <a:p>
            <a:pPr>
              <a:lnSpc>
                <a:spcPct val="70000"/>
              </a:lnSpc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>
              <a:solidFill>
                <a:schemeClr val="folHlink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1600" b="1" dirty="0">
              <a:solidFill>
                <a:schemeClr val="folHlink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main() {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// Do this part in parallel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printf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( "Hello, World!\n" 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  return 0;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244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Motivation –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OpenMP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98600"/>
            <a:ext cx="8001000" cy="4999038"/>
          </a:xfrm>
          <a:noFill/>
        </p:spPr>
        <p:txBody>
          <a:bodyPr lIns="92075" tIns="46038" rIns="92075" bIns="46038"/>
          <a:lstStyle/>
          <a:p>
            <a:pPr>
              <a:lnSpc>
                <a:spcPct val="70000"/>
              </a:lnSpc>
            </a:pPr>
            <a:endParaRPr lang="en-US" sz="1400" b="1" dirty="0">
              <a:solidFill>
                <a:srgbClr val="FF66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  #include &lt;</a:t>
            </a:r>
            <a:r>
              <a:rPr lang="en-US" sz="1600" b="1" dirty="0" err="1" smtClean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omp.h</a:t>
            </a:r>
            <a:r>
              <a:rPr lang="en-US" sz="1600" b="1" dirty="0" smtClean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&gt;</a:t>
            </a:r>
            <a:endParaRPr lang="en-US" sz="1600" b="1" dirty="0">
              <a:solidFill>
                <a:srgbClr val="FF66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solidFill>
                <a:schemeClr val="folHlink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main() {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1600" b="1" dirty="0" err="1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omp_set_num_threads</a:t>
            </a:r>
            <a:r>
              <a:rPr lang="en-US" sz="1600" b="1" dirty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(16);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 // Do this part in parallel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1600" b="1" dirty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#pragma </a:t>
            </a:r>
            <a:r>
              <a:rPr lang="en-US" sz="1600" b="1" dirty="0" err="1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omp</a:t>
            </a:r>
            <a:r>
              <a:rPr lang="en-US" sz="1600" b="1" dirty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 parallel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</a:t>
            </a:r>
            <a:r>
              <a:rPr lang="en-US" sz="1600" b="1" dirty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 {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  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( "Hello, World!\n" );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1600" b="1" dirty="0">
                <a:solidFill>
                  <a:srgbClr val="FF6600"/>
                </a:solidFill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  return 0;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89000" y="5496580"/>
            <a:ext cx="450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558ED5"/>
                </a:solidFill>
              </a:rPr>
              <a:t>compile with </a:t>
            </a:r>
            <a:r>
              <a:rPr lang="en-US" sz="2800" b="1" i="1" dirty="0" smtClean="0">
                <a:solidFill>
                  <a:srgbClr val="558ED5"/>
                </a:solidFill>
              </a:rPr>
              <a:t>–</a:t>
            </a:r>
            <a:r>
              <a:rPr lang="en-US" sz="2800" b="1" i="1" dirty="0" err="1" smtClean="0">
                <a:solidFill>
                  <a:srgbClr val="558ED5"/>
                </a:solidFill>
              </a:rPr>
              <a:t>fopenmp</a:t>
            </a:r>
            <a:r>
              <a:rPr lang="en-US" sz="2800" b="1" i="1" dirty="0" smtClean="0">
                <a:solidFill>
                  <a:srgbClr val="558ED5"/>
                </a:solidFill>
              </a:rPr>
              <a:t>   </a:t>
            </a:r>
            <a:r>
              <a:rPr lang="en-US" sz="2800" b="1" dirty="0" smtClean="0">
                <a:solidFill>
                  <a:srgbClr val="558ED5"/>
                </a:solidFill>
              </a:rPr>
              <a:t>!!!!</a:t>
            </a:r>
            <a:endParaRPr lang="en-US" sz="2800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47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115888"/>
            <a:ext cx="6796087" cy="1204912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Programming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Model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120900" y="2136775"/>
            <a:ext cx="2844800" cy="2301875"/>
            <a:chOff x="3680" y="1054"/>
            <a:chExt cx="1792" cy="1450"/>
          </a:xfrm>
        </p:grpSpPr>
        <p:sp>
          <p:nvSpPr>
            <p:cNvPr id="62496" name="Line 21"/>
            <p:cNvSpPr>
              <a:spLocks noChangeShapeType="1"/>
            </p:cNvSpPr>
            <p:nvPr/>
          </p:nvSpPr>
          <p:spPr bwMode="auto">
            <a:xfrm>
              <a:off x="4525" y="1054"/>
              <a:ext cx="0" cy="36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6" name="Group 26"/>
            <p:cNvGrpSpPr>
              <a:grpSpLocks/>
            </p:cNvGrpSpPr>
            <p:nvPr/>
          </p:nvGrpSpPr>
          <p:grpSpPr bwMode="auto">
            <a:xfrm>
              <a:off x="3680" y="1424"/>
              <a:ext cx="1792" cy="728"/>
              <a:chOff x="3368" y="1560"/>
              <a:chExt cx="1792" cy="728"/>
            </a:xfrm>
          </p:grpSpPr>
          <p:grpSp>
            <p:nvGrpSpPr>
              <p:cNvPr id="62478" name="Group 27"/>
              <p:cNvGrpSpPr>
                <a:grpSpLocks/>
              </p:cNvGrpSpPr>
              <p:nvPr/>
            </p:nvGrpSpPr>
            <p:grpSpPr bwMode="auto">
              <a:xfrm>
                <a:off x="3824" y="1568"/>
                <a:ext cx="400" cy="720"/>
                <a:chOff x="3960" y="1248"/>
                <a:chExt cx="400" cy="720"/>
              </a:xfrm>
            </p:grpSpPr>
            <p:sp>
              <p:nvSpPr>
                <p:cNvPr id="62493" name="Rectangle 28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94" name="Line 29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5" name="Line 30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79" name="Group 31"/>
              <p:cNvGrpSpPr>
                <a:grpSpLocks/>
              </p:cNvGrpSpPr>
              <p:nvPr/>
            </p:nvGrpSpPr>
            <p:grpSpPr bwMode="auto">
              <a:xfrm>
                <a:off x="4296" y="1568"/>
                <a:ext cx="400" cy="720"/>
                <a:chOff x="3960" y="1248"/>
                <a:chExt cx="400" cy="720"/>
              </a:xfrm>
            </p:grpSpPr>
            <p:sp>
              <p:nvSpPr>
                <p:cNvPr id="62490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91" name="Line 33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2" name="Line 34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80" name="Group 35"/>
              <p:cNvGrpSpPr>
                <a:grpSpLocks/>
              </p:cNvGrpSpPr>
              <p:nvPr/>
            </p:nvGrpSpPr>
            <p:grpSpPr bwMode="auto">
              <a:xfrm>
                <a:off x="4760" y="1568"/>
                <a:ext cx="400" cy="720"/>
                <a:chOff x="3960" y="1248"/>
                <a:chExt cx="400" cy="720"/>
              </a:xfrm>
            </p:grpSpPr>
            <p:sp>
              <p:nvSpPr>
                <p:cNvPr id="62487" name="Rectangle 36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88" name="Line 37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9" name="Line 38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81" name="Group 39"/>
              <p:cNvGrpSpPr>
                <a:grpSpLocks/>
              </p:cNvGrpSpPr>
              <p:nvPr/>
            </p:nvGrpSpPr>
            <p:grpSpPr bwMode="auto">
              <a:xfrm>
                <a:off x="3368" y="1568"/>
                <a:ext cx="400" cy="720"/>
                <a:chOff x="3960" y="1248"/>
                <a:chExt cx="400" cy="720"/>
              </a:xfrm>
            </p:grpSpPr>
            <p:sp>
              <p:nvSpPr>
                <p:cNvPr id="62484" name="Rectangle 40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85" name="Line 41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6" name="Line 42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482" name="Line 43"/>
              <p:cNvSpPr>
                <a:spLocks noChangeShapeType="1"/>
              </p:cNvSpPr>
              <p:nvPr/>
            </p:nvSpPr>
            <p:spPr bwMode="auto">
              <a:xfrm flipH="1">
                <a:off x="3560" y="1560"/>
                <a:ext cx="1416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3" name="Line 44"/>
              <p:cNvSpPr>
                <a:spLocks noChangeShapeType="1"/>
              </p:cNvSpPr>
              <p:nvPr/>
            </p:nvSpPr>
            <p:spPr bwMode="auto">
              <a:xfrm flipH="1">
                <a:off x="3552" y="2280"/>
                <a:ext cx="1416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7" name="Line 45"/>
            <p:cNvSpPr>
              <a:spLocks noChangeShapeType="1"/>
            </p:cNvSpPr>
            <p:nvPr/>
          </p:nvSpPr>
          <p:spPr bwMode="auto">
            <a:xfrm>
              <a:off x="4536" y="2168"/>
              <a:ext cx="0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703F29-A6AB-0B45-AA2A-27ABDCAF0D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5091" y="2671963"/>
            <a:ext cx="688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fork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51307" y="3515493"/>
            <a:ext cx="665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join</a:t>
            </a:r>
            <a:endParaRPr lang="en-US" sz="2400" dirty="0"/>
          </a:p>
        </p:txBody>
      </p:sp>
      <p:sp>
        <p:nvSpPr>
          <p:cNvPr id="11" name="Curved Up Arrow 10"/>
          <p:cNvSpPr/>
          <p:nvPr/>
        </p:nvSpPr>
        <p:spPr>
          <a:xfrm rot="10800000">
            <a:off x="4648198" y="2019300"/>
            <a:ext cx="1593243" cy="615207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10800000">
            <a:off x="4556991" y="3977158"/>
            <a:ext cx="1727200" cy="605483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1" name="Group 16"/>
          <p:cNvGrpSpPr>
            <a:grpSpLocks/>
          </p:cNvGrpSpPr>
          <p:nvPr/>
        </p:nvGrpSpPr>
        <p:grpSpPr bwMode="auto">
          <a:xfrm>
            <a:off x="2844800" y="3844925"/>
            <a:ext cx="1384300" cy="2301875"/>
            <a:chOff x="4136" y="1054"/>
            <a:chExt cx="872" cy="1450"/>
          </a:xfrm>
        </p:grpSpPr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4525" y="1054"/>
              <a:ext cx="0" cy="36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" name="Group 26"/>
            <p:cNvGrpSpPr>
              <a:grpSpLocks/>
            </p:cNvGrpSpPr>
            <p:nvPr/>
          </p:nvGrpSpPr>
          <p:grpSpPr bwMode="auto">
            <a:xfrm>
              <a:off x="4136" y="1424"/>
              <a:ext cx="872" cy="736"/>
              <a:chOff x="3824" y="1560"/>
              <a:chExt cx="872" cy="736"/>
            </a:xfrm>
          </p:grpSpPr>
          <p:grpSp>
            <p:nvGrpSpPr>
              <p:cNvPr id="65" name="Group 27"/>
              <p:cNvGrpSpPr>
                <a:grpSpLocks/>
              </p:cNvGrpSpPr>
              <p:nvPr/>
            </p:nvGrpSpPr>
            <p:grpSpPr bwMode="auto">
              <a:xfrm>
                <a:off x="3824" y="1568"/>
                <a:ext cx="400" cy="720"/>
                <a:chOff x="3960" y="1248"/>
                <a:chExt cx="400" cy="720"/>
              </a:xfrm>
            </p:grpSpPr>
            <p:sp>
              <p:nvSpPr>
                <p:cNvPr id="80" name="Rectangle 28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9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30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6" name="Group 31"/>
              <p:cNvGrpSpPr>
                <a:grpSpLocks/>
              </p:cNvGrpSpPr>
              <p:nvPr/>
            </p:nvGrpSpPr>
            <p:grpSpPr bwMode="auto">
              <a:xfrm>
                <a:off x="4296" y="1568"/>
                <a:ext cx="400" cy="720"/>
                <a:chOff x="3960" y="1248"/>
                <a:chExt cx="400" cy="720"/>
              </a:xfrm>
            </p:grpSpPr>
            <p:sp>
              <p:nvSpPr>
                <p:cNvPr id="77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33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34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" name="Line 43"/>
              <p:cNvSpPr>
                <a:spLocks noChangeShapeType="1"/>
              </p:cNvSpPr>
              <p:nvPr/>
            </p:nvSpPr>
            <p:spPr bwMode="auto">
              <a:xfrm flipH="1">
                <a:off x="4024" y="1560"/>
                <a:ext cx="480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44"/>
              <p:cNvSpPr>
                <a:spLocks noChangeShapeType="1"/>
              </p:cNvSpPr>
              <p:nvPr/>
            </p:nvSpPr>
            <p:spPr bwMode="auto">
              <a:xfrm flipH="1">
                <a:off x="4032" y="2280"/>
                <a:ext cx="472" cy="1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" name="Line 45"/>
            <p:cNvSpPr>
              <a:spLocks noChangeShapeType="1"/>
            </p:cNvSpPr>
            <p:nvPr/>
          </p:nvSpPr>
          <p:spPr bwMode="auto">
            <a:xfrm>
              <a:off x="4536" y="2168"/>
              <a:ext cx="0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92677" y="5762079"/>
            <a:ext cx="574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…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49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of 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3" name="Picture 2" descr="Screen Shot 2014-02-13 at 01.32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61" y="1206878"/>
            <a:ext cx="3931939" cy="5239959"/>
          </a:xfrm>
          <a:prstGeom prst="rect">
            <a:avLst/>
          </a:prstGeom>
        </p:spPr>
      </p:pic>
      <p:pic>
        <p:nvPicPr>
          <p:cNvPr id="5" name="Picture 4" descr="Screen Shot 2014-02-13 at 01.34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0" y="2114550"/>
            <a:ext cx="2959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2-13 at 01.32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00" y="1240216"/>
            <a:ext cx="3505200" cy="46712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num_steps</a:t>
            </a:r>
            <a:r>
              <a:rPr lang="en-US" dirty="0" smtClean="0"/>
              <a:t> = 10000;</a:t>
            </a:r>
          </a:p>
          <a:p>
            <a:r>
              <a:rPr lang="en-US" dirty="0" smtClean="0"/>
              <a:t>double step;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sum=0.0;</a:t>
            </a:r>
          </a:p>
          <a:p>
            <a:endParaRPr lang="en-US" dirty="0"/>
          </a:p>
          <a:p>
            <a:r>
              <a:rPr lang="en-US" dirty="0" smtClean="0"/>
              <a:t> 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for(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sum 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r>
              <a:rPr lang="en-US" dirty="0"/>
              <a:t> </a:t>
            </a:r>
            <a:r>
              <a:rPr lang="en-US" dirty="0" smtClean="0"/>
              <a:t>   pi = step * sum;</a:t>
            </a:r>
          </a:p>
          <a:p>
            <a:r>
              <a:rPr lang="en-US" dirty="0"/>
              <a:t> </a:t>
            </a:r>
            <a:r>
              <a:rPr lang="en-US" dirty="0" smtClean="0"/>
              <a:t>  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4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xposing </a:t>
            </a:r>
            <a:r>
              <a:rPr lang="en-US" dirty="0"/>
              <a:t>C</a:t>
            </a:r>
            <a:r>
              <a:rPr lang="en-US" dirty="0" smtClean="0"/>
              <a:t>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num_steps</a:t>
            </a:r>
            <a:r>
              <a:rPr lang="en-US" dirty="0" smtClean="0"/>
              <a:t> = 10000;</a:t>
            </a:r>
          </a:p>
          <a:p>
            <a:r>
              <a:rPr lang="en-US" dirty="0" smtClean="0"/>
              <a:t>double step;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sum=0.0;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    for(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sum 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pi = step * sum;</a:t>
            </a:r>
          </a:p>
          <a:p>
            <a:r>
              <a:rPr lang="en-US" dirty="0"/>
              <a:t> </a:t>
            </a:r>
            <a:r>
              <a:rPr lang="en-US" dirty="0" smtClean="0"/>
              <a:t>  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700" y="1150034"/>
            <a:ext cx="3123609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#include&lt;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omp.h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&gt;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b="1" dirty="0" err="1" smtClean="0">
                <a:solidFill>
                  <a:srgbClr val="FF6600"/>
                </a:solidFill>
              </a:rPr>
              <a:t>omp_set_num_threads</a:t>
            </a:r>
            <a:r>
              <a:rPr lang="en-US" b="1" dirty="0" smtClean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#</a:t>
            </a:r>
            <a:r>
              <a:rPr lang="en-US" b="1" dirty="0" err="1" smtClean="0">
                <a:solidFill>
                  <a:srgbClr val="FF6600"/>
                </a:solidFill>
              </a:rPr>
              <a:t>pragma_omp_parallel</a:t>
            </a:r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{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    }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20517181">
            <a:off x="2991969" y="3579418"/>
            <a:ext cx="2385486" cy="546100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424655">
            <a:off x="3479800" y="2727449"/>
            <a:ext cx="1752600" cy="546100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03366" y="2961733"/>
            <a:ext cx="1549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shared!!!</a:t>
            </a:r>
            <a:endParaRPr lang="en-US" sz="2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2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1094</Words>
  <Application>Microsoft Macintosh PowerPoint</Application>
  <PresentationFormat>On-screen Show (4:3)</PresentationFormat>
  <Paragraphs>271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Heterogeneous Computing using openMP lecture 1</vt:lpstr>
      <vt:lpstr>Introduction to OpenMP</vt:lpstr>
      <vt:lpstr>A Programmer’s View of OpenMP</vt:lpstr>
      <vt:lpstr>Digging in</vt:lpstr>
      <vt:lpstr>Motivation – OpenMP</vt:lpstr>
      <vt:lpstr>Programming Model</vt:lpstr>
      <vt:lpstr>Computation of π</vt:lpstr>
      <vt:lpstr>C implementation</vt:lpstr>
      <vt:lpstr>Exposing Concurrency</vt:lpstr>
      <vt:lpstr>Exposing Concurrency</vt:lpstr>
      <vt:lpstr>Elimination of the Race Condition</vt:lpstr>
      <vt:lpstr>Adding Insult to Injury</vt:lpstr>
      <vt:lpstr>False Sharing!</vt:lpstr>
      <vt:lpstr>Summary so far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58</cp:revision>
  <dcterms:created xsi:type="dcterms:W3CDTF">2012-10-09T16:34:26Z</dcterms:created>
  <dcterms:modified xsi:type="dcterms:W3CDTF">2015-02-12T09:10:13Z</dcterms:modified>
</cp:coreProperties>
</file>