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77" r:id="rId3"/>
    <p:sldId id="278" r:id="rId4"/>
    <p:sldId id="279" r:id="rId5"/>
    <p:sldId id="280" r:id="rId6"/>
    <p:sldId id="276" r:id="rId7"/>
    <p:sldId id="263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4787"/>
    <a:srgbClr val="114B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71" autoAdjust="0"/>
    <p:restoredTop sz="94660"/>
  </p:normalViewPr>
  <p:slideViewPr>
    <p:cSldViewPr snapToGrid="0" snapToObjects="1">
      <p:cViewPr>
        <p:scale>
          <a:sx n="100" d="100"/>
          <a:sy n="100" d="100"/>
        </p:scale>
        <p:origin x="-3936" y="-18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8" d="100"/>
          <a:sy n="88" d="100"/>
        </p:scale>
        <p:origin x="-2928" y="-11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B109F2-1CED-9B42-BFAA-0D0ADAB429E8}" type="datetimeFigureOut">
              <a:rPr lang="en-US" smtClean="0"/>
              <a:pPr/>
              <a:t>12/02/15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A8CF01-2CC6-D648-86AC-4C95EFCA2EF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24345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D5D11A-A745-2046-99ED-E18C5B1A5F0E}" type="datetimeFigureOut">
              <a:rPr lang="en-US" smtClean="0"/>
              <a:pPr/>
              <a:t>12/02/15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14A888-C281-CC4C-A573-82E220C55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28688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4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081164" indent="-216233"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513629" indent="-216233"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1946095" indent="-216233"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378560" indent="-216233" algn="ctr" defTabSz="93400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811026" indent="-216233" algn="ctr" defTabSz="93400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243491" indent="-216233" algn="ctr" defTabSz="93400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675957" indent="-216233" algn="ctr" defTabSz="93400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900" b="0">
                <a:solidFill>
                  <a:schemeClr val="tx1"/>
                </a:solidFill>
                <a:latin typeface="Times New Roman" charset="0"/>
              </a:rPr>
              <a:t>CS267 Lecture 2</a:t>
            </a:r>
          </a:p>
        </p:txBody>
      </p:sp>
      <p:sp>
        <p:nvSpPr>
          <p:cNvPr id="6349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081164" indent="-216233"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513629" indent="-216233"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1946095" indent="-216233"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378560" indent="-216233" algn="ctr" defTabSz="93400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811026" indent="-216233" algn="ctr" defTabSz="93400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243491" indent="-216233" algn="ctr" defTabSz="93400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675957" indent="-216233" algn="ctr" defTabSz="93400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E2A5FAF5-461D-CE4E-9E50-EBA6DCD6119A}" type="slidenum">
              <a:rPr lang="en-US" sz="900" b="0">
                <a:solidFill>
                  <a:schemeClr val="tx1"/>
                </a:solidFill>
                <a:latin typeface="Times New Roman" charset="0"/>
              </a:rPr>
              <a:pPr/>
              <a:t>5</a:t>
            </a:fld>
            <a:endParaRPr lang="en-US" sz="9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4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081164" indent="-216233"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513629" indent="-216233"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1946095" indent="-216233"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378560" indent="-216233" algn="ctr" defTabSz="93400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811026" indent="-216233" algn="ctr" defTabSz="93400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243491" indent="-216233" algn="ctr" defTabSz="93400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675957" indent="-216233" algn="ctr" defTabSz="93400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900" b="0">
                <a:solidFill>
                  <a:schemeClr val="tx1"/>
                </a:solidFill>
                <a:latin typeface="Times New Roman" charset="0"/>
              </a:rPr>
              <a:t>CS267 Lecture 2</a:t>
            </a:r>
          </a:p>
        </p:txBody>
      </p:sp>
      <p:sp>
        <p:nvSpPr>
          <p:cNvPr id="6553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081164" indent="-216233"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513629" indent="-216233"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1946095" indent="-216233"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378560" indent="-216233" algn="ctr" defTabSz="93400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811026" indent="-216233" algn="ctr" defTabSz="93400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243491" indent="-216233" algn="ctr" defTabSz="93400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675957" indent="-216233" algn="ctr" defTabSz="93400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71D18EA5-114D-E748-8943-4DC518A2A5EA}" type="slidenum">
              <a:rPr lang="en-US" sz="900" b="0">
                <a:solidFill>
                  <a:schemeClr val="tx1"/>
                </a:solidFill>
                <a:latin typeface="Times New Roman" charset="0"/>
              </a:rPr>
              <a:pPr/>
              <a:t>6</a:t>
            </a:fld>
            <a:endParaRPr lang="en-US" sz="9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4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081164" indent="-216233"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513629" indent="-216233"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1946095" indent="-216233"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378560" indent="-216233" algn="ctr" defTabSz="93400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811026" indent="-216233" algn="ctr" defTabSz="93400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243491" indent="-216233" algn="ctr" defTabSz="93400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675957" indent="-216233" algn="ctr" defTabSz="93400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900" b="0">
                <a:solidFill>
                  <a:schemeClr val="tx1"/>
                </a:solidFill>
                <a:latin typeface="Times New Roman" charset="0"/>
              </a:rPr>
              <a:t>CS267 Lecture 2</a:t>
            </a:r>
          </a:p>
        </p:txBody>
      </p:sp>
      <p:sp>
        <p:nvSpPr>
          <p:cNvPr id="6553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081164" indent="-216233"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513629" indent="-216233"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1946095" indent="-216233"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378560" indent="-216233" algn="ctr" defTabSz="93400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811026" indent="-216233" algn="ctr" defTabSz="93400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243491" indent="-216233" algn="ctr" defTabSz="93400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675957" indent="-216233" algn="ctr" defTabSz="93400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71D18EA5-114D-E748-8943-4DC518A2A5EA}" type="slidenum">
              <a:rPr lang="en-US" sz="900" b="0">
                <a:solidFill>
                  <a:schemeClr val="tx1"/>
                </a:solidFill>
                <a:latin typeface="Times New Roman" charset="0"/>
              </a:rPr>
              <a:pPr/>
              <a:t>7</a:t>
            </a:fld>
            <a:endParaRPr lang="en-US" sz="9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rotWithShape="1">
          <a:gsLst>
            <a:gs pos="0">
              <a:schemeClr val="bg2">
                <a:tint val="80000"/>
                <a:satMod val="300000"/>
              </a:schemeClr>
            </a:gs>
            <a:gs pos="100000">
              <a:srgbClr val="114B8E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Right Triangle 7"/>
          <p:cNvSpPr/>
          <p:nvPr userDrawn="1"/>
        </p:nvSpPr>
        <p:spPr>
          <a:xfrm rot="16200000">
            <a:off x="5923325" y="3635745"/>
            <a:ext cx="894738" cy="5527787"/>
          </a:xfrm>
          <a:prstGeom prst="rtTriangl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8513" y="306388"/>
            <a:ext cx="7812087" cy="4222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914400"/>
            <a:ext cx="3924300" cy="1812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914400"/>
            <a:ext cx="3924300" cy="1812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703F29-A6AB-0B45-AA2A-27ABDCAF0D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939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ight Triangle 7"/>
          <p:cNvSpPr/>
          <p:nvPr userDrawn="1"/>
        </p:nvSpPr>
        <p:spPr>
          <a:xfrm rot="16200000">
            <a:off x="5923325" y="3635745"/>
            <a:ext cx="894738" cy="5527787"/>
          </a:xfrm>
          <a:prstGeom prst="rtTriangle">
            <a:avLst/>
          </a:prstGeom>
          <a:solidFill>
            <a:srgbClr val="114B8E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8"/>
            <a:ext cx="649550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9/21/11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790FC6BF-46A9-1D48-9D5B-F25E5EEBD284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 descr="mac_colour.EPS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6952706" y="1590"/>
            <a:ext cx="1536700" cy="11811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89125"/>
            <a:ext cx="7772400" cy="1470025"/>
          </a:xfrm>
        </p:spPr>
        <p:txBody>
          <a:bodyPr>
            <a:noAutofit/>
          </a:bodyPr>
          <a:lstStyle/>
          <a:p>
            <a:r>
              <a:rPr lang="en-US" sz="3600" dirty="0" smtClean="0"/>
              <a:t>Heterogeneous Computing</a:t>
            </a:r>
            <a:br>
              <a:rPr lang="en-US" sz="3600" dirty="0" smtClean="0"/>
            </a:br>
            <a:r>
              <a:rPr lang="en-US" sz="3600" dirty="0" smtClean="0"/>
              <a:t>using </a:t>
            </a:r>
            <a:r>
              <a:rPr lang="en-US" sz="3600" dirty="0" err="1" smtClean="0"/>
              <a:t>openMP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lecture 2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2321929"/>
          </a:xfrm>
        </p:spPr>
        <p:txBody>
          <a:bodyPr>
            <a:normAutofit/>
          </a:bodyPr>
          <a:lstStyle/>
          <a:p>
            <a:r>
              <a:rPr lang="en-GB" dirty="0" smtClean="0"/>
              <a:t>F21DP Distributed and Parallel Technology</a:t>
            </a:r>
          </a:p>
          <a:p>
            <a:endParaRPr lang="en-GB" dirty="0" smtClean="0"/>
          </a:p>
          <a:p>
            <a:r>
              <a:rPr lang="en-GB" sz="2800" dirty="0" smtClean="0"/>
              <a:t>Sven-Bodo Scholz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886199"/>
          </a:xfrm>
        </p:spPr>
        <p:txBody>
          <a:bodyPr/>
          <a:lstStyle/>
          <a:p>
            <a:r>
              <a:rPr lang="en-US" dirty="0" smtClean="0"/>
              <a:t>Typical pattern: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Examples: sum / product / mean / 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889000" y="2540000"/>
            <a:ext cx="3086100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</a:t>
            </a:r>
            <a:r>
              <a:rPr lang="en-US" dirty="0" smtClean="0"/>
              <a:t>ouble </a:t>
            </a:r>
            <a:r>
              <a:rPr lang="en-US" dirty="0" err="1" smtClean="0"/>
              <a:t>vect</a:t>
            </a:r>
            <a:r>
              <a:rPr lang="en-US" dirty="0" smtClean="0"/>
              <a:t>[N];</a:t>
            </a:r>
          </a:p>
          <a:p>
            <a:r>
              <a:rPr lang="en-US" dirty="0"/>
              <a:t>d</a:t>
            </a:r>
            <a:r>
              <a:rPr lang="en-US" dirty="0" smtClean="0"/>
              <a:t>ouble </a:t>
            </a:r>
            <a:r>
              <a:rPr lang="en-US" dirty="0" err="1" smtClean="0"/>
              <a:t>accu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3366FF"/>
                </a:solidFill>
              </a:rPr>
              <a:t>neutral</a:t>
            </a:r>
            <a:r>
              <a:rPr lang="en-US" dirty="0" smtClean="0"/>
              <a:t>;</a:t>
            </a:r>
          </a:p>
          <a:p>
            <a:endParaRPr lang="en-US" dirty="0"/>
          </a:p>
          <a:p>
            <a:r>
              <a:rPr lang="en-US" dirty="0"/>
              <a:t>f</a:t>
            </a:r>
            <a:r>
              <a:rPr lang="en-US" dirty="0" smtClean="0"/>
              <a:t>or( </a:t>
            </a:r>
            <a:r>
              <a:rPr lang="en-US" dirty="0" err="1" smtClean="0"/>
              <a:t>i</a:t>
            </a:r>
            <a:r>
              <a:rPr lang="en-US" dirty="0" smtClean="0"/>
              <a:t>=0; </a:t>
            </a:r>
            <a:r>
              <a:rPr lang="en-US" dirty="0" err="1" smtClean="0"/>
              <a:t>i</a:t>
            </a:r>
            <a:r>
              <a:rPr lang="en-US" dirty="0" smtClean="0"/>
              <a:t>&lt;N; </a:t>
            </a:r>
            <a:r>
              <a:rPr lang="en-US" dirty="0" err="1" smtClean="0"/>
              <a:t>i</a:t>
            </a:r>
            <a:r>
              <a:rPr lang="en-US" dirty="0" smtClean="0"/>
              <a:t>++) {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accu</a:t>
            </a:r>
            <a:r>
              <a:rPr lang="en-US" dirty="0" smtClean="0"/>
              <a:t> = </a:t>
            </a:r>
            <a:r>
              <a:rPr lang="en-US" dirty="0" err="1" smtClean="0"/>
              <a:t>accu</a:t>
            </a:r>
            <a:r>
              <a:rPr lang="en-US" dirty="0" smtClean="0"/>
              <a:t> </a:t>
            </a:r>
            <a:r>
              <a:rPr lang="en-US" i="1" dirty="0" smtClean="0">
                <a:solidFill>
                  <a:srgbClr val="3366FF"/>
                </a:solidFill>
              </a:rPr>
              <a:t>op</a:t>
            </a:r>
            <a:r>
              <a:rPr lang="en-US" dirty="0" smtClean="0"/>
              <a:t> </a:t>
            </a:r>
            <a:r>
              <a:rPr lang="en-US" i="1" dirty="0" err="1" smtClean="0"/>
              <a:t>big_load</a:t>
            </a:r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);</a:t>
            </a:r>
          </a:p>
          <a:p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72225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889000" y="2540000"/>
            <a:ext cx="30861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</a:t>
            </a:r>
            <a:r>
              <a:rPr lang="en-US" dirty="0" smtClean="0"/>
              <a:t>ouble </a:t>
            </a:r>
            <a:r>
              <a:rPr lang="en-US" dirty="0" err="1" smtClean="0"/>
              <a:t>vect</a:t>
            </a:r>
            <a:r>
              <a:rPr lang="en-US" dirty="0" smtClean="0"/>
              <a:t>[N];</a:t>
            </a:r>
          </a:p>
          <a:p>
            <a:r>
              <a:rPr lang="en-US" dirty="0"/>
              <a:t>d</a:t>
            </a:r>
            <a:r>
              <a:rPr lang="en-US" dirty="0" smtClean="0"/>
              <a:t>ouble </a:t>
            </a:r>
            <a:r>
              <a:rPr lang="en-US" dirty="0" err="1" smtClean="0"/>
              <a:t>accu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3366FF"/>
                </a:solidFill>
              </a:rPr>
              <a:t>neutral</a:t>
            </a:r>
            <a:r>
              <a:rPr lang="en-US" dirty="0" smtClean="0"/>
              <a:t>;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for( </a:t>
            </a:r>
            <a:r>
              <a:rPr lang="en-US" dirty="0" err="1" smtClean="0"/>
              <a:t>i</a:t>
            </a:r>
            <a:r>
              <a:rPr lang="en-US" dirty="0" smtClean="0"/>
              <a:t>=0; </a:t>
            </a:r>
            <a:r>
              <a:rPr lang="en-US" dirty="0" err="1" smtClean="0"/>
              <a:t>i</a:t>
            </a:r>
            <a:r>
              <a:rPr lang="en-US" dirty="0" smtClean="0"/>
              <a:t>&lt;N; </a:t>
            </a:r>
            <a:r>
              <a:rPr lang="en-US" dirty="0" err="1" smtClean="0"/>
              <a:t>i</a:t>
            </a:r>
            <a:r>
              <a:rPr lang="en-US" dirty="0" smtClean="0"/>
              <a:t>++) {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accu</a:t>
            </a:r>
            <a:r>
              <a:rPr lang="en-US" dirty="0" smtClean="0"/>
              <a:t> = </a:t>
            </a:r>
            <a:r>
              <a:rPr lang="en-US" dirty="0" err="1" smtClean="0"/>
              <a:t>accu</a:t>
            </a:r>
            <a:r>
              <a:rPr lang="en-US" dirty="0" smtClean="0"/>
              <a:t> </a:t>
            </a:r>
            <a:r>
              <a:rPr lang="en-US" i="1" dirty="0" smtClean="0">
                <a:solidFill>
                  <a:srgbClr val="3366FF"/>
                </a:solidFill>
              </a:rPr>
              <a:t>op</a:t>
            </a:r>
            <a:r>
              <a:rPr lang="en-US" dirty="0" smtClean="0"/>
              <a:t> </a:t>
            </a:r>
            <a:r>
              <a:rPr lang="en-US" i="1" dirty="0" err="1" smtClean="0"/>
              <a:t>big_load</a:t>
            </a:r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);</a:t>
            </a:r>
          </a:p>
          <a:p>
            <a:r>
              <a:rPr lang="en-US" dirty="0"/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08050" y="3200400"/>
            <a:ext cx="6108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6600"/>
                </a:solidFill>
              </a:rPr>
              <a:t>#pragma </a:t>
            </a:r>
            <a:r>
              <a:rPr lang="en-US" b="1" dirty="0" err="1" smtClean="0">
                <a:solidFill>
                  <a:srgbClr val="FF6600"/>
                </a:solidFill>
              </a:rPr>
              <a:t>omp</a:t>
            </a:r>
            <a:r>
              <a:rPr lang="en-US" b="1" dirty="0" smtClean="0">
                <a:solidFill>
                  <a:srgbClr val="FF6600"/>
                </a:solidFill>
              </a:rPr>
              <a:t> parallel for reduction( </a:t>
            </a:r>
            <a:r>
              <a:rPr lang="en-US" i="1" dirty="0" smtClean="0">
                <a:solidFill>
                  <a:srgbClr val="3366FF"/>
                </a:solidFill>
              </a:rPr>
              <a:t>op</a:t>
            </a:r>
            <a:r>
              <a:rPr lang="en-US" b="1" dirty="0" smtClean="0">
                <a:solidFill>
                  <a:srgbClr val="FF6600"/>
                </a:solidFill>
              </a:rPr>
              <a:t>: </a:t>
            </a:r>
            <a:r>
              <a:rPr lang="en-US" dirty="0" err="1" smtClean="0"/>
              <a:t>accu</a:t>
            </a:r>
            <a:r>
              <a:rPr lang="en-US" b="1" dirty="0" smtClean="0">
                <a:solidFill>
                  <a:srgbClr val="FF6600"/>
                </a:solidFill>
              </a:rPr>
              <a:t>)</a:t>
            </a:r>
            <a:endParaRPr lang="en-US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20425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20206" y="974863"/>
            <a:ext cx="6032500" cy="507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int</a:t>
            </a:r>
            <a:r>
              <a:rPr lang="en-US" dirty="0" smtClean="0"/>
              <a:t> main()</a:t>
            </a:r>
          </a:p>
          <a:p>
            <a:r>
              <a:rPr lang="en-US" dirty="0" smtClean="0"/>
              <a:t>{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; double x, pi, sum</a:t>
            </a:r>
            <a:r>
              <a:rPr lang="en-US" b="1" dirty="0" smtClean="0">
                <a:solidFill>
                  <a:srgbClr val="FF6600"/>
                </a:solidFill>
              </a:rPr>
              <a:t> </a:t>
            </a:r>
            <a:r>
              <a:rPr lang="en-US" dirty="0" smtClean="0"/>
              <a:t>=0.0; </a:t>
            </a:r>
          </a:p>
          <a:p>
            <a:r>
              <a:rPr lang="en-US" dirty="0"/>
              <a:t> </a:t>
            </a:r>
            <a:r>
              <a:rPr lang="en-US" dirty="0" smtClean="0"/>
              <a:t>   step = 1.0/(double)</a:t>
            </a:r>
            <a:r>
              <a:rPr lang="en-US" dirty="0" err="1" smtClean="0"/>
              <a:t>num_steps</a:t>
            </a:r>
            <a:r>
              <a:rPr lang="en-US" dirty="0" smtClean="0"/>
              <a:t>;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/>
              <a:t> </a:t>
            </a:r>
            <a:r>
              <a:rPr lang="en-US" b="1" dirty="0" err="1">
                <a:solidFill>
                  <a:srgbClr val="FF6600"/>
                </a:solidFill>
              </a:rPr>
              <a:t>omp_set_num_threads</a:t>
            </a:r>
            <a:r>
              <a:rPr lang="en-US" b="1" dirty="0">
                <a:solidFill>
                  <a:srgbClr val="FF6600"/>
                </a:solidFill>
              </a:rPr>
              <a:t>( 10);</a:t>
            </a:r>
          </a:p>
          <a:p>
            <a:r>
              <a:rPr lang="en-US" b="1" dirty="0">
                <a:solidFill>
                  <a:srgbClr val="FF6600"/>
                </a:solidFill>
              </a:rPr>
              <a:t>    #</a:t>
            </a:r>
            <a:r>
              <a:rPr lang="en-US" b="1" dirty="0" err="1">
                <a:solidFill>
                  <a:srgbClr val="FF6600"/>
                </a:solidFill>
              </a:rPr>
              <a:t>pragma_omp_parallel</a:t>
            </a:r>
            <a:endParaRPr lang="en-US" b="1" dirty="0">
              <a:solidFill>
                <a:srgbClr val="FF6600"/>
              </a:solidFill>
            </a:endParaRPr>
          </a:p>
          <a:p>
            <a:r>
              <a:rPr lang="en-US" b="1" dirty="0">
                <a:solidFill>
                  <a:srgbClr val="FF6600"/>
                </a:solidFill>
              </a:rPr>
              <a:t>    </a:t>
            </a:r>
            <a:r>
              <a:rPr lang="en-US" b="1" dirty="0" smtClean="0">
                <a:solidFill>
                  <a:srgbClr val="FF6600"/>
                </a:solidFill>
              </a:rPr>
              <a:t>{</a:t>
            </a:r>
          </a:p>
          <a:p>
            <a:r>
              <a:rPr lang="en-US" b="1" dirty="0">
                <a:solidFill>
                  <a:srgbClr val="FF6600"/>
                </a:solidFill>
                <a:latin typeface="Courier New"/>
                <a:cs typeface="Courier New"/>
              </a:rPr>
              <a:t> </a:t>
            </a:r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  double </a:t>
            </a:r>
            <a:r>
              <a:rPr lang="en-US" b="1" dirty="0">
                <a:solidFill>
                  <a:srgbClr val="FF6600"/>
                </a:solidFill>
                <a:latin typeface="Courier New"/>
                <a:cs typeface="Courier New"/>
              </a:rPr>
              <a:t>x</a:t>
            </a:r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b="1" dirty="0">
                <a:solidFill>
                  <a:srgbClr val="FF6600"/>
                </a:solidFill>
                <a:latin typeface="Courier New"/>
                <a:cs typeface="Courier New"/>
              </a:rPr>
              <a:t> </a:t>
            </a:r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  #pragma </a:t>
            </a:r>
            <a:r>
              <a:rPr lang="en-US" b="1" dirty="0" err="1" smtClean="0">
                <a:solidFill>
                  <a:srgbClr val="FF6600"/>
                </a:solidFill>
                <a:latin typeface="Courier New"/>
                <a:cs typeface="Courier New"/>
              </a:rPr>
              <a:t>omp</a:t>
            </a:r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 for static(1)</a:t>
            </a:r>
            <a:endParaRPr lang="en-US" b="1" dirty="0">
              <a:solidFill>
                <a:srgbClr val="FF6600"/>
              </a:solidFill>
              <a:latin typeface="Courier New"/>
              <a:cs typeface="Courier New"/>
            </a:endParaRPr>
          </a:p>
          <a:p>
            <a:r>
              <a:rPr lang="en-US" dirty="0" smtClean="0"/>
              <a:t>        for( </a:t>
            </a:r>
            <a:r>
              <a:rPr lang="en-US" dirty="0" err="1" smtClean="0"/>
              <a:t>i</a:t>
            </a:r>
            <a:r>
              <a:rPr lang="en-US" dirty="0" smtClean="0"/>
              <a:t>= 0 ; </a:t>
            </a:r>
            <a:r>
              <a:rPr lang="en-US" dirty="0" err="1" smtClean="0"/>
              <a:t>i</a:t>
            </a:r>
            <a:r>
              <a:rPr lang="en-US" dirty="0" smtClean="0"/>
              <a:t>&lt;</a:t>
            </a:r>
            <a:r>
              <a:rPr lang="en-US" dirty="0" err="1" smtClean="0"/>
              <a:t>num_steps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r>
              <a:rPr lang="en-US" dirty="0"/>
              <a:t> </a:t>
            </a:r>
            <a:r>
              <a:rPr lang="en-US" dirty="0" smtClean="0"/>
              <a:t>++ ) {</a:t>
            </a:r>
          </a:p>
          <a:p>
            <a:r>
              <a:rPr lang="en-US" dirty="0"/>
              <a:t> </a:t>
            </a:r>
            <a:r>
              <a:rPr lang="en-US" dirty="0" smtClean="0"/>
              <a:t>          x = (i+0.5) * step;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           x </a:t>
            </a:r>
            <a:r>
              <a:rPr lang="en-US" dirty="0">
                <a:solidFill>
                  <a:srgbClr val="000000"/>
                </a:solidFill>
              </a:rPr>
              <a:t>= 4.0/(1.0+x*x);</a:t>
            </a:r>
          </a:p>
          <a:p>
            <a:r>
              <a:rPr lang="en-US" b="1" dirty="0" smtClean="0">
                <a:solidFill>
                  <a:srgbClr val="FF6600"/>
                </a:solidFill>
              </a:rPr>
              <a:t>          #</a:t>
            </a:r>
            <a:r>
              <a:rPr lang="en-US" b="1" dirty="0">
                <a:solidFill>
                  <a:srgbClr val="FF6600"/>
                </a:solidFill>
              </a:rPr>
              <a:t>pragma </a:t>
            </a:r>
            <a:r>
              <a:rPr lang="en-US" b="1" dirty="0" err="1">
                <a:solidFill>
                  <a:srgbClr val="FF6600"/>
                </a:solidFill>
              </a:rPr>
              <a:t>omp</a:t>
            </a:r>
            <a:r>
              <a:rPr lang="en-US" b="1" dirty="0">
                <a:solidFill>
                  <a:srgbClr val="FF6600"/>
                </a:solidFill>
              </a:rPr>
              <a:t> atomic</a:t>
            </a:r>
          </a:p>
          <a:p>
            <a:r>
              <a:rPr lang="en-US" b="1" dirty="0" smtClean="0">
                <a:solidFill>
                  <a:srgbClr val="FF6600"/>
                </a:solidFill>
              </a:rPr>
              <a:t>          {</a:t>
            </a:r>
            <a:r>
              <a:rPr lang="en-US" dirty="0" smtClean="0"/>
              <a:t> </a:t>
            </a:r>
            <a:r>
              <a:rPr lang="en-US" dirty="0"/>
              <a:t>sum += x ; </a:t>
            </a:r>
            <a:r>
              <a:rPr lang="en-US" b="1" dirty="0" smtClean="0">
                <a:solidFill>
                  <a:srgbClr val="FF6600"/>
                </a:solidFill>
              </a:rPr>
              <a:t>}</a:t>
            </a:r>
          </a:p>
          <a:p>
            <a:r>
              <a:rPr lang="en-US" b="1" dirty="0">
                <a:solidFill>
                  <a:srgbClr val="FF6600"/>
                </a:solidFill>
              </a:rPr>
              <a:t> </a:t>
            </a:r>
            <a:r>
              <a:rPr lang="en-US" b="1" dirty="0" smtClean="0">
                <a:solidFill>
                  <a:srgbClr val="FF6600"/>
                </a:solidFill>
              </a:rPr>
              <a:t>       </a:t>
            </a:r>
            <a:r>
              <a:rPr lang="en-US" dirty="0" smtClean="0"/>
              <a:t>}</a:t>
            </a:r>
          </a:p>
          <a:p>
            <a:r>
              <a:rPr lang="en-US" b="1" dirty="0" smtClean="0">
                <a:solidFill>
                  <a:srgbClr val="FF6600"/>
                </a:solidFill>
              </a:rPr>
              <a:t>     }</a:t>
            </a:r>
          </a:p>
          <a:p>
            <a:r>
              <a:rPr lang="en-US" dirty="0" smtClean="0"/>
              <a:t>     pi = sum * step;</a:t>
            </a:r>
          </a:p>
          <a:p>
            <a:r>
              <a:rPr lang="en-US" dirty="0" smtClean="0"/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Using </a:t>
            </a:r>
            <a:r>
              <a:rPr lang="en-US" b="1" i="1" dirty="0" smtClean="0"/>
              <a:t>Reduction</a:t>
            </a:r>
            <a:endParaRPr lang="en-US" b="1" i="1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1460500" y="3162300"/>
            <a:ext cx="6756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6600"/>
                </a:solidFill>
              </a:rPr>
              <a:t>                                                                 reduction( + : sum)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s</a:t>
            </a:r>
            <a:r>
              <a:rPr lang="en-US" dirty="0" smtClean="0"/>
              <a:t>um += </a:t>
            </a:r>
            <a:r>
              <a:rPr lang="en-US" dirty="0">
                <a:solidFill>
                  <a:srgbClr val="000000"/>
                </a:solidFill>
              </a:rPr>
              <a:t>4.0/(1.0+x*x)</a:t>
            </a:r>
            <a:r>
              <a:rPr lang="en-US" dirty="0" smtClean="0">
                <a:solidFill>
                  <a:srgbClr val="000000"/>
                </a:solidFill>
              </a:rPr>
              <a:t>;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20101610">
            <a:off x="1866560" y="2246286"/>
            <a:ext cx="507302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beautiful</a:t>
            </a:r>
          </a:p>
          <a:p>
            <a:r>
              <a:rPr lang="en-US" sz="96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en-US" sz="9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&amp; fast!!!</a:t>
            </a:r>
            <a:endParaRPr lang="en-US" sz="9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840138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6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3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8" grpId="1"/>
      <p:bldP spid="8" grpId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Private </a:t>
            </a:r>
            <a:r>
              <a:rPr lang="en-US" dirty="0" err="1" smtClean="0"/>
              <a:t>vs</a:t>
            </a:r>
            <a:r>
              <a:rPr lang="en-US" dirty="0" smtClean="0"/>
              <a:t> Shared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Default </a:t>
            </a:r>
            <a:r>
              <a:rPr lang="en-US" dirty="0" err="1" smtClean="0"/>
              <a:t>behaviour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utside the parallel region: shared</a:t>
            </a:r>
          </a:p>
          <a:p>
            <a:pPr lvl="1"/>
            <a:r>
              <a:rPr lang="en-US" dirty="0" smtClean="0"/>
              <a:t>inside </a:t>
            </a:r>
            <a:r>
              <a:rPr lang="en-US" dirty="0"/>
              <a:t>the parallel region: </a:t>
            </a:r>
            <a:r>
              <a:rPr lang="en-US" dirty="0" smtClean="0"/>
              <a:t>private</a:t>
            </a:r>
          </a:p>
          <a:p>
            <a:r>
              <a:rPr lang="en-US" dirty="0" smtClean="0"/>
              <a:t>Explicit control: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lause </a:t>
            </a:r>
            <a:r>
              <a:rPr lang="en-US" b="1" dirty="0" smtClean="0">
                <a:solidFill>
                  <a:srgbClr val="FF6600"/>
                </a:solidFill>
              </a:rPr>
              <a:t>shared( </a:t>
            </a:r>
            <a:r>
              <a:rPr lang="en-US" i="1" dirty="0" err="1" smtClean="0">
                <a:solidFill>
                  <a:srgbClr val="3366FF"/>
                </a:solidFill>
              </a:rPr>
              <a:t>var</a:t>
            </a:r>
            <a:r>
              <a:rPr lang="en-US" b="1" dirty="0" smtClean="0">
                <a:solidFill>
                  <a:srgbClr val="FF6600"/>
                </a:solidFill>
              </a:rPr>
              <a:t>, …)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lause </a:t>
            </a:r>
            <a:r>
              <a:rPr lang="en-US" b="1" dirty="0" smtClean="0">
                <a:solidFill>
                  <a:srgbClr val="FF6600"/>
                </a:solidFill>
              </a:rPr>
              <a:t>private( </a:t>
            </a:r>
            <a:r>
              <a:rPr lang="en-US" i="1" dirty="0" err="1">
                <a:solidFill>
                  <a:srgbClr val="3366FF"/>
                </a:solidFill>
              </a:rPr>
              <a:t>var</a:t>
            </a:r>
            <a:r>
              <a:rPr lang="en-US" b="1" dirty="0">
                <a:solidFill>
                  <a:srgbClr val="FF6600"/>
                </a:solidFill>
              </a:rPr>
              <a:t>, …)</a:t>
            </a:r>
          </a:p>
          <a:p>
            <a:endParaRPr lang="en-US" b="1" dirty="0" smtClean="0">
              <a:solidFill>
                <a:srgbClr val="FF6600"/>
              </a:solidFill>
            </a:endParaRP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9042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965200" y="1625600"/>
            <a:ext cx="4838700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x=1, y=1, z=1, q=1;</a:t>
            </a:r>
          </a:p>
          <a:p>
            <a:endParaRPr lang="en-US" dirty="0"/>
          </a:p>
          <a:p>
            <a:r>
              <a:rPr lang="en-US" dirty="0" smtClean="0"/>
              <a:t>#pragma parallel private( </a:t>
            </a:r>
            <a:r>
              <a:rPr lang="en-US" dirty="0" err="1" smtClean="0"/>
              <a:t>y,z</a:t>
            </a:r>
            <a:r>
              <a:rPr lang="en-US" dirty="0" smtClean="0"/>
              <a:t>) shared( q)</a:t>
            </a:r>
          </a:p>
          <a:p>
            <a:r>
              <a:rPr lang="en-US" dirty="0" smtClean="0"/>
              <a:t>{</a:t>
            </a:r>
            <a:endParaRPr lang="en-US" dirty="0"/>
          </a:p>
          <a:p>
            <a:r>
              <a:rPr lang="en-US" dirty="0" smtClean="0"/>
              <a:t>    x=2;</a:t>
            </a:r>
          </a:p>
          <a:p>
            <a:r>
              <a:rPr lang="en-US" dirty="0" smtClean="0"/>
              <a:t>    y=2;</a:t>
            </a:r>
          </a:p>
          <a:p>
            <a:r>
              <a:rPr lang="en-US" dirty="0"/>
              <a:t> </a:t>
            </a:r>
            <a:r>
              <a:rPr lang="en-US" dirty="0" smtClean="0"/>
              <a:t>   q=z;</a:t>
            </a:r>
          </a:p>
          <a:p>
            <a:r>
              <a:rPr lang="en-US" dirty="0" smtClean="0"/>
              <a:t>}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4257090"/>
            <a:ext cx="84509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3366FF"/>
                </a:solidFill>
              </a:rPr>
              <a:t>What values of x, y, z and q do we have </a:t>
            </a:r>
            <a:r>
              <a:rPr lang="en-US" sz="2400" b="1" i="1" dirty="0" smtClean="0">
                <a:solidFill>
                  <a:srgbClr val="3366FF"/>
                </a:solidFill>
              </a:rPr>
              <a:t>after</a:t>
            </a:r>
            <a:r>
              <a:rPr lang="en-US" sz="2400" b="1" dirty="0" smtClean="0">
                <a:solidFill>
                  <a:srgbClr val="3366FF"/>
                </a:solidFill>
              </a:rPr>
              <a:t> the parallel region?</a:t>
            </a:r>
            <a:endParaRPr lang="en-US" sz="2400" b="1" dirty="0">
              <a:solidFill>
                <a:srgbClr val="3366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41700" y="4889500"/>
            <a:ext cx="223721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dirty="0" smtClean="0"/>
              <a:t>==2 </a:t>
            </a:r>
          </a:p>
          <a:p>
            <a:r>
              <a:rPr lang="en-US" sz="2400" dirty="0"/>
              <a:t>y</a:t>
            </a:r>
            <a:r>
              <a:rPr lang="en-US" sz="2400" dirty="0" smtClean="0"/>
              <a:t>==1</a:t>
            </a:r>
          </a:p>
          <a:p>
            <a:r>
              <a:rPr lang="en-US" sz="2400" dirty="0"/>
              <a:t>z</a:t>
            </a:r>
            <a:r>
              <a:rPr lang="en-US" sz="2400" dirty="0" smtClean="0"/>
              <a:t>==1</a:t>
            </a:r>
          </a:p>
          <a:p>
            <a:r>
              <a:rPr lang="en-US" sz="2400" dirty="0"/>
              <a:t>q</a:t>
            </a:r>
            <a:r>
              <a:rPr lang="en-US" sz="2400" dirty="0" smtClean="0"/>
              <a:t>==&lt;undefined&gt;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47856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Private </a:t>
            </a:r>
            <a:r>
              <a:rPr lang="en-US" dirty="0" err="1" smtClean="0"/>
              <a:t>vs</a:t>
            </a:r>
            <a:r>
              <a:rPr lang="en-US" dirty="0" smtClean="0"/>
              <a:t> Shared </a:t>
            </a:r>
            <a:r>
              <a:rPr lang="en-US" dirty="0" err="1" smtClean="0"/>
              <a:t>ctnd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Default </a:t>
            </a:r>
            <a:r>
              <a:rPr lang="en-US" dirty="0" err="1" smtClean="0"/>
              <a:t>behaviour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utside the parallel region: shared</a:t>
            </a:r>
          </a:p>
          <a:p>
            <a:pPr lvl="1"/>
            <a:r>
              <a:rPr lang="en-US" dirty="0" smtClean="0"/>
              <a:t>inside </a:t>
            </a:r>
            <a:r>
              <a:rPr lang="en-US" dirty="0"/>
              <a:t>the parallel region: </a:t>
            </a:r>
            <a:r>
              <a:rPr lang="en-US" dirty="0" smtClean="0"/>
              <a:t>private</a:t>
            </a:r>
          </a:p>
          <a:p>
            <a:r>
              <a:rPr lang="en-US" dirty="0" smtClean="0"/>
              <a:t>Explicit control: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lause </a:t>
            </a:r>
            <a:r>
              <a:rPr lang="en-US" b="1" dirty="0" smtClean="0">
                <a:solidFill>
                  <a:srgbClr val="FF6600"/>
                </a:solidFill>
              </a:rPr>
              <a:t>shared( </a:t>
            </a:r>
            <a:r>
              <a:rPr lang="en-US" i="1" dirty="0" err="1" smtClean="0">
                <a:solidFill>
                  <a:srgbClr val="3366FF"/>
                </a:solidFill>
              </a:rPr>
              <a:t>var</a:t>
            </a:r>
            <a:r>
              <a:rPr lang="en-US" b="1" dirty="0" smtClean="0">
                <a:solidFill>
                  <a:srgbClr val="FF6600"/>
                </a:solidFill>
              </a:rPr>
              <a:t>, …)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lause </a:t>
            </a:r>
            <a:r>
              <a:rPr lang="en-US" b="1" dirty="0" smtClean="0">
                <a:solidFill>
                  <a:srgbClr val="FF6600"/>
                </a:solidFill>
              </a:rPr>
              <a:t>private( </a:t>
            </a:r>
            <a:r>
              <a:rPr lang="en-US" i="1" dirty="0" err="1">
                <a:solidFill>
                  <a:srgbClr val="3366FF"/>
                </a:solidFill>
              </a:rPr>
              <a:t>var</a:t>
            </a:r>
            <a:r>
              <a:rPr lang="en-US" b="1" dirty="0">
                <a:solidFill>
                  <a:srgbClr val="FF6600"/>
                </a:solidFill>
              </a:rPr>
              <a:t>, …</a:t>
            </a:r>
            <a:r>
              <a:rPr lang="en-US" b="1" dirty="0" smtClean="0">
                <a:solidFill>
                  <a:srgbClr val="FF6600"/>
                </a:solidFill>
              </a:rPr>
              <a:t>)</a:t>
            </a:r>
          </a:p>
          <a:p>
            <a:pPr lvl="1"/>
            <a:r>
              <a:rPr lang="en-US" dirty="0"/>
              <a:t>clause </a:t>
            </a:r>
            <a:r>
              <a:rPr lang="en-US" b="1" dirty="0" err="1" smtClean="0">
                <a:solidFill>
                  <a:srgbClr val="FF6600"/>
                </a:solidFill>
              </a:rPr>
              <a:t>firstprivate</a:t>
            </a:r>
            <a:r>
              <a:rPr lang="en-US" b="1" dirty="0">
                <a:solidFill>
                  <a:srgbClr val="FF6600"/>
                </a:solidFill>
              </a:rPr>
              <a:t>( </a:t>
            </a:r>
            <a:r>
              <a:rPr lang="en-US" i="1" dirty="0" err="1">
                <a:solidFill>
                  <a:srgbClr val="3366FF"/>
                </a:solidFill>
              </a:rPr>
              <a:t>var</a:t>
            </a:r>
            <a:r>
              <a:rPr lang="en-US" b="1" dirty="0">
                <a:solidFill>
                  <a:srgbClr val="FF6600"/>
                </a:solidFill>
              </a:rPr>
              <a:t>, …)</a:t>
            </a:r>
          </a:p>
          <a:p>
            <a:pPr lvl="1"/>
            <a:endParaRPr lang="en-US" b="1" dirty="0">
              <a:solidFill>
                <a:srgbClr val="FF6600"/>
              </a:solidFill>
            </a:endParaRPr>
          </a:p>
          <a:p>
            <a:endParaRPr lang="en-US" b="1" dirty="0" smtClean="0">
              <a:solidFill>
                <a:srgbClr val="FF6600"/>
              </a:solidFill>
            </a:endParaRP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233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965200" y="1625600"/>
            <a:ext cx="6870700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x=1, y=1, z=1, q=1;</a:t>
            </a:r>
          </a:p>
          <a:p>
            <a:endParaRPr lang="en-US" dirty="0"/>
          </a:p>
          <a:p>
            <a:r>
              <a:rPr lang="en-US" dirty="0" smtClean="0"/>
              <a:t>#pragma parallel private( y)  shared( q) </a:t>
            </a:r>
            <a:r>
              <a:rPr lang="en-US" b="1" dirty="0" err="1" smtClean="0">
                <a:solidFill>
                  <a:srgbClr val="FF0000"/>
                </a:solidFill>
              </a:rPr>
              <a:t>firstprivate</a:t>
            </a:r>
            <a:r>
              <a:rPr lang="en-US" b="1" dirty="0" smtClean="0">
                <a:solidFill>
                  <a:srgbClr val="FF0000"/>
                </a:solidFill>
              </a:rPr>
              <a:t>( z)</a:t>
            </a:r>
          </a:p>
          <a:p>
            <a:r>
              <a:rPr lang="en-US" dirty="0" smtClean="0"/>
              <a:t>{</a:t>
            </a:r>
            <a:endParaRPr lang="en-US" dirty="0"/>
          </a:p>
          <a:p>
            <a:r>
              <a:rPr lang="en-US" dirty="0" smtClean="0"/>
              <a:t>    x=2;</a:t>
            </a:r>
          </a:p>
          <a:p>
            <a:r>
              <a:rPr lang="en-US" dirty="0" smtClean="0"/>
              <a:t>    y=2;</a:t>
            </a:r>
          </a:p>
          <a:p>
            <a:r>
              <a:rPr lang="en-US" dirty="0"/>
              <a:t> </a:t>
            </a:r>
            <a:r>
              <a:rPr lang="en-US" dirty="0" smtClean="0"/>
              <a:t>   q=z;</a:t>
            </a:r>
          </a:p>
          <a:p>
            <a:r>
              <a:rPr lang="en-US" dirty="0" smtClean="0"/>
              <a:t>}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4257090"/>
            <a:ext cx="84509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3366FF"/>
                </a:solidFill>
              </a:rPr>
              <a:t>What values of x, y, z and q do we have </a:t>
            </a:r>
            <a:r>
              <a:rPr lang="en-US" sz="2400" b="1" i="1" dirty="0" smtClean="0">
                <a:solidFill>
                  <a:srgbClr val="3366FF"/>
                </a:solidFill>
              </a:rPr>
              <a:t>after</a:t>
            </a:r>
            <a:r>
              <a:rPr lang="en-US" sz="2400" b="1" dirty="0" smtClean="0">
                <a:solidFill>
                  <a:srgbClr val="3366FF"/>
                </a:solidFill>
              </a:rPr>
              <a:t> the parallel region?</a:t>
            </a:r>
            <a:endParaRPr lang="en-US" sz="2400" b="1" dirty="0">
              <a:solidFill>
                <a:srgbClr val="3366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41700" y="4889500"/>
            <a:ext cx="8089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dirty="0" smtClean="0"/>
              <a:t>==2 </a:t>
            </a:r>
          </a:p>
          <a:p>
            <a:r>
              <a:rPr lang="en-US" sz="2400" dirty="0"/>
              <a:t>y</a:t>
            </a:r>
            <a:r>
              <a:rPr lang="en-US" sz="2400" dirty="0" smtClean="0"/>
              <a:t>==1</a:t>
            </a:r>
          </a:p>
          <a:p>
            <a:r>
              <a:rPr lang="en-US" sz="2400" dirty="0"/>
              <a:t>z</a:t>
            </a:r>
            <a:r>
              <a:rPr lang="en-US" sz="2400" dirty="0" smtClean="0"/>
              <a:t>==1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q</a:t>
            </a:r>
            <a:r>
              <a:rPr lang="en-US" sz="2400" b="1" dirty="0" smtClean="0">
                <a:solidFill>
                  <a:srgbClr val="FF0000"/>
                </a:solidFill>
              </a:rPr>
              <a:t>==1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0020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most common pattern can easily be achieved</a:t>
            </a:r>
          </a:p>
          <a:p>
            <a:r>
              <a:rPr lang="en-US" dirty="0" smtClean="0"/>
              <a:t>There is much more (-&gt;</a:t>
            </a:r>
            <a:r>
              <a:rPr lang="en-US" dirty="0" err="1" smtClean="0"/>
              <a:t>www.openmp.org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Tasks</a:t>
            </a:r>
          </a:p>
          <a:p>
            <a:pPr lvl="1"/>
            <a:r>
              <a:rPr lang="en-US" dirty="0" smtClean="0"/>
              <a:t>Sections</a:t>
            </a:r>
          </a:p>
          <a:p>
            <a:pPr lvl="1"/>
            <a:r>
              <a:rPr lang="en-US" dirty="0" smtClean="0"/>
              <a:t>Vector-instructions</a:t>
            </a:r>
          </a:p>
          <a:p>
            <a:pPr lvl="1"/>
            <a:r>
              <a:rPr lang="en-US" dirty="0" smtClean="0"/>
              <a:t>Teams</a:t>
            </a:r>
          </a:p>
          <a:p>
            <a:pPr lvl="1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3022600" y="4995863"/>
            <a:ext cx="472993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solidFill>
                  <a:srgbClr val="3366FF"/>
                </a:solidFill>
              </a:rPr>
              <a:t>Check it out </a:t>
            </a:r>
            <a:r>
              <a:rPr lang="en-US" sz="6000" dirty="0" smtClean="0">
                <a:solidFill>
                  <a:srgbClr val="3366FF"/>
                </a:solidFill>
                <a:sym typeface="Wingdings"/>
              </a:rPr>
              <a:t></a:t>
            </a:r>
            <a:endParaRPr lang="en-US" sz="6000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957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Adding Insult to Injury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20700" y="1435100"/>
            <a:ext cx="6032500" cy="5355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int</a:t>
            </a:r>
            <a:r>
              <a:rPr lang="en-US" dirty="0" smtClean="0"/>
              <a:t> main()</a:t>
            </a:r>
          </a:p>
          <a:p>
            <a:r>
              <a:rPr lang="en-US" dirty="0" smtClean="0"/>
              <a:t>{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; double x, pi, sum </a:t>
            </a:r>
            <a:r>
              <a:rPr lang="en-US" b="1" dirty="0" smtClean="0">
                <a:solidFill>
                  <a:srgbClr val="FF6600"/>
                </a:solidFill>
              </a:rPr>
              <a:t>[10] </a:t>
            </a:r>
            <a:r>
              <a:rPr lang="en-US" dirty="0" smtClean="0"/>
              <a:t>=0.0; </a:t>
            </a:r>
            <a:r>
              <a:rPr lang="en-US" b="1" dirty="0" err="1" smtClean="0">
                <a:solidFill>
                  <a:srgbClr val="FF6600"/>
                </a:solidFill>
              </a:rPr>
              <a:t>int</a:t>
            </a:r>
            <a:r>
              <a:rPr lang="en-US" b="1" dirty="0" smtClean="0">
                <a:solidFill>
                  <a:srgbClr val="FF6600"/>
                </a:solidFill>
              </a:rPr>
              <a:t> </a:t>
            </a:r>
            <a:r>
              <a:rPr lang="en-US" b="1" dirty="0" err="1" smtClean="0">
                <a:solidFill>
                  <a:srgbClr val="FF6600"/>
                </a:solidFill>
              </a:rPr>
              <a:t>num_t</a:t>
            </a:r>
            <a:r>
              <a:rPr lang="en-US" b="1" dirty="0" smtClean="0">
                <a:solidFill>
                  <a:srgbClr val="FF6600"/>
                </a:solidFill>
              </a:rPr>
              <a:t>;</a:t>
            </a:r>
          </a:p>
          <a:p>
            <a:r>
              <a:rPr lang="en-US" dirty="0"/>
              <a:t> </a:t>
            </a:r>
            <a:r>
              <a:rPr lang="en-US" dirty="0" smtClean="0"/>
              <a:t>   step = 1.0/(double)</a:t>
            </a:r>
            <a:r>
              <a:rPr lang="en-US" dirty="0" err="1" smtClean="0"/>
              <a:t>num_steps</a:t>
            </a:r>
            <a:r>
              <a:rPr lang="en-US" dirty="0" smtClean="0"/>
              <a:t>;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/>
              <a:t> </a:t>
            </a:r>
            <a:r>
              <a:rPr lang="en-US" b="1" dirty="0" err="1">
                <a:solidFill>
                  <a:srgbClr val="FF6600"/>
                </a:solidFill>
              </a:rPr>
              <a:t>omp_set_num_threads</a:t>
            </a:r>
            <a:r>
              <a:rPr lang="en-US" b="1" dirty="0">
                <a:solidFill>
                  <a:srgbClr val="FF6600"/>
                </a:solidFill>
              </a:rPr>
              <a:t>( 10);</a:t>
            </a:r>
          </a:p>
          <a:p>
            <a:r>
              <a:rPr lang="en-US" b="1" dirty="0">
                <a:solidFill>
                  <a:srgbClr val="FF6600"/>
                </a:solidFill>
              </a:rPr>
              <a:t>    #</a:t>
            </a:r>
            <a:r>
              <a:rPr lang="en-US" b="1" dirty="0" err="1">
                <a:solidFill>
                  <a:srgbClr val="FF6600"/>
                </a:solidFill>
              </a:rPr>
              <a:t>pragma_omp_parallel</a:t>
            </a:r>
            <a:endParaRPr lang="en-US" b="1" dirty="0">
              <a:solidFill>
                <a:srgbClr val="FF6600"/>
              </a:solidFill>
            </a:endParaRPr>
          </a:p>
          <a:p>
            <a:r>
              <a:rPr lang="en-US" b="1" dirty="0">
                <a:solidFill>
                  <a:srgbClr val="FF6600"/>
                </a:solidFill>
              </a:rPr>
              <a:t>    </a:t>
            </a:r>
            <a:r>
              <a:rPr lang="en-US" b="1" dirty="0" smtClean="0">
                <a:solidFill>
                  <a:srgbClr val="FF6600"/>
                </a:solidFill>
              </a:rPr>
              <a:t>{  </a:t>
            </a:r>
            <a:r>
              <a:rPr lang="en-US" b="1" dirty="0" err="1" smtClean="0">
                <a:solidFill>
                  <a:srgbClr val="FF6600"/>
                </a:solidFill>
                <a:latin typeface="Courier New"/>
                <a:cs typeface="Courier New"/>
              </a:rPr>
              <a:t>int</a:t>
            </a:r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 </a:t>
            </a:r>
            <a:r>
              <a:rPr lang="en-US" b="1" dirty="0" err="1">
                <a:solidFill>
                  <a:srgbClr val="FF6600"/>
                </a:solidFill>
                <a:latin typeface="Courier New"/>
                <a:cs typeface="Courier New"/>
              </a:rPr>
              <a:t>i</a:t>
            </a:r>
            <a:r>
              <a:rPr lang="en-US" b="1" dirty="0">
                <a:solidFill>
                  <a:srgbClr val="FF6600"/>
                </a:solidFill>
                <a:latin typeface="Courier New"/>
                <a:cs typeface="Courier New"/>
              </a:rPr>
              <a:t>, id, </a:t>
            </a:r>
            <a:r>
              <a:rPr lang="en-US" b="1" dirty="0" err="1">
                <a:solidFill>
                  <a:srgbClr val="FF6600"/>
                </a:solidFill>
                <a:latin typeface="Courier New"/>
                <a:cs typeface="Courier New"/>
              </a:rPr>
              <a:t>num_threads</a:t>
            </a:r>
            <a:r>
              <a:rPr lang="en-US" b="1" dirty="0">
                <a:solidFill>
                  <a:srgbClr val="FF66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   double </a:t>
            </a:r>
            <a:r>
              <a:rPr lang="en-US" b="1" dirty="0">
                <a:solidFill>
                  <a:srgbClr val="FF6600"/>
                </a:solidFill>
                <a:latin typeface="Courier New"/>
                <a:cs typeface="Courier New"/>
              </a:rPr>
              <a:t>x;</a:t>
            </a:r>
          </a:p>
          <a:p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   id </a:t>
            </a:r>
            <a:r>
              <a:rPr lang="en-US" b="1" dirty="0">
                <a:solidFill>
                  <a:srgbClr val="FF6600"/>
                </a:solidFill>
                <a:latin typeface="Courier New"/>
                <a:cs typeface="Courier New"/>
              </a:rPr>
              <a:t>= </a:t>
            </a:r>
            <a:r>
              <a:rPr lang="en-US" b="1" dirty="0" err="1">
                <a:solidFill>
                  <a:srgbClr val="FF6600"/>
                </a:solidFill>
                <a:latin typeface="Courier New"/>
                <a:cs typeface="Courier New"/>
              </a:rPr>
              <a:t>omp_get_thread_num</a:t>
            </a:r>
            <a:r>
              <a:rPr lang="en-US" b="1" dirty="0">
                <a:solidFill>
                  <a:srgbClr val="FF6600"/>
                </a:solidFill>
                <a:latin typeface="Courier New"/>
                <a:cs typeface="Courier New"/>
              </a:rPr>
              <a:t>();</a:t>
            </a:r>
          </a:p>
          <a:p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   </a:t>
            </a:r>
            <a:r>
              <a:rPr lang="en-US" b="1" dirty="0" err="1" smtClean="0">
                <a:solidFill>
                  <a:srgbClr val="FF6600"/>
                </a:solidFill>
                <a:latin typeface="Courier New"/>
                <a:cs typeface="Courier New"/>
              </a:rPr>
              <a:t>num_threads</a:t>
            </a:r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 </a:t>
            </a:r>
            <a:r>
              <a:rPr lang="en-US" b="1" dirty="0">
                <a:solidFill>
                  <a:srgbClr val="FF6600"/>
                </a:solidFill>
                <a:latin typeface="Courier New"/>
                <a:cs typeface="Courier New"/>
              </a:rPr>
              <a:t>= </a:t>
            </a:r>
            <a:r>
              <a:rPr lang="en-US" b="1" dirty="0" err="1">
                <a:solidFill>
                  <a:srgbClr val="FF6600"/>
                </a:solidFill>
                <a:latin typeface="Courier New"/>
                <a:cs typeface="Courier New"/>
              </a:rPr>
              <a:t>omp_get_num_threads</a:t>
            </a:r>
            <a:r>
              <a:rPr lang="en-US" b="1" dirty="0">
                <a:solidFill>
                  <a:srgbClr val="FF6600"/>
                </a:solidFill>
                <a:latin typeface="Courier New"/>
                <a:cs typeface="Courier New"/>
              </a:rPr>
              <a:t>()</a:t>
            </a:r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;</a:t>
            </a:r>
            <a:endParaRPr lang="en-US" dirty="0" smtClean="0"/>
          </a:p>
          <a:p>
            <a:r>
              <a:rPr lang="en-US" dirty="0" smtClean="0"/>
              <a:t>        </a:t>
            </a:r>
            <a:r>
              <a:rPr lang="en-US" b="1" dirty="0">
                <a:solidFill>
                  <a:srgbClr val="FF6600"/>
                </a:solidFill>
              </a:rPr>
              <a:t>if( id==0) </a:t>
            </a:r>
            <a:r>
              <a:rPr lang="en-US" b="1" dirty="0" err="1">
                <a:solidFill>
                  <a:srgbClr val="FF6600"/>
                </a:solidFill>
              </a:rPr>
              <a:t>num_t</a:t>
            </a:r>
            <a:r>
              <a:rPr lang="en-US" b="1" dirty="0">
                <a:solidFill>
                  <a:srgbClr val="FF6600"/>
                </a:solidFill>
              </a:rPr>
              <a:t> = </a:t>
            </a:r>
            <a:r>
              <a:rPr lang="en-US" b="1" dirty="0" err="1">
                <a:solidFill>
                  <a:srgbClr val="FF6600"/>
                </a:solidFill>
              </a:rPr>
              <a:t>num_threads</a:t>
            </a:r>
            <a:r>
              <a:rPr lang="en-US" b="1" dirty="0" smtClean="0">
                <a:solidFill>
                  <a:srgbClr val="FF6600"/>
                </a:solidFill>
              </a:rPr>
              <a:t>;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for( </a:t>
            </a:r>
            <a:r>
              <a:rPr lang="en-US" dirty="0" err="1" smtClean="0"/>
              <a:t>i</a:t>
            </a:r>
            <a:r>
              <a:rPr lang="en-US" dirty="0" smtClean="0"/>
              <a:t>=  </a:t>
            </a:r>
            <a:r>
              <a:rPr lang="en-US" b="1" dirty="0" smtClean="0">
                <a:solidFill>
                  <a:srgbClr val="FF6600"/>
                </a:solidFill>
              </a:rPr>
              <a:t>id</a:t>
            </a:r>
            <a:r>
              <a:rPr lang="en-US" dirty="0" smtClean="0"/>
              <a:t>     ; </a:t>
            </a:r>
            <a:r>
              <a:rPr lang="en-US" dirty="0" err="1" smtClean="0"/>
              <a:t>i</a:t>
            </a:r>
            <a:r>
              <a:rPr lang="en-US" dirty="0" smtClean="0"/>
              <a:t>&lt;</a:t>
            </a:r>
            <a:r>
              <a:rPr lang="en-US" dirty="0" err="1" smtClean="0"/>
              <a:t>num_steps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r>
              <a:rPr lang="en-US" dirty="0"/>
              <a:t> </a:t>
            </a:r>
            <a:r>
              <a:rPr lang="en-US" dirty="0" smtClean="0"/>
              <a:t>= </a:t>
            </a:r>
            <a:r>
              <a:rPr lang="en-US" b="1" dirty="0" err="1" smtClean="0">
                <a:solidFill>
                  <a:srgbClr val="FF6600"/>
                </a:solidFill>
              </a:rPr>
              <a:t>i</a:t>
            </a:r>
            <a:r>
              <a:rPr lang="en-US" b="1" dirty="0" smtClean="0">
                <a:solidFill>
                  <a:srgbClr val="FF6600"/>
                </a:solidFill>
              </a:rPr>
              <a:t> + </a:t>
            </a:r>
            <a:r>
              <a:rPr lang="en-US" b="1" dirty="0" err="1" smtClean="0">
                <a:solidFill>
                  <a:srgbClr val="FF6600"/>
                </a:solidFill>
              </a:rPr>
              <a:t>num_threads</a:t>
            </a:r>
            <a:r>
              <a:rPr lang="en-US" b="1" dirty="0" smtClean="0">
                <a:solidFill>
                  <a:srgbClr val="FF6600"/>
                </a:solidFill>
              </a:rPr>
              <a:t>  </a:t>
            </a:r>
            <a:r>
              <a:rPr lang="en-US" dirty="0" smtClean="0"/>
              <a:t>) {</a:t>
            </a:r>
          </a:p>
          <a:p>
            <a:r>
              <a:rPr lang="en-US" dirty="0"/>
              <a:t> </a:t>
            </a:r>
            <a:r>
              <a:rPr lang="en-US" dirty="0" smtClean="0"/>
              <a:t>          x = (i+0.5) * step;</a:t>
            </a:r>
          </a:p>
          <a:p>
            <a:r>
              <a:rPr lang="en-US" dirty="0"/>
              <a:t> </a:t>
            </a:r>
            <a:r>
              <a:rPr lang="en-US" dirty="0" smtClean="0"/>
              <a:t>          sum </a:t>
            </a:r>
            <a:r>
              <a:rPr lang="en-US" b="1" dirty="0" smtClean="0">
                <a:solidFill>
                  <a:srgbClr val="FF6600"/>
                </a:solidFill>
              </a:rPr>
              <a:t>[id]  </a:t>
            </a:r>
            <a:r>
              <a:rPr lang="en-US" dirty="0" smtClean="0"/>
              <a:t>+= 4.0/(1.0+x*x);</a:t>
            </a:r>
          </a:p>
          <a:p>
            <a:r>
              <a:rPr lang="en-US" dirty="0"/>
              <a:t> </a:t>
            </a:r>
            <a:r>
              <a:rPr lang="en-US" dirty="0" smtClean="0"/>
              <a:t>       }</a:t>
            </a:r>
          </a:p>
          <a:p>
            <a:r>
              <a:rPr lang="en-US" b="1" dirty="0" smtClean="0">
                <a:solidFill>
                  <a:srgbClr val="FF6600"/>
                </a:solidFill>
              </a:rPr>
              <a:t>     }</a:t>
            </a:r>
          </a:p>
          <a:p>
            <a:r>
              <a:rPr lang="en-US" b="1" dirty="0">
                <a:solidFill>
                  <a:srgbClr val="FF6600"/>
                </a:solidFill>
              </a:rPr>
              <a:t>     for(</a:t>
            </a:r>
            <a:r>
              <a:rPr lang="en-US" b="1" dirty="0" err="1">
                <a:solidFill>
                  <a:srgbClr val="FF6600"/>
                </a:solidFill>
              </a:rPr>
              <a:t>i</a:t>
            </a:r>
            <a:r>
              <a:rPr lang="en-US" b="1" dirty="0">
                <a:solidFill>
                  <a:srgbClr val="FF6600"/>
                </a:solidFill>
              </a:rPr>
              <a:t>=0; </a:t>
            </a:r>
            <a:r>
              <a:rPr lang="en-US" b="1" dirty="0" err="1">
                <a:solidFill>
                  <a:srgbClr val="FF6600"/>
                </a:solidFill>
              </a:rPr>
              <a:t>i</a:t>
            </a:r>
            <a:r>
              <a:rPr lang="en-US" b="1" dirty="0">
                <a:solidFill>
                  <a:srgbClr val="FF6600"/>
                </a:solidFill>
              </a:rPr>
              <a:t>&lt; </a:t>
            </a:r>
            <a:r>
              <a:rPr lang="en-US" b="1" dirty="0" err="1" smtClean="0">
                <a:solidFill>
                  <a:srgbClr val="FF6600"/>
                </a:solidFill>
              </a:rPr>
              <a:t>num_t</a:t>
            </a:r>
            <a:r>
              <a:rPr lang="en-US" b="1" dirty="0" smtClean="0">
                <a:solidFill>
                  <a:srgbClr val="FF6600"/>
                </a:solidFill>
              </a:rPr>
              <a:t>; </a:t>
            </a:r>
            <a:r>
              <a:rPr lang="en-US" b="1" dirty="0" err="1">
                <a:solidFill>
                  <a:srgbClr val="FF6600"/>
                </a:solidFill>
              </a:rPr>
              <a:t>i</a:t>
            </a:r>
            <a:r>
              <a:rPr lang="en-US" b="1" dirty="0">
                <a:solidFill>
                  <a:srgbClr val="FF6600"/>
                </a:solidFill>
              </a:rPr>
              <a:t>++)</a:t>
            </a:r>
          </a:p>
          <a:p>
            <a:r>
              <a:rPr lang="en-US" b="1" dirty="0">
                <a:solidFill>
                  <a:srgbClr val="FF6600"/>
                </a:solidFill>
              </a:rPr>
              <a:t> </a:t>
            </a:r>
            <a:r>
              <a:rPr lang="en-US" b="1" dirty="0" smtClean="0">
                <a:solidFill>
                  <a:srgbClr val="FF6600"/>
                </a:solidFill>
              </a:rPr>
              <a:t>         </a:t>
            </a:r>
            <a:r>
              <a:rPr lang="en-US" b="1" dirty="0">
                <a:solidFill>
                  <a:srgbClr val="FF6600"/>
                </a:solidFill>
              </a:rPr>
              <a:t>pi += sum[</a:t>
            </a:r>
            <a:r>
              <a:rPr lang="en-US" b="1" dirty="0" err="1">
                <a:solidFill>
                  <a:srgbClr val="FF6600"/>
                </a:solidFill>
              </a:rPr>
              <a:t>i</a:t>
            </a:r>
            <a:r>
              <a:rPr lang="en-US" b="1" dirty="0">
                <a:solidFill>
                  <a:srgbClr val="FF6600"/>
                </a:solidFill>
              </a:rPr>
              <a:t>] * step;</a:t>
            </a:r>
          </a:p>
          <a:p>
            <a:r>
              <a:rPr lang="en-US" dirty="0" smtClean="0"/>
              <a:t>}</a:t>
            </a:r>
          </a:p>
        </p:txBody>
      </p:sp>
      <p:sp>
        <p:nvSpPr>
          <p:cNvPr id="3" name="Donut 2"/>
          <p:cNvSpPr/>
          <p:nvPr/>
        </p:nvSpPr>
        <p:spPr>
          <a:xfrm>
            <a:off x="838200" y="4851400"/>
            <a:ext cx="3022600" cy="774700"/>
          </a:xfrm>
          <a:prstGeom prst="donut">
            <a:avLst>
              <a:gd name="adj" fmla="val 860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3139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Synchronisation</a:t>
            </a:r>
            <a:r>
              <a:rPr lang="en-US" dirty="0"/>
              <a:t> in </a:t>
            </a:r>
            <a:r>
              <a:rPr lang="en-US" dirty="0" err="1"/>
              <a:t>openMP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6600"/>
                </a:solidFill>
              </a:rPr>
              <a:t>#pragma </a:t>
            </a:r>
            <a:r>
              <a:rPr lang="en-US" b="1" dirty="0" err="1" smtClean="0">
                <a:solidFill>
                  <a:srgbClr val="FF6600"/>
                </a:solidFill>
              </a:rPr>
              <a:t>omp</a:t>
            </a:r>
            <a:r>
              <a:rPr lang="en-US" b="1" dirty="0" smtClean="0">
                <a:solidFill>
                  <a:srgbClr val="FF6600"/>
                </a:solidFill>
              </a:rPr>
              <a:t> barrier</a:t>
            </a:r>
            <a:endParaRPr lang="en-US" dirty="0" smtClean="0">
              <a:solidFill>
                <a:srgbClr val="FF6600"/>
              </a:solidFill>
            </a:endParaRPr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synchronises</a:t>
            </a:r>
            <a:r>
              <a:rPr lang="en-US" dirty="0" smtClean="0"/>
              <a:t> across all threads</a:t>
            </a:r>
          </a:p>
          <a:p>
            <a:r>
              <a:rPr lang="en-US" b="1" dirty="0" smtClean="0">
                <a:solidFill>
                  <a:srgbClr val="FF6600"/>
                </a:solidFill>
              </a:rPr>
              <a:t>#pragma </a:t>
            </a:r>
            <a:r>
              <a:rPr lang="en-US" b="1" dirty="0" err="1" smtClean="0">
                <a:solidFill>
                  <a:srgbClr val="FF6600"/>
                </a:solidFill>
              </a:rPr>
              <a:t>omp</a:t>
            </a:r>
            <a:r>
              <a:rPr lang="en-US" b="1" dirty="0" smtClean="0">
                <a:solidFill>
                  <a:srgbClr val="FF6600"/>
                </a:solidFill>
              </a:rPr>
              <a:t> critical {}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nsures mutual exclusion</a:t>
            </a:r>
          </a:p>
          <a:p>
            <a:r>
              <a:rPr lang="en-US" b="1" dirty="0" smtClean="0">
                <a:solidFill>
                  <a:srgbClr val="FF6600"/>
                </a:solidFill>
              </a:rPr>
              <a:t>#pragma </a:t>
            </a:r>
            <a:r>
              <a:rPr lang="en-US" b="1" dirty="0" err="1" smtClean="0">
                <a:solidFill>
                  <a:srgbClr val="FF6600"/>
                </a:solidFill>
              </a:rPr>
              <a:t>omp</a:t>
            </a:r>
            <a:r>
              <a:rPr lang="en-US" b="1" dirty="0" smtClean="0">
                <a:solidFill>
                  <a:srgbClr val="FF6600"/>
                </a:solidFill>
              </a:rPr>
              <a:t> atomic {}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ries to use </a:t>
            </a:r>
            <a:r>
              <a:rPr lang="en-US" b="1" i="1" dirty="0" smtClean="0"/>
              <a:t>an</a:t>
            </a:r>
            <a:r>
              <a:rPr lang="en-US" dirty="0" smtClean="0"/>
              <a:t> atomic operation, i.e. only works for very simple operations. If not possible, it turns into </a:t>
            </a:r>
            <a:r>
              <a:rPr lang="en-US" dirty="0" err="1" smtClean="0">
                <a:solidFill>
                  <a:srgbClr val="FF6600"/>
                </a:solidFill>
              </a:rPr>
              <a:t>omp</a:t>
            </a:r>
            <a:r>
              <a:rPr lang="en-US" dirty="0" smtClean="0">
                <a:solidFill>
                  <a:srgbClr val="FF6600"/>
                </a:solidFill>
              </a:rPr>
              <a:t> critical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5257800" y="3746500"/>
            <a:ext cx="787400" cy="787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4.0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4868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Using Critical Sections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20700" y="1196976"/>
            <a:ext cx="6032500" cy="5632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int</a:t>
            </a:r>
            <a:r>
              <a:rPr lang="en-US" dirty="0" smtClean="0"/>
              <a:t> main()</a:t>
            </a:r>
          </a:p>
          <a:p>
            <a:r>
              <a:rPr lang="en-US" dirty="0" smtClean="0"/>
              <a:t>{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; double x, pi, sum </a:t>
            </a:r>
            <a:r>
              <a:rPr lang="en-US" b="1" dirty="0">
                <a:solidFill>
                  <a:srgbClr val="FF6600"/>
                </a:solidFill>
              </a:rPr>
              <a:t> </a:t>
            </a:r>
            <a:r>
              <a:rPr lang="en-US" b="1" dirty="0" smtClean="0">
                <a:solidFill>
                  <a:srgbClr val="FF6600"/>
                </a:solidFill>
              </a:rPr>
              <a:t>     </a:t>
            </a:r>
            <a:r>
              <a:rPr lang="en-US" dirty="0" smtClean="0"/>
              <a:t>=0.0; </a:t>
            </a:r>
          </a:p>
          <a:p>
            <a:r>
              <a:rPr lang="en-US" dirty="0"/>
              <a:t> </a:t>
            </a:r>
            <a:r>
              <a:rPr lang="en-US" dirty="0" smtClean="0"/>
              <a:t>   step = 1.0/(double)</a:t>
            </a:r>
            <a:r>
              <a:rPr lang="en-US" dirty="0" err="1" smtClean="0"/>
              <a:t>num_steps</a:t>
            </a:r>
            <a:r>
              <a:rPr lang="en-US" dirty="0" smtClean="0"/>
              <a:t>;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/>
              <a:t> </a:t>
            </a:r>
            <a:r>
              <a:rPr lang="en-US" b="1" dirty="0" err="1">
                <a:solidFill>
                  <a:srgbClr val="FF6600"/>
                </a:solidFill>
              </a:rPr>
              <a:t>omp_set_num_threads</a:t>
            </a:r>
            <a:r>
              <a:rPr lang="en-US" b="1" dirty="0">
                <a:solidFill>
                  <a:srgbClr val="FF6600"/>
                </a:solidFill>
              </a:rPr>
              <a:t>( 10);</a:t>
            </a:r>
          </a:p>
          <a:p>
            <a:r>
              <a:rPr lang="en-US" b="1" dirty="0">
                <a:solidFill>
                  <a:srgbClr val="FF6600"/>
                </a:solidFill>
              </a:rPr>
              <a:t>    #</a:t>
            </a:r>
            <a:r>
              <a:rPr lang="en-US" b="1" dirty="0" err="1">
                <a:solidFill>
                  <a:srgbClr val="FF6600"/>
                </a:solidFill>
              </a:rPr>
              <a:t>pragma_omp_parallel</a:t>
            </a:r>
            <a:endParaRPr lang="en-US" b="1" dirty="0">
              <a:solidFill>
                <a:srgbClr val="FF6600"/>
              </a:solidFill>
            </a:endParaRPr>
          </a:p>
          <a:p>
            <a:r>
              <a:rPr lang="en-US" b="1" dirty="0">
                <a:solidFill>
                  <a:srgbClr val="FF6600"/>
                </a:solidFill>
              </a:rPr>
              <a:t>    </a:t>
            </a:r>
            <a:r>
              <a:rPr lang="en-US" b="1" dirty="0" smtClean="0">
                <a:solidFill>
                  <a:srgbClr val="FF6600"/>
                </a:solidFill>
              </a:rPr>
              <a:t>{  </a:t>
            </a:r>
            <a:r>
              <a:rPr lang="en-US" b="1" dirty="0" err="1" smtClean="0">
                <a:solidFill>
                  <a:srgbClr val="FF6600"/>
                </a:solidFill>
                <a:latin typeface="Courier New"/>
                <a:cs typeface="Courier New"/>
              </a:rPr>
              <a:t>int</a:t>
            </a:r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 </a:t>
            </a:r>
            <a:r>
              <a:rPr lang="en-US" b="1" dirty="0" err="1">
                <a:solidFill>
                  <a:srgbClr val="FF6600"/>
                </a:solidFill>
                <a:latin typeface="Courier New"/>
                <a:cs typeface="Courier New"/>
              </a:rPr>
              <a:t>i</a:t>
            </a:r>
            <a:r>
              <a:rPr lang="en-US" b="1" dirty="0">
                <a:solidFill>
                  <a:srgbClr val="FF6600"/>
                </a:solidFill>
                <a:latin typeface="Courier New"/>
                <a:cs typeface="Courier New"/>
              </a:rPr>
              <a:t>, id, </a:t>
            </a:r>
            <a:r>
              <a:rPr lang="en-US" b="1" dirty="0" err="1">
                <a:solidFill>
                  <a:srgbClr val="FF6600"/>
                </a:solidFill>
                <a:latin typeface="Courier New"/>
                <a:cs typeface="Courier New"/>
              </a:rPr>
              <a:t>num_threads</a:t>
            </a:r>
            <a:r>
              <a:rPr lang="en-US" b="1" dirty="0">
                <a:solidFill>
                  <a:srgbClr val="FF66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   double </a:t>
            </a:r>
            <a:r>
              <a:rPr lang="en-US" b="1" dirty="0">
                <a:solidFill>
                  <a:srgbClr val="FF6600"/>
                </a:solidFill>
                <a:latin typeface="Courier New"/>
                <a:cs typeface="Courier New"/>
              </a:rPr>
              <a:t>x;</a:t>
            </a:r>
          </a:p>
          <a:p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   id </a:t>
            </a:r>
            <a:r>
              <a:rPr lang="en-US" b="1" dirty="0">
                <a:solidFill>
                  <a:srgbClr val="FF6600"/>
                </a:solidFill>
                <a:latin typeface="Courier New"/>
                <a:cs typeface="Courier New"/>
              </a:rPr>
              <a:t>= </a:t>
            </a:r>
            <a:r>
              <a:rPr lang="en-US" b="1" dirty="0" err="1">
                <a:solidFill>
                  <a:srgbClr val="FF6600"/>
                </a:solidFill>
                <a:latin typeface="Courier New"/>
                <a:cs typeface="Courier New"/>
              </a:rPr>
              <a:t>omp_get_thread_num</a:t>
            </a:r>
            <a:r>
              <a:rPr lang="en-US" b="1" dirty="0">
                <a:solidFill>
                  <a:srgbClr val="FF6600"/>
                </a:solidFill>
                <a:latin typeface="Courier New"/>
                <a:cs typeface="Courier New"/>
              </a:rPr>
              <a:t>();</a:t>
            </a:r>
          </a:p>
          <a:p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   </a:t>
            </a:r>
            <a:r>
              <a:rPr lang="en-US" b="1" dirty="0" err="1" smtClean="0">
                <a:solidFill>
                  <a:srgbClr val="FF6600"/>
                </a:solidFill>
                <a:latin typeface="Courier New"/>
                <a:cs typeface="Courier New"/>
              </a:rPr>
              <a:t>num_threads</a:t>
            </a:r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 </a:t>
            </a:r>
            <a:r>
              <a:rPr lang="en-US" b="1" dirty="0">
                <a:solidFill>
                  <a:srgbClr val="FF6600"/>
                </a:solidFill>
                <a:latin typeface="Courier New"/>
                <a:cs typeface="Courier New"/>
              </a:rPr>
              <a:t>= </a:t>
            </a:r>
            <a:r>
              <a:rPr lang="en-US" b="1" dirty="0" err="1">
                <a:solidFill>
                  <a:srgbClr val="FF6600"/>
                </a:solidFill>
                <a:latin typeface="Courier New"/>
                <a:cs typeface="Courier New"/>
              </a:rPr>
              <a:t>omp_get_num_threads</a:t>
            </a:r>
            <a:r>
              <a:rPr lang="en-US" b="1" dirty="0">
                <a:solidFill>
                  <a:srgbClr val="FF6600"/>
                </a:solidFill>
                <a:latin typeface="Courier New"/>
                <a:cs typeface="Courier New"/>
              </a:rPr>
              <a:t>()</a:t>
            </a:r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;</a:t>
            </a:r>
            <a:endParaRPr lang="en-US" dirty="0" smtClean="0"/>
          </a:p>
          <a:p>
            <a:r>
              <a:rPr lang="en-US" dirty="0" smtClean="0"/>
              <a:t>        </a:t>
            </a:r>
            <a:r>
              <a:rPr lang="en-US" b="1" dirty="0">
                <a:solidFill>
                  <a:srgbClr val="FF6600"/>
                </a:solidFill>
              </a:rPr>
              <a:t>if( id==0) </a:t>
            </a:r>
            <a:r>
              <a:rPr lang="en-US" b="1" dirty="0" err="1">
                <a:solidFill>
                  <a:srgbClr val="FF6600"/>
                </a:solidFill>
              </a:rPr>
              <a:t>num_t</a:t>
            </a:r>
            <a:r>
              <a:rPr lang="en-US" b="1" dirty="0">
                <a:solidFill>
                  <a:srgbClr val="FF6600"/>
                </a:solidFill>
              </a:rPr>
              <a:t> = </a:t>
            </a:r>
            <a:r>
              <a:rPr lang="en-US" b="1" dirty="0" err="1">
                <a:solidFill>
                  <a:srgbClr val="FF6600"/>
                </a:solidFill>
              </a:rPr>
              <a:t>num_threads</a:t>
            </a:r>
            <a:r>
              <a:rPr lang="en-US" b="1" dirty="0" smtClean="0">
                <a:solidFill>
                  <a:srgbClr val="FF6600"/>
                </a:solidFill>
              </a:rPr>
              <a:t>;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for( </a:t>
            </a:r>
            <a:r>
              <a:rPr lang="en-US" dirty="0" err="1" smtClean="0"/>
              <a:t>i</a:t>
            </a:r>
            <a:r>
              <a:rPr lang="en-US" dirty="0" smtClean="0"/>
              <a:t>=  </a:t>
            </a:r>
            <a:r>
              <a:rPr lang="en-US" b="1" dirty="0" smtClean="0">
                <a:solidFill>
                  <a:srgbClr val="FF6600"/>
                </a:solidFill>
              </a:rPr>
              <a:t>id</a:t>
            </a:r>
            <a:r>
              <a:rPr lang="en-US" dirty="0" smtClean="0"/>
              <a:t>     ; </a:t>
            </a:r>
            <a:r>
              <a:rPr lang="en-US" dirty="0" err="1" smtClean="0"/>
              <a:t>i</a:t>
            </a:r>
            <a:r>
              <a:rPr lang="en-US" dirty="0" smtClean="0"/>
              <a:t>&lt;</a:t>
            </a:r>
            <a:r>
              <a:rPr lang="en-US" dirty="0" err="1" smtClean="0"/>
              <a:t>num_steps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r>
              <a:rPr lang="en-US" dirty="0"/>
              <a:t> </a:t>
            </a:r>
            <a:r>
              <a:rPr lang="en-US" dirty="0" smtClean="0"/>
              <a:t>= </a:t>
            </a:r>
            <a:r>
              <a:rPr lang="en-US" b="1" dirty="0" err="1" smtClean="0">
                <a:solidFill>
                  <a:srgbClr val="FF6600"/>
                </a:solidFill>
              </a:rPr>
              <a:t>i</a:t>
            </a:r>
            <a:r>
              <a:rPr lang="en-US" b="1" dirty="0" smtClean="0">
                <a:solidFill>
                  <a:srgbClr val="FF6600"/>
                </a:solidFill>
              </a:rPr>
              <a:t> + </a:t>
            </a:r>
            <a:r>
              <a:rPr lang="en-US" b="1" dirty="0" err="1" smtClean="0">
                <a:solidFill>
                  <a:srgbClr val="FF6600"/>
                </a:solidFill>
              </a:rPr>
              <a:t>num_threads</a:t>
            </a:r>
            <a:r>
              <a:rPr lang="en-US" b="1" dirty="0" smtClean="0">
                <a:solidFill>
                  <a:srgbClr val="FF6600"/>
                </a:solidFill>
              </a:rPr>
              <a:t>  </a:t>
            </a:r>
            <a:r>
              <a:rPr lang="en-US" dirty="0" smtClean="0"/>
              <a:t>) {</a:t>
            </a:r>
          </a:p>
          <a:p>
            <a:r>
              <a:rPr lang="en-US" dirty="0"/>
              <a:t> </a:t>
            </a:r>
            <a:r>
              <a:rPr lang="en-US" dirty="0" smtClean="0"/>
              <a:t>          x = (i+0.5) * step;</a:t>
            </a:r>
          </a:p>
          <a:p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  sum </a:t>
            </a:r>
            <a:r>
              <a:rPr lang="en-US" b="1" dirty="0">
                <a:solidFill>
                  <a:srgbClr val="FF6600"/>
                </a:solidFill>
              </a:rPr>
              <a:t> </a:t>
            </a:r>
            <a:r>
              <a:rPr lang="en-US" b="1" dirty="0" smtClean="0">
                <a:solidFill>
                  <a:srgbClr val="FF6600"/>
                </a:solidFill>
              </a:rPr>
              <a:t>      </a:t>
            </a:r>
            <a:r>
              <a:rPr lang="en-US" dirty="0" smtClean="0"/>
              <a:t>+= 4.0/(1.0+x*x);</a:t>
            </a:r>
          </a:p>
          <a:p>
            <a:r>
              <a:rPr lang="en-US" dirty="0"/>
              <a:t> </a:t>
            </a:r>
            <a:r>
              <a:rPr lang="en-US" dirty="0" smtClean="0"/>
              <a:t>       }</a:t>
            </a:r>
          </a:p>
          <a:p>
            <a:r>
              <a:rPr lang="en-US" b="1" dirty="0" smtClean="0">
                <a:solidFill>
                  <a:srgbClr val="FF6600"/>
                </a:solidFill>
              </a:rPr>
              <a:t>     }</a:t>
            </a:r>
          </a:p>
          <a:p>
            <a:r>
              <a:rPr lang="en-US" b="1" dirty="0">
                <a:solidFill>
                  <a:srgbClr val="FF6600"/>
                </a:solidFill>
              </a:rPr>
              <a:t>     for(</a:t>
            </a:r>
            <a:r>
              <a:rPr lang="en-US" b="1" dirty="0" err="1">
                <a:solidFill>
                  <a:srgbClr val="FF6600"/>
                </a:solidFill>
              </a:rPr>
              <a:t>i</a:t>
            </a:r>
            <a:r>
              <a:rPr lang="en-US" b="1" dirty="0">
                <a:solidFill>
                  <a:srgbClr val="FF6600"/>
                </a:solidFill>
              </a:rPr>
              <a:t>=0; </a:t>
            </a:r>
            <a:r>
              <a:rPr lang="en-US" b="1" dirty="0" err="1">
                <a:solidFill>
                  <a:srgbClr val="FF6600"/>
                </a:solidFill>
              </a:rPr>
              <a:t>i</a:t>
            </a:r>
            <a:r>
              <a:rPr lang="en-US" b="1" dirty="0">
                <a:solidFill>
                  <a:srgbClr val="FF6600"/>
                </a:solidFill>
              </a:rPr>
              <a:t>&lt; </a:t>
            </a:r>
            <a:r>
              <a:rPr lang="en-US" b="1" dirty="0" err="1" smtClean="0">
                <a:solidFill>
                  <a:srgbClr val="FF6600"/>
                </a:solidFill>
              </a:rPr>
              <a:t>num_t</a:t>
            </a:r>
            <a:r>
              <a:rPr lang="en-US" b="1" dirty="0" smtClean="0">
                <a:solidFill>
                  <a:srgbClr val="FF6600"/>
                </a:solidFill>
              </a:rPr>
              <a:t>; </a:t>
            </a:r>
            <a:r>
              <a:rPr lang="en-US" b="1" dirty="0" err="1">
                <a:solidFill>
                  <a:srgbClr val="FF6600"/>
                </a:solidFill>
              </a:rPr>
              <a:t>i</a:t>
            </a:r>
            <a:r>
              <a:rPr lang="en-US" b="1" dirty="0">
                <a:solidFill>
                  <a:srgbClr val="FF6600"/>
                </a:solidFill>
              </a:rPr>
              <a:t>++)</a:t>
            </a:r>
          </a:p>
          <a:p>
            <a:r>
              <a:rPr lang="en-US" b="1" dirty="0">
                <a:solidFill>
                  <a:srgbClr val="FF6600"/>
                </a:solidFill>
              </a:rPr>
              <a:t> </a:t>
            </a:r>
            <a:r>
              <a:rPr lang="en-US" b="1" dirty="0" smtClean="0">
                <a:solidFill>
                  <a:srgbClr val="FF6600"/>
                </a:solidFill>
              </a:rPr>
              <a:t>         </a:t>
            </a:r>
            <a:r>
              <a:rPr lang="en-US" b="1" dirty="0">
                <a:solidFill>
                  <a:srgbClr val="FF6600"/>
                </a:solidFill>
              </a:rPr>
              <a:t>pi += sum[</a:t>
            </a:r>
            <a:r>
              <a:rPr lang="en-US" b="1" dirty="0" err="1">
                <a:solidFill>
                  <a:srgbClr val="FF6600"/>
                </a:solidFill>
              </a:rPr>
              <a:t>i</a:t>
            </a:r>
            <a:r>
              <a:rPr lang="en-US" b="1" dirty="0">
                <a:solidFill>
                  <a:srgbClr val="FF6600"/>
                </a:solidFill>
              </a:rPr>
              <a:t>] * step;</a:t>
            </a:r>
          </a:p>
          <a:p>
            <a:r>
              <a:rPr lang="en-US" dirty="0" smtClean="0"/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25850" y="1743076"/>
            <a:ext cx="1466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rgbClr val="FF6600"/>
                </a:solidFill>
              </a:rPr>
              <a:t>i</a:t>
            </a:r>
            <a:r>
              <a:rPr lang="en-US" b="1" dirty="0" err="1" smtClean="0">
                <a:solidFill>
                  <a:srgbClr val="FF6600"/>
                </a:solidFill>
              </a:rPr>
              <a:t>nt</a:t>
            </a:r>
            <a:r>
              <a:rPr lang="en-US" b="1" dirty="0" smtClean="0">
                <a:solidFill>
                  <a:srgbClr val="FF6600"/>
                </a:solidFill>
              </a:rPr>
              <a:t> </a:t>
            </a:r>
            <a:r>
              <a:rPr lang="en-US" b="1" dirty="0" err="1" smtClean="0">
                <a:solidFill>
                  <a:srgbClr val="FF6600"/>
                </a:solidFill>
              </a:rPr>
              <a:t>num_t</a:t>
            </a:r>
            <a:r>
              <a:rPr lang="en-US" b="1" dirty="0" smtClean="0">
                <a:solidFill>
                  <a:srgbClr val="FF6600"/>
                </a:solidFill>
              </a:rPr>
              <a:t>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00100" y="1743889"/>
            <a:ext cx="49657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6600"/>
                </a:solidFill>
              </a:rPr>
              <a:t>                                      [10]</a:t>
            </a:r>
          </a:p>
          <a:p>
            <a:endParaRPr lang="en-US" b="1" dirty="0">
              <a:solidFill>
                <a:srgbClr val="FF6600"/>
              </a:solidFill>
            </a:endParaRPr>
          </a:p>
          <a:p>
            <a:endParaRPr lang="en-US" b="1" dirty="0" smtClean="0">
              <a:solidFill>
                <a:srgbClr val="FF6600"/>
              </a:solidFill>
            </a:endParaRPr>
          </a:p>
          <a:p>
            <a:endParaRPr lang="en-US" b="1" dirty="0">
              <a:solidFill>
                <a:srgbClr val="FF6600"/>
              </a:solidFill>
            </a:endParaRPr>
          </a:p>
          <a:p>
            <a:endParaRPr lang="en-US" b="1" dirty="0" smtClean="0">
              <a:solidFill>
                <a:srgbClr val="FF6600"/>
              </a:solidFill>
            </a:endParaRPr>
          </a:p>
          <a:p>
            <a:endParaRPr lang="en-US" b="1" dirty="0">
              <a:solidFill>
                <a:srgbClr val="FF6600"/>
              </a:solidFill>
            </a:endParaRPr>
          </a:p>
          <a:p>
            <a:endParaRPr lang="en-US" b="1" dirty="0" smtClean="0">
              <a:solidFill>
                <a:srgbClr val="FF6600"/>
              </a:solidFill>
            </a:endParaRPr>
          </a:p>
          <a:p>
            <a:endParaRPr lang="en-US" b="1" dirty="0">
              <a:solidFill>
                <a:srgbClr val="FF6600"/>
              </a:solidFill>
            </a:endParaRPr>
          </a:p>
          <a:p>
            <a:endParaRPr lang="en-US" b="1" dirty="0" smtClean="0">
              <a:solidFill>
                <a:srgbClr val="FF6600"/>
              </a:solidFill>
            </a:endParaRPr>
          </a:p>
          <a:p>
            <a:endParaRPr lang="en-US" b="1" dirty="0" smtClean="0">
              <a:solidFill>
                <a:srgbClr val="FF6600"/>
              </a:solidFill>
            </a:endParaRPr>
          </a:p>
          <a:p>
            <a:endParaRPr lang="en-US" b="1" dirty="0" smtClean="0">
              <a:solidFill>
                <a:srgbClr val="FF6600"/>
              </a:solidFill>
            </a:endParaRPr>
          </a:p>
          <a:p>
            <a:endParaRPr lang="en-US" b="1" dirty="0">
              <a:solidFill>
                <a:srgbClr val="FF6600"/>
              </a:solidFill>
            </a:endParaRPr>
          </a:p>
          <a:p>
            <a:r>
              <a:rPr lang="en-US" b="1" dirty="0" smtClean="0">
                <a:solidFill>
                  <a:srgbClr val="FF6600"/>
                </a:solidFill>
              </a:rPr>
              <a:t>             [id]</a:t>
            </a:r>
            <a:endParaRPr lang="en-US" b="1" dirty="0">
              <a:solidFill>
                <a:srgbClr val="FF66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0" y="5994956"/>
            <a:ext cx="1659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dirty="0" smtClean="0"/>
              <a:t>i = sum * step;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030390" y="4765477"/>
            <a:ext cx="3033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6600"/>
                </a:solidFill>
              </a:rPr>
              <a:t>#pragma </a:t>
            </a:r>
            <a:r>
              <a:rPr lang="en-US" b="1" dirty="0" err="1" smtClean="0">
                <a:solidFill>
                  <a:srgbClr val="FF6600"/>
                </a:solidFill>
              </a:rPr>
              <a:t>omp</a:t>
            </a:r>
            <a:r>
              <a:rPr lang="en-US" b="1" dirty="0" smtClean="0">
                <a:solidFill>
                  <a:srgbClr val="FF6600"/>
                </a:solidFill>
              </a:rPr>
              <a:t> critical</a:t>
            </a:r>
          </a:p>
          <a:p>
            <a:r>
              <a:rPr lang="en-US" b="1" dirty="0" smtClean="0">
                <a:solidFill>
                  <a:srgbClr val="FF6600"/>
                </a:solidFill>
              </a:rPr>
              <a:t>{                                              }</a:t>
            </a:r>
            <a:endParaRPr lang="en-US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2253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20206" y="974863"/>
            <a:ext cx="6032500" cy="5632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int</a:t>
            </a:r>
            <a:r>
              <a:rPr lang="en-US" dirty="0" smtClean="0"/>
              <a:t> main()</a:t>
            </a:r>
          </a:p>
          <a:p>
            <a:r>
              <a:rPr lang="en-US" dirty="0" smtClean="0"/>
              <a:t>{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; double x, pi, sum</a:t>
            </a:r>
            <a:r>
              <a:rPr lang="en-US" b="1" dirty="0" smtClean="0">
                <a:solidFill>
                  <a:srgbClr val="FF6600"/>
                </a:solidFill>
              </a:rPr>
              <a:t> </a:t>
            </a:r>
            <a:r>
              <a:rPr lang="en-US" dirty="0" smtClean="0"/>
              <a:t>=0.0; </a:t>
            </a:r>
          </a:p>
          <a:p>
            <a:r>
              <a:rPr lang="en-US" dirty="0"/>
              <a:t> </a:t>
            </a:r>
            <a:r>
              <a:rPr lang="en-US" dirty="0" smtClean="0"/>
              <a:t>   step = 1.0/(double)</a:t>
            </a:r>
            <a:r>
              <a:rPr lang="en-US" dirty="0" err="1" smtClean="0"/>
              <a:t>num_steps</a:t>
            </a:r>
            <a:r>
              <a:rPr lang="en-US" dirty="0" smtClean="0"/>
              <a:t>;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/>
              <a:t> </a:t>
            </a:r>
            <a:r>
              <a:rPr lang="en-US" b="1" dirty="0" err="1">
                <a:solidFill>
                  <a:srgbClr val="FF6600"/>
                </a:solidFill>
              </a:rPr>
              <a:t>omp_set_num_threads</a:t>
            </a:r>
            <a:r>
              <a:rPr lang="en-US" b="1" dirty="0">
                <a:solidFill>
                  <a:srgbClr val="FF6600"/>
                </a:solidFill>
              </a:rPr>
              <a:t>( 10);</a:t>
            </a:r>
          </a:p>
          <a:p>
            <a:r>
              <a:rPr lang="en-US" b="1" dirty="0">
                <a:solidFill>
                  <a:srgbClr val="FF6600"/>
                </a:solidFill>
              </a:rPr>
              <a:t>    #</a:t>
            </a:r>
            <a:r>
              <a:rPr lang="en-US" b="1" dirty="0" err="1">
                <a:solidFill>
                  <a:srgbClr val="FF6600"/>
                </a:solidFill>
              </a:rPr>
              <a:t>pragma_omp_parallel</a:t>
            </a:r>
            <a:endParaRPr lang="en-US" b="1" dirty="0">
              <a:solidFill>
                <a:srgbClr val="FF6600"/>
              </a:solidFill>
            </a:endParaRPr>
          </a:p>
          <a:p>
            <a:r>
              <a:rPr lang="en-US" b="1" dirty="0">
                <a:solidFill>
                  <a:srgbClr val="FF6600"/>
                </a:solidFill>
              </a:rPr>
              <a:t>    </a:t>
            </a:r>
            <a:r>
              <a:rPr lang="en-US" b="1" dirty="0" smtClean="0">
                <a:solidFill>
                  <a:srgbClr val="FF6600"/>
                </a:solidFill>
              </a:rPr>
              <a:t>{  </a:t>
            </a:r>
            <a:r>
              <a:rPr lang="en-US" b="1" dirty="0" err="1" smtClean="0">
                <a:solidFill>
                  <a:srgbClr val="FF6600"/>
                </a:solidFill>
                <a:latin typeface="Courier New"/>
                <a:cs typeface="Courier New"/>
              </a:rPr>
              <a:t>int</a:t>
            </a:r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 </a:t>
            </a:r>
            <a:r>
              <a:rPr lang="en-US" b="1" dirty="0" err="1">
                <a:solidFill>
                  <a:srgbClr val="FF6600"/>
                </a:solidFill>
                <a:latin typeface="Courier New"/>
                <a:cs typeface="Courier New"/>
              </a:rPr>
              <a:t>i</a:t>
            </a:r>
            <a:r>
              <a:rPr lang="en-US" b="1" dirty="0">
                <a:solidFill>
                  <a:srgbClr val="FF6600"/>
                </a:solidFill>
                <a:latin typeface="Courier New"/>
                <a:cs typeface="Courier New"/>
              </a:rPr>
              <a:t>, id, </a:t>
            </a:r>
            <a:r>
              <a:rPr lang="en-US" b="1" dirty="0" err="1">
                <a:solidFill>
                  <a:srgbClr val="FF6600"/>
                </a:solidFill>
                <a:latin typeface="Courier New"/>
                <a:cs typeface="Courier New"/>
              </a:rPr>
              <a:t>num_threads</a:t>
            </a:r>
            <a:r>
              <a:rPr lang="en-US" b="1" dirty="0">
                <a:solidFill>
                  <a:srgbClr val="FF66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   double </a:t>
            </a:r>
            <a:r>
              <a:rPr lang="en-US" b="1" dirty="0">
                <a:solidFill>
                  <a:srgbClr val="FF6600"/>
                </a:solidFill>
                <a:latin typeface="Courier New"/>
                <a:cs typeface="Courier New"/>
              </a:rPr>
              <a:t>x;</a:t>
            </a:r>
          </a:p>
          <a:p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   id </a:t>
            </a:r>
            <a:r>
              <a:rPr lang="en-US" b="1" dirty="0">
                <a:solidFill>
                  <a:srgbClr val="FF6600"/>
                </a:solidFill>
                <a:latin typeface="Courier New"/>
                <a:cs typeface="Courier New"/>
              </a:rPr>
              <a:t>= </a:t>
            </a:r>
            <a:r>
              <a:rPr lang="en-US" b="1" dirty="0" err="1">
                <a:solidFill>
                  <a:srgbClr val="FF6600"/>
                </a:solidFill>
                <a:latin typeface="Courier New"/>
                <a:cs typeface="Courier New"/>
              </a:rPr>
              <a:t>omp_get_thread_num</a:t>
            </a:r>
            <a:r>
              <a:rPr lang="en-US" b="1" dirty="0">
                <a:solidFill>
                  <a:srgbClr val="FF6600"/>
                </a:solidFill>
                <a:latin typeface="Courier New"/>
                <a:cs typeface="Courier New"/>
              </a:rPr>
              <a:t>();</a:t>
            </a:r>
          </a:p>
          <a:p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   </a:t>
            </a:r>
            <a:r>
              <a:rPr lang="en-US" b="1" dirty="0" err="1" smtClean="0">
                <a:solidFill>
                  <a:srgbClr val="FF6600"/>
                </a:solidFill>
                <a:latin typeface="Courier New"/>
                <a:cs typeface="Courier New"/>
              </a:rPr>
              <a:t>num_threads</a:t>
            </a:r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 </a:t>
            </a:r>
            <a:r>
              <a:rPr lang="en-US" b="1" dirty="0">
                <a:solidFill>
                  <a:srgbClr val="FF6600"/>
                </a:solidFill>
                <a:latin typeface="Courier New"/>
                <a:cs typeface="Courier New"/>
              </a:rPr>
              <a:t>= </a:t>
            </a:r>
            <a:r>
              <a:rPr lang="en-US" b="1" dirty="0" err="1">
                <a:solidFill>
                  <a:srgbClr val="FF6600"/>
                </a:solidFill>
                <a:latin typeface="Courier New"/>
                <a:cs typeface="Courier New"/>
              </a:rPr>
              <a:t>omp_get_num_threads</a:t>
            </a:r>
            <a:r>
              <a:rPr lang="en-US" b="1" dirty="0">
                <a:solidFill>
                  <a:srgbClr val="FF6600"/>
                </a:solidFill>
                <a:latin typeface="Courier New"/>
                <a:cs typeface="Courier New"/>
              </a:rPr>
              <a:t>()</a:t>
            </a:r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;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for( </a:t>
            </a:r>
            <a:r>
              <a:rPr lang="en-US" dirty="0" err="1" smtClean="0"/>
              <a:t>i</a:t>
            </a:r>
            <a:r>
              <a:rPr lang="en-US" dirty="0" smtClean="0"/>
              <a:t>=  </a:t>
            </a:r>
            <a:r>
              <a:rPr lang="en-US" b="1" dirty="0" smtClean="0">
                <a:solidFill>
                  <a:srgbClr val="FF6600"/>
                </a:solidFill>
              </a:rPr>
              <a:t>id</a:t>
            </a:r>
            <a:r>
              <a:rPr lang="en-US" dirty="0" smtClean="0"/>
              <a:t>     ; </a:t>
            </a:r>
            <a:r>
              <a:rPr lang="en-US" dirty="0" err="1" smtClean="0"/>
              <a:t>i</a:t>
            </a:r>
            <a:r>
              <a:rPr lang="en-US" dirty="0" smtClean="0"/>
              <a:t>&lt;</a:t>
            </a:r>
            <a:r>
              <a:rPr lang="en-US" dirty="0" err="1" smtClean="0"/>
              <a:t>num_steps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r>
              <a:rPr lang="en-US" dirty="0"/>
              <a:t> </a:t>
            </a:r>
            <a:r>
              <a:rPr lang="en-US" dirty="0" smtClean="0"/>
              <a:t>= </a:t>
            </a:r>
            <a:r>
              <a:rPr lang="en-US" b="1" dirty="0" err="1" smtClean="0">
                <a:solidFill>
                  <a:srgbClr val="FF6600"/>
                </a:solidFill>
              </a:rPr>
              <a:t>i</a:t>
            </a:r>
            <a:r>
              <a:rPr lang="en-US" b="1" dirty="0" smtClean="0">
                <a:solidFill>
                  <a:srgbClr val="FF6600"/>
                </a:solidFill>
              </a:rPr>
              <a:t> + </a:t>
            </a:r>
            <a:r>
              <a:rPr lang="en-US" b="1" dirty="0" err="1" smtClean="0">
                <a:solidFill>
                  <a:srgbClr val="FF6600"/>
                </a:solidFill>
              </a:rPr>
              <a:t>num_threads</a:t>
            </a:r>
            <a:r>
              <a:rPr lang="en-US" b="1" dirty="0" smtClean="0">
                <a:solidFill>
                  <a:srgbClr val="FF6600"/>
                </a:solidFill>
              </a:rPr>
              <a:t>  </a:t>
            </a:r>
            <a:r>
              <a:rPr lang="en-US" dirty="0" smtClean="0"/>
              <a:t>) {</a:t>
            </a:r>
          </a:p>
          <a:p>
            <a:r>
              <a:rPr lang="en-US" dirty="0"/>
              <a:t> </a:t>
            </a:r>
            <a:r>
              <a:rPr lang="en-US" dirty="0" smtClean="0"/>
              <a:t>          x = (i+0.5) * step;</a:t>
            </a:r>
          </a:p>
          <a:p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  </a:t>
            </a: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b="1" dirty="0" smtClean="0">
                <a:solidFill>
                  <a:srgbClr val="FF6600"/>
                </a:solidFill>
              </a:rPr>
              <a:t>   </a:t>
            </a:r>
          </a:p>
          <a:p>
            <a:r>
              <a:rPr lang="en-US" b="1" dirty="0">
                <a:solidFill>
                  <a:srgbClr val="FF6600"/>
                </a:solidFill>
              </a:rPr>
              <a:t> </a:t>
            </a:r>
            <a:r>
              <a:rPr lang="en-US" b="1" dirty="0" smtClean="0">
                <a:solidFill>
                  <a:srgbClr val="FF6600"/>
                </a:solidFill>
              </a:rPr>
              <a:t>            </a:t>
            </a:r>
            <a:r>
              <a:rPr lang="en-US" dirty="0" smtClean="0">
                <a:solidFill>
                  <a:srgbClr val="000000"/>
                </a:solidFill>
              </a:rPr>
              <a:t>sum</a:t>
            </a:r>
            <a:r>
              <a:rPr lang="en-US" b="1" dirty="0" smtClean="0">
                <a:solidFill>
                  <a:srgbClr val="000000"/>
                </a:solidFill>
              </a:rPr>
              <a:t> </a:t>
            </a:r>
            <a:r>
              <a:rPr lang="en-US" dirty="0" smtClean="0"/>
              <a:t>+= 4.0/(1.0+x*x);</a:t>
            </a:r>
          </a:p>
          <a:p>
            <a:r>
              <a:rPr lang="en-US" dirty="0"/>
              <a:t> </a:t>
            </a:r>
            <a:r>
              <a:rPr lang="en-US" dirty="0" smtClean="0"/>
              <a:t>        }</a:t>
            </a:r>
          </a:p>
          <a:p>
            <a:r>
              <a:rPr lang="en-US" b="1" dirty="0" smtClean="0">
                <a:solidFill>
                  <a:srgbClr val="FF6600"/>
                </a:solidFill>
              </a:rPr>
              <a:t>     }</a:t>
            </a:r>
          </a:p>
          <a:p>
            <a:r>
              <a:rPr lang="en-US" dirty="0" smtClean="0"/>
              <a:t>     pi = sum * step;</a:t>
            </a:r>
          </a:p>
          <a:p>
            <a:r>
              <a:rPr lang="en-US" dirty="0" smtClean="0"/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80395" y="4828977"/>
            <a:ext cx="3033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6600"/>
                </a:solidFill>
              </a:rPr>
              <a:t>#pragma </a:t>
            </a:r>
            <a:r>
              <a:rPr lang="en-US" b="1" dirty="0" err="1" smtClean="0">
                <a:solidFill>
                  <a:srgbClr val="FF6600"/>
                </a:solidFill>
              </a:rPr>
              <a:t>omp</a:t>
            </a:r>
            <a:r>
              <a:rPr lang="en-US" b="1" dirty="0" smtClean="0">
                <a:solidFill>
                  <a:srgbClr val="FF6600"/>
                </a:solidFill>
              </a:rPr>
              <a:t> critical</a:t>
            </a:r>
          </a:p>
          <a:p>
            <a:r>
              <a:rPr lang="en-US" b="1" dirty="0" smtClean="0">
                <a:solidFill>
                  <a:srgbClr val="FF6600"/>
                </a:solidFill>
              </a:rPr>
              <a:t>{</a:t>
            </a: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b="1" dirty="0" smtClean="0">
                <a:solidFill>
                  <a:srgbClr val="FF6600"/>
                </a:solidFill>
              </a:rPr>
              <a:t>                                 }</a:t>
            </a:r>
            <a:endParaRPr lang="en-US" b="1" dirty="0">
              <a:solidFill>
                <a:srgbClr val="FF66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80395" y="4539278"/>
            <a:ext cx="30336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x</a:t>
            </a:r>
            <a:r>
              <a:rPr lang="en-US" dirty="0" smtClean="0">
                <a:solidFill>
                  <a:srgbClr val="000000"/>
                </a:solidFill>
              </a:rPr>
              <a:t> = 4.0/(1.0+x*x);</a:t>
            </a:r>
          </a:p>
          <a:p>
            <a:r>
              <a:rPr lang="en-US" b="1" dirty="0" smtClean="0">
                <a:solidFill>
                  <a:srgbClr val="FF6600"/>
                </a:solidFill>
              </a:rPr>
              <a:t>#pragma </a:t>
            </a:r>
            <a:r>
              <a:rPr lang="en-US" b="1" dirty="0" err="1" smtClean="0">
                <a:solidFill>
                  <a:srgbClr val="FF6600"/>
                </a:solidFill>
              </a:rPr>
              <a:t>omp</a:t>
            </a:r>
            <a:r>
              <a:rPr lang="en-US" b="1" dirty="0" smtClean="0">
                <a:solidFill>
                  <a:srgbClr val="FF6600"/>
                </a:solidFill>
              </a:rPr>
              <a:t> atomic</a:t>
            </a:r>
          </a:p>
          <a:p>
            <a:r>
              <a:rPr lang="en-US" b="1" dirty="0" smtClean="0">
                <a:solidFill>
                  <a:srgbClr val="FF6600"/>
                </a:solidFill>
              </a:rPr>
              <a:t>{</a:t>
            </a:r>
            <a:r>
              <a:rPr lang="en-US" dirty="0"/>
              <a:t> </a:t>
            </a:r>
            <a:r>
              <a:rPr lang="en-US" dirty="0" smtClean="0"/>
              <a:t>sum += x ; </a:t>
            </a:r>
            <a:r>
              <a:rPr lang="en-US" b="1" dirty="0" smtClean="0">
                <a:solidFill>
                  <a:srgbClr val="FF6600"/>
                </a:solidFill>
              </a:rPr>
              <a:t>}</a:t>
            </a:r>
            <a:endParaRPr lang="en-US" b="1" dirty="0">
              <a:solidFill>
                <a:srgbClr val="FF66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Going Atomic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4065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>
          <a:xfrm>
            <a:off x="176213" y="115888"/>
            <a:ext cx="6796087" cy="1204912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charset="0"/>
                <a:cs typeface="ＭＳ Ｐゴシック" charset="0"/>
              </a:rPr>
              <a:t>Concurrent </a:t>
            </a:r>
            <a:r>
              <a:rPr lang="en-US" dirty="0">
                <a:ea typeface="ＭＳ Ｐゴシック" charset="0"/>
                <a:cs typeface="ＭＳ Ｐゴシック" charset="0"/>
              </a:rPr>
              <a:t>Loops</a:t>
            </a:r>
          </a:p>
        </p:txBody>
      </p:sp>
      <p:sp>
        <p:nvSpPr>
          <p:cNvPr id="6246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168400"/>
            <a:ext cx="4203700" cy="3076575"/>
          </a:xfrm>
        </p:spPr>
        <p:txBody>
          <a:bodyPr>
            <a:normAutofit/>
          </a:bodyPr>
          <a:lstStyle/>
          <a:p>
            <a:r>
              <a:rPr lang="en-US" sz="2000" dirty="0" err="1">
                <a:ea typeface="ＭＳ Ｐゴシック" charset="0"/>
                <a:cs typeface="ＭＳ Ｐゴシック" charset="0"/>
              </a:rPr>
              <a:t>OpenMP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 </a:t>
            </a:r>
            <a:r>
              <a:rPr lang="en-US" sz="2000" dirty="0" smtClean="0">
                <a:ea typeface="ＭＳ Ｐゴシック" charset="0"/>
                <a:cs typeface="ＭＳ Ｐゴシック" charset="0"/>
              </a:rPr>
              <a:t>provides a loop pattern!!</a:t>
            </a:r>
            <a:endParaRPr lang="en-US" sz="2000" dirty="0"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1800" dirty="0">
                <a:ea typeface="ＭＳ Ｐゴシック" charset="0"/>
              </a:rPr>
              <a:t>Requires: No data dependencies (reads/write or write/write pairs) between iterations!</a:t>
            </a:r>
          </a:p>
          <a:p>
            <a:r>
              <a:rPr lang="en-US" sz="2000" dirty="0" smtClean="0">
                <a:ea typeface="ＭＳ Ｐゴシック" charset="0"/>
                <a:cs typeface="ＭＳ Ｐゴシック" charset="0"/>
              </a:rPr>
              <a:t>Preprocessor 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calculates loop bounds for each thread directly from </a:t>
            </a:r>
            <a:r>
              <a:rPr lang="en-US" sz="2000" i="1" dirty="0">
                <a:ea typeface="ＭＳ Ｐゴシック" charset="0"/>
                <a:cs typeface="ＭＳ Ｐゴシック" charset="0"/>
              </a:rPr>
              <a:t>serial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 </a:t>
            </a:r>
            <a:r>
              <a:rPr lang="en-US" sz="2000" dirty="0" smtClean="0">
                <a:ea typeface="ＭＳ Ｐゴシック" charset="0"/>
                <a:cs typeface="ＭＳ Ｐゴシック" charset="0"/>
              </a:rPr>
              <a:t>source</a:t>
            </a:r>
          </a:p>
          <a:p>
            <a:r>
              <a:rPr lang="en-US" sz="2000" dirty="0" smtClean="0">
                <a:ea typeface="ＭＳ Ｐゴシック" charset="0"/>
                <a:cs typeface="ＭＳ Ｐゴシック" charset="0"/>
              </a:rPr>
              <a:t>Scheduling no longer hand-coded</a:t>
            </a:r>
            <a:endParaRPr lang="en-US" sz="2000" dirty="0">
              <a:ea typeface="ＭＳ Ｐゴシック" charset="0"/>
              <a:cs typeface="ＭＳ Ｐゴシック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880100" y="2273300"/>
            <a:ext cx="1701800" cy="2171700"/>
            <a:chOff x="3816" y="1072"/>
            <a:chExt cx="1072" cy="1368"/>
          </a:xfrm>
        </p:grpSpPr>
        <p:sp>
          <p:nvSpPr>
            <p:cNvPr id="62502" name="Rectangle 5"/>
            <p:cNvSpPr>
              <a:spLocks noChangeArrowheads="1"/>
            </p:cNvSpPr>
            <p:nvPr/>
          </p:nvSpPr>
          <p:spPr bwMode="auto">
            <a:xfrm>
              <a:off x="3816" y="1288"/>
              <a:ext cx="872" cy="2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accent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dirty="0" smtClean="0"/>
                <a:t>20</a:t>
              </a:r>
              <a:endParaRPr lang="en-US" dirty="0"/>
            </a:p>
          </p:txBody>
        </p:sp>
        <p:grpSp>
          <p:nvGrpSpPr>
            <p:cNvPr id="62503" name="Group 6"/>
            <p:cNvGrpSpPr>
              <a:grpSpLocks/>
            </p:cNvGrpSpPr>
            <p:nvPr/>
          </p:nvGrpSpPr>
          <p:grpSpPr bwMode="auto">
            <a:xfrm>
              <a:off x="3880" y="1816"/>
              <a:ext cx="736" cy="400"/>
              <a:chOff x="4080" y="1856"/>
              <a:chExt cx="736" cy="400"/>
            </a:xfrm>
          </p:grpSpPr>
          <p:sp>
            <p:nvSpPr>
              <p:cNvPr id="62511" name="AutoShape 7"/>
              <p:cNvSpPr>
                <a:spLocks noChangeArrowheads="1"/>
              </p:cNvSpPr>
              <p:nvPr/>
            </p:nvSpPr>
            <p:spPr bwMode="auto">
              <a:xfrm>
                <a:off x="4080" y="1856"/>
                <a:ext cx="736" cy="400"/>
              </a:xfrm>
              <a:prstGeom prst="flowChartDecision">
                <a:avLst/>
              </a:prstGeom>
              <a:noFill/>
              <a:ln w="38100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12" name="Text Box 8"/>
              <p:cNvSpPr txBox="1">
                <a:spLocks noChangeArrowheads="1"/>
              </p:cNvSpPr>
              <p:nvPr/>
            </p:nvSpPr>
            <p:spPr bwMode="auto">
              <a:xfrm>
                <a:off x="4352" y="1928"/>
                <a:ext cx="20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 b="1">
                    <a:solidFill>
                      <a:schemeClr val="accent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 b="1">
                    <a:solidFill>
                      <a:schemeClr val="accent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000" b="1">
                    <a:solidFill>
                      <a:schemeClr val="accent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000" b="1">
                    <a:solidFill>
                      <a:schemeClr val="accent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000" b="1">
                    <a:solidFill>
                      <a:schemeClr val="accent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accent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accent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accent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accent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800" b="0">
                    <a:solidFill>
                      <a:schemeClr val="tx1"/>
                    </a:solidFill>
                  </a:rPr>
                  <a:t>?</a:t>
                </a:r>
              </a:p>
            </p:txBody>
          </p:sp>
        </p:grpSp>
        <p:sp>
          <p:nvSpPr>
            <p:cNvPr id="62504" name="Line 9"/>
            <p:cNvSpPr>
              <a:spLocks noChangeShapeType="1"/>
            </p:cNvSpPr>
            <p:nvPr/>
          </p:nvSpPr>
          <p:spPr bwMode="auto">
            <a:xfrm>
              <a:off x="4248" y="1592"/>
              <a:ext cx="0" cy="208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2505" name="Group 10"/>
            <p:cNvGrpSpPr>
              <a:grpSpLocks/>
            </p:cNvGrpSpPr>
            <p:nvPr/>
          </p:nvGrpSpPr>
          <p:grpSpPr bwMode="auto">
            <a:xfrm>
              <a:off x="4232" y="1072"/>
              <a:ext cx="656" cy="952"/>
              <a:chOff x="4232" y="1072"/>
              <a:chExt cx="656" cy="952"/>
            </a:xfrm>
          </p:grpSpPr>
          <p:sp>
            <p:nvSpPr>
              <p:cNvPr id="62507" name="Line 11"/>
              <p:cNvSpPr>
                <a:spLocks noChangeShapeType="1"/>
              </p:cNvSpPr>
              <p:nvPr/>
            </p:nvSpPr>
            <p:spPr bwMode="auto">
              <a:xfrm>
                <a:off x="4240" y="1080"/>
                <a:ext cx="0" cy="208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 type="non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08" name="Line 12"/>
              <p:cNvSpPr>
                <a:spLocks noChangeShapeType="1"/>
              </p:cNvSpPr>
              <p:nvPr/>
            </p:nvSpPr>
            <p:spPr bwMode="auto">
              <a:xfrm>
                <a:off x="4232" y="1072"/>
                <a:ext cx="640" cy="0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09" name="Line 13"/>
              <p:cNvSpPr>
                <a:spLocks noChangeShapeType="1"/>
              </p:cNvSpPr>
              <p:nvPr/>
            </p:nvSpPr>
            <p:spPr bwMode="auto">
              <a:xfrm>
                <a:off x="4872" y="1072"/>
                <a:ext cx="0" cy="952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10" name="Line 14"/>
              <p:cNvSpPr>
                <a:spLocks noChangeShapeType="1"/>
              </p:cNvSpPr>
              <p:nvPr/>
            </p:nvSpPr>
            <p:spPr bwMode="auto">
              <a:xfrm>
                <a:off x="4640" y="2016"/>
                <a:ext cx="248" cy="0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2506" name="Line 15"/>
            <p:cNvSpPr>
              <a:spLocks noChangeShapeType="1"/>
            </p:cNvSpPr>
            <p:nvPr/>
          </p:nvSpPr>
          <p:spPr bwMode="auto">
            <a:xfrm>
              <a:off x="4240" y="2232"/>
              <a:ext cx="0" cy="208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5219700" y="1682750"/>
            <a:ext cx="3048000" cy="3314700"/>
            <a:chOff x="3680" y="1040"/>
            <a:chExt cx="1920" cy="2088"/>
          </a:xfrm>
        </p:grpSpPr>
        <p:grpSp>
          <p:nvGrpSpPr>
            <p:cNvPr id="62473" name="Group 17"/>
            <p:cNvGrpSpPr>
              <a:grpSpLocks/>
            </p:cNvGrpSpPr>
            <p:nvPr/>
          </p:nvGrpSpPr>
          <p:grpSpPr bwMode="auto">
            <a:xfrm>
              <a:off x="4160" y="2504"/>
              <a:ext cx="736" cy="400"/>
              <a:chOff x="4080" y="1856"/>
              <a:chExt cx="736" cy="400"/>
            </a:xfrm>
          </p:grpSpPr>
          <p:sp>
            <p:nvSpPr>
              <p:cNvPr id="62500" name="AutoShape 18"/>
              <p:cNvSpPr>
                <a:spLocks noChangeArrowheads="1"/>
              </p:cNvSpPr>
              <p:nvPr/>
            </p:nvSpPr>
            <p:spPr bwMode="auto">
              <a:xfrm>
                <a:off x="4080" y="1856"/>
                <a:ext cx="736" cy="400"/>
              </a:xfrm>
              <a:prstGeom prst="flowChartDecision">
                <a:avLst/>
              </a:prstGeom>
              <a:noFill/>
              <a:ln w="38100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01" name="Text Box 19"/>
              <p:cNvSpPr txBox="1">
                <a:spLocks noChangeArrowheads="1"/>
              </p:cNvSpPr>
              <p:nvPr/>
            </p:nvSpPr>
            <p:spPr bwMode="auto">
              <a:xfrm>
                <a:off x="4352" y="1928"/>
                <a:ext cx="20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 b="1">
                    <a:solidFill>
                      <a:schemeClr val="accent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 b="1">
                    <a:solidFill>
                      <a:schemeClr val="accent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000" b="1">
                    <a:solidFill>
                      <a:schemeClr val="accent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000" b="1">
                    <a:solidFill>
                      <a:schemeClr val="accent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000" b="1">
                    <a:solidFill>
                      <a:schemeClr val="accent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accent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accent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accent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accent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800" b="0">
                    <a:solidFill>
                      <a:schemeClr val="tx1"/>
                    </a:solidFill>
                  </a:rPr>
                  <a:t>?</a:t>
                </a:r>
              </a:p>
            </p:txBody>
          </p:sp>
        </p:grpSp>
        <p:grpSp>
          <p:nvGrpSpPr>
            <p:cNvPr id="62474" name="Group 20"/>
            <p:cNvGrpSpPr>
              <a:grpSpLocks/>
            </p:cNvGrpSpPr>
            <p:nvPr/>
          </p:nvGrpSpPr>
          <p:grpSpPr bwMode="auto">
            <a:xfrm>
              <a:off x="4512" y="1040"/>
              <a:ext cx="1088" cy="1680"/>
              <a:chOff x="4512" y="1040"/>
              <a:chExt cx="1088" cy="1680"/>
            </a:xfrm>
          </p:grpSpPr>
          <p:sp>
            <p:nvSpPr>
              <p:cNvPr id="62496" name="Line 21"/>
              <p:cNvSpPr>
                <a:spLocks noChangeShapeType="1"/>
              </p:cNvSpPr>
              <p:nvPr/>
            </p:nvSpPr>
            <p:spPr bwMode="auto">
              <a:xfrm>
                <a:off x="4525" y="1054"/>
                <a:ext cx="0" cy="367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 type="non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97" name="Line 22"/>
              <p:cNvSpPr>
                <a:spLocks noChangeShapeType="1"/>
              </p:cNvSpPr>
              <p:nvPr/>
            </p:nvSpPr>
            <p:spPr bwMode="auto">
              <a:xfrm>
                <a:off x="4512" y="1040"/>
                <a:ext cx="1061" cy="0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98" name="Line 23"/>
              <p:cNvSpPr>
                <a:spLocks noChangeShapeType="1"/>
              </p:cNvSpPr>
              <p:nvPr/>
            </p:nvSpPr>
            <p:spPr bwMode="auto">
              <a:xfrm>
                <a:off x="5573" y="1040"/>
                <a:ext cx="0" cy="1680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99" name="Line 24"/>
              <p:cNvSpPr>
                <a:spLocks noChangeShapeType="1"/>
              </p:cNvSpPr>
              <p:nvPr/>
            </p:nvSpPr>
            <p:spPr bwMode="auto">
              <a:xfrm>
                <a:off x="4901" y="2698"/>
                <a:ext cx="699" cy="8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2475" name="Line 25"/>
            <p:cNvSpPr>
              <a:spLocks noChangeShapeType="1"/>
            </p:cNvSpPr>
            <p:nvPr/>
          </p:nvSpPr>
          <p:spPr bwMode="auto">
            <a:xfrm>
              <a:off x="4520" y="2920"/>
              <a:ext cx="0" cy="208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2476" name="Group 26"/>
            <p:cNvGrpSpPr>
              <a:grpSpLocks/>
            </p:cNvGrpSpPr>
            <p:nvPr/>
          </p:nvGrpSpPr>
          <p:grpSpPr bwMode="auto">
            <a:xfrm>
              <a:off x="3680" y="1424"/>
              <a:ext cx="1792" cy="728"/>
              <a:chOff x="3368" y="1560"/>
              <a:chExt cx="1792" cy="728"/>
            </a:xfrm>
          </p:grpSpPr>
          <p:grpSp>
            <p:nvGrpSpPr>
              <p:cNvPr id="62478" name="Group 27"/>
              <p:cNvGrpSpPr>
                <a:grpSpLocks/>
              </p:cNvGrpSpPr>
              <p:nvPr/>
            </p:nvGrpSpPr>
            <p:grpSpPr bwMode="auto">
              <a:xfrm>
                <a:off x="3824" y="1568"/>
                <a:ext cx="400" cy="720"/>
                <a:chOff x="3960" y="1248"/>
                <a:chExt cx="400" cy="720"/>
              </a:xfrm>
            </p:grpSpPr>
            <p:sp>
              <p:nvSpPr>
                <p:cNvPr id="62493" name="Rectangle 28"/>
                <p:cNvSpPr>
                  <a:spLocks noChangeArrowheads="1"/>
                </p:cNvSpPr>
                <p:nvPr/>
              </p:nvSpPr>
              <p:spPr bwMode="auto">
                <a:xfrm>
                  <a:off x="3960" y="1456"/>
                  <a:ext cx="400" cy="296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accent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dirty="0" smtClean="0"/>
                    <a:t>5</a:t>
                  </a:r>
                  <a:endParaRPr lang="en-US" dirty="0"/>
                </a:p>
              </p:txBody>
            </p:sp>
            <p:sp>
              <p:nvSpPr>
                <p:cNvPr id="62494" name="Line 29"/>
                <p:cNvSpPr>
                  <a:spLocks noChangeShapeType="1"/>
                </p:cNvSpPr>
                <p:nvPr/>
              </p:nvSpPr>
              <p:spPr bwMode="auto">
                <a:xfrm>
                  <a:off x="4168" y="1760"/>
                  <a:ext cx="0" cy="208"/>
                </a:xfrm>
                <a:prstGeom prst="line">
                  <a:avLst/>
                </a:prstGeom>
                <a:noFill/>
                <a:ln w="57150">
                  <a:solidFill>
                    <a:srgbClr val="FF3300"/>
                  </a:solidFill>
                  <a:round/>
                  <a:headEnd type="none" w="sm" len="sm"/>
                  <a:tailEnd type="triangl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495" name="Line 30"/>
                <p:cNvSpPr>
                  <a:spLocks noChangeShapeType="1"/>
                </p:cNvSpPr>
                <p:nvPr/>
              </p:nvSpPr>
              <p:spPr bwMode="auto">
                <a:xfrm>
                  <a:off x="4160" y="1248"/>
                  <a:ext cx="0" cy="208"/>
                </a:xfrm>
                <a:prstGeom prst="line">
                  <a:avLst/>
                </a:prstGeom>
                <a:noFill/>
                <a:ln w="57150">
                  <a:solidFill>
                    <a:srgbClr val="FF3300"/>
                  </a:solidFill>
                  <a:round/>
                  <a:headEnd type="none" w="sm" len="sm"/>
                  <a:tailEnd type="triangl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2479" name="Group 31"/>
              <p:cNvGrpSpPr>
                <a:grpSpLocks/>
              </p:cNvGrpSpPr>
              <p:nvPr/>
            </p:nvGrpSpPr>
            <p:grpSpPr bwMode="auto">
              <a:xfrm>
                <a:off x="4296" y="1568"/>
                <a:ext cx="400" cy="720"/>
                <a:chOff x="3960" y="1248"/>
                <a:chExt cx="400" cy="720"/>
              </a:xfrm>
            </p:grpSpPr>
            <p:sp>
              <p:nvSpPr>
                <p:cNvPr id="62490" name="Rectangle 32"/>
                <p:cNvSpPr>
                  <a:spLocks noChangeArrowheads="1"/>
                </p:cNvSpPr>
                <p:nvPr/>
              </p:nvSpPr>
              <p:spPr bwMode="auto">
                <a:xfrm>
                  <a:off x="3960" y="1456"/>
                  <a:ext cx="400" cy="296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accent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dirty="0" smtClean="0"/>
                    <a:t>5</a:t>
                  </a:r>
                  <a:endParaRPr lang="en-US" dirty="0"/>
                </a:p>
              </p:txBody>
            </p:sp>
            <p:sp>
              <p:nvSpPr>
                <p:cNvPr id="62491" name="Line 33"/>
                <p:cNvSpPr>
                  <a:spLocks noChangeShapeType="1"/>
                </p:cNvSpPr>
                <p:nvPr/>
              </p:nvSpPr>
              <p:spPr bwMode="auto">
                <a:xfrm>
                  <a:off x="4168" y="1760"/>
                  <a:ext cx="0" cy="208"/>
                </a:xfrm>
                <a:prstGeom prst="line">
                  <a:avLst/>
                </a:prstGeom>
                <a:noFill/>
                <a:ln w="57150">
                  <a:solidFill>
                    <a:srgbClr val="FF3300"/>
                  </a:solidFill>
                  <a:round/>
                  <a:headEnd type="none" w="sm" len="sm"/>
                  <a:tailEnd type="triangl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492" name="Line 34"/>
                <p:cNvSpPr>
                  <a:spLocks noChangeShapeType="1"/>
                </p:cNvSpPr>
                <p:nvPr/>
              </p:nvSpPr>
              <p:spPr bwMode="auto">
                <a:xfrm>
                  <a:off x="4160" y="1248"/>
                  <a:ext cx="0" cy="208"/>
                </a:xfrm>
                <a:prstGeom prst="line">
                  <a:avLst/>
                </a:prstGeom>
                <a:noFill/>
                <a:ln w="57150">
                  <a:solidFill>
                    <a:srgbClr val="FF3300"/>
                  </a:solidFill>
                  <a:round/>
                  <a:headEnd type="none" w="sm" len="sm"/>
                  <a:tailEnd type="triangl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2480" name="Group 35"/>
              <p:cNvGrpSpPr>
                <a:grpSpLocks/>
              </p:cNvGrpSpPr>
              <p:nvPr/>
            </p:nvGrpSpPr>
            <p:grpSpPr bwMode="auto">
              <a:xfrm>
                <a:off x="4760" y="1568"/>
                <a:ext cx="400" cy="720"/>
                <a:chOff x="3960" y="1248"/>
                <a:chExt cx="400" cy="720"/>
              </a:xfrm>
            </p:grpSpPr>
            <p:sp>
              <p:nvSpPr>
                <p:cNvPr id="62487" name="Rectangle 36"/>
                <p:cNvSpPr>
                  <a:spLocks noChangeArrowheads="1"/>
                </p:cNvSpPr>
                <p:nvPr/>
              </p:nvSpPr>
              <p:spPr bwMode="auto">
                <a:xfrm>
                  <a:off x="3960" y="1456"/>
                  <a:ext cx="400" cy="296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accent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dirty="0" smtClean="0"/>
                    <a:t>5</a:t>
                  </a:r>
                  <a:endParaRPr lang="en-US" dirty="0"/>
                </a:p>
              </p:txBody>
            </p:sp>
            <p:sp>
              <p:nvSpPr>
                <p:cNvPr id="62488" name="Line 37"/>
                <p:cNvSpPr>
                  <a:spLocks noChangeShapeType="1"/>
                </p:cNvSpPr>
                <p:nvPr/>
              </p:nvSpPr>
              <p:spPr bwMode="auto">
                <a:xfrm>
                  <a:off x="4168" y="1760"/>
                  <a:ext cx="0" cy="208"/>
                </a:xfrm>
                <a:prstGeom prst="line">
                  <a:avLst/>
                </a:prstGeom>
                <a:noFill/>
                <a:ln w="57150">
                  <a:solidFill>
                    <a:srgbClr val="FF3300"/>
                  </a:solidFill>
                  <a:round/>
                  <a:headEnd type="none" w="sm" len="sm"/>
                  <a:tailEnd type="triangl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489" name="Line 38"/>
                <p:cNvSpPr>
                  <a:spLocks noChangeShapeType="1"/>
                </p:cNvSpPr>
                <p:nvPr/>
              </p:nvSpPr>
              <p:spPr bwMode="auto">
                <a:xfrm>
                  <a:off x="4160" y="1248"/>
                  <a:ext cx="0" cy="208"/>
                </a:xfrm>
                <a:prstGeom prst="line">
                  <a:avLst/>
                </a:prstGeom>
                <a:noFill/>
                <a:ln w="57150">
                  <a:solidFill>
                    <a:srgbClr val="FF3300"/>
                  </a:solidFill>
                  <a:round/>
                  <a:headEnd type="none" w="sm" len="sm"/>
                  <a:tailEnd type="triangl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2481" name="Group 39"/>
              <p:cNvGrpSpPr>
                <a:grpSpLocks/>
              </p:cNvGrpSpPr>
              <p:nvPr/>
            </p:nvGrpSpPr>
            <p:grpSpPr bwMode="auto">
              <a:xfrm>
                <a:off x="3368" y="1568"/>
                <a:ext cx="400" cy="720"/>
                <a:chOff x="3960" y="1248"/>
                <a:chExt cx="400" cy="720"/>
              </a:xfrm>
            </p:grpSpPr>
            <p:sp>
              <p:nvSpPr>
                <p:cNvPr id="62484" name="Rectangle 40"/>
                <p:cNvSpPr>
                  <a:spLocks noChangeArrowheads="1"/>
                </p:cNvSpPr>
                <p:nvPr/>
              </p:nvSpPr>
              <p:spPr bwMode="auto">
                <a:xfrm>
                  <a:off x="3960" y="1456"/>
                  <a:ext cx="400" cy="296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accent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dirty="0" smtClean="0"/>
                    <a:t>5</a:t>
                  </a:r>
                  <a:endParaRPr lang="en-US" dirty="0"/>
                </a:p>
              </p:txBody>
            </p:sp>
            <p:sp>
              <p:nvSpPr>
                <p:cNvPr id="62485" name="Line 41"/>
                <p:cNvSpPr>
                  <a:spLocks noChangeShapeType="1"/>
                </p:cNvSpPr>
                <p:nvPr/>
              </p:nvSpPr>
              <p:spPr bwMode="auto">
                <a:xfrm>
                  <a:off x="4168" y="1760"/>
                  <a:ext cx="0" cy="208"/>
                </a:xfrm>
                <a:prstGeom prst="line">
                  <a:avLst/>
                </a:prstGeom>
                <a:noFill/>
                <a:ln w="57150">
                  <a:solidFill>
                    <a:srgbClr val="FF3300"/>
                  </a:solidFill>
                  <a:round/>
                  <a:headEnd type="none" w="sm" len="sm"/>
                  <a:tailEnd type="triangl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486" name="Line 42"/>
                <p:cNvSpPr>
                  <a:spLocks noChangeShapeType="1"/>
                </p:cNvSpPr>
                <p:nvPr/>
              </p:nvSpPr>
              <p:spPr bwMode="auto">
                <a:xfrm>
                  <a:off x="4160" y="1248"/>
                  <a:ext cx="0" cy="208"/>
                </a:xfrm>
                <a:prstGeom prst="line">
                  <a:avLst/>
                </a:prstGeom>
                <a:noFill/>
                <a:ln w="57150">
                  <a:solidFill>
                    <a:srgbClr val="FF3300"/>
                  </a:solidFill>
                  <a:round/>
                  <a:headEnd type="none" w="sm" len="sm"/>
                  <a:tailEnd type="triangl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2482" name="Line 43"/>
              <p:cNvSpPr>
                <a:spLocks noChangeShapeType="1"/>
              </p:cNvSpPr>
              <p:nvPr/>
            </p:nvSpPr>
            <p:spPr bwMode="auto">
              <a:xfrm flipH="1">
                <a:off x="3560" y="1560"/>
                <a:ext cx="1416" cy="8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83" name="Line 44"/>
              <p:cNvSpPr>
                <a:spLocks noChangeShapeType="1"/>
              </p:cNvSpPr>
              <p:nvPr/>
            </p:nvSpPr>
            <p:spPr bwMode="auto">
              <a:xfrm flipH="1">
                <a:off x="3552" y="2280"/>
                <a:ext cx="1416" cy="8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2477" name="Line 45"/>
            <p:cNvSpPr>
              <a:spLocks noChangeShapeType="1"/>
            </p:cNvSpPr>
            <p:nvPr/>
          </p:nvSpPr>
          <p:spPr bwMode="auto">
            <a:xfrm>
              <a:off x="4536" y="2168"/>
              <a:ext cx="0" cy="336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2471" name="Text Box 46"/>
          <p:cNvSpPr txBox="1">
            <a:spLocks noChangeArrowheads="1"/>
          </p:cNvSpPr>
          <p:nvPr/>
        </p:nvSpPr>
        <p:spPr bwMode="auto">
          <a:xfrm>
            <a:off x="965200" y="4576763"/>
            <a:ext cx="3987800" cy="2092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>
              <a:spcBef>
                <a:spcPct val="50000"/>
              </a:spcBef>
            </a:pPr>
            <a:endParaRPr lang="en-US" dirty="0">
              <a:solidFill>
                <a:schemeClr val="tx1"/>
              </a:solidFill>
              <a:latin typeface="Courier New" charset="0"/>
              <a:cs typeface="Courier New" charset="0"/>
            </a:endParaRPr>
          </a:p>
          <a:p>
            <a:pPr algn="l">
              <a:spcBef>
                <a:spcPct val="50000"/>
              </a:spcBef>
            </a:pPr>
            <a:r>
              <a:rPr lang="en-US" dirty="0">
                <a:solidFill>
                  <a:schemeClr val="tx1"/>
                </a:solidFill>
                <a:latin typeface="Courier New" charset="0"/>
                <a:cs typeface="Courier New" charset="0"/>
              </a:rPr>
              <a:t>for( </a:t>
            </a:r>
            <a:r>
              <a:rPr lang="en-US" dirty="0" err="1">
                <a:solidFill>
                  <a:schemeClr val="tx1"/>
                </a:solidFill>
                <a:latin typeface="Courier New" charset="0"/>
                <a:cs typeface="Courier New" charset="0"/>
              </a:rPr>
              <a:t>i</a:t>
            </a:r>
            <a:r>
              <a:rPr lang="en-US" dirty="0">
                <a:solidFill>
                  <a:schemeClr val="tx1"/>
                </a:solidFill>
                <a:latin typeface="Courier New" charset="0"/>
                <a:cs typeface="Courier New" charset="0"/>
              </a:rPr>
              <a:t>=0; </a:t>
            </a:r>
            <a:r>
              <a:rPr lang="en-US" dirty="0" err="1">
                <a:solidFill>
                  <a:schemeClr val="tx1"/>
                </a:solidFill>
                <a:latin typeface="Courier New" charset="0"/>
                <a:cs typeface="Courier New" charset="0"/>
              </a:rPr>
              <a:t>i</a:t>
            </a:r>
            <a:r>
              <a:rPr lang="en-US" dirty="0">
                <a:solidFill>
                  <a:schemeClr val="tx1"/>
                </a:solidFill>
                <a:latin typeface="Courier New" charset="0"/>
                <a:cs typeface="Courier New" charset="0"/>
              </a:rPr>
              <a:t> &lt; </a:t>
            </a:r>
            <a:r>
              <a:rPr lang="en-US" dirty="0" smtClean="0">
                <a:solidFill>
                  <a:schemeClr val="tx1"/>
                </a:solidFill>
                <a:latin typeface="Courier New" charset="0"/>
                <a:cs typeface="Courier New" charset="0"/>
              </a:rPr>
              <a:t>20; </a:t>
            </a:r>
            <a:r>
              <a:rPr lang="en-US" dirty="0" err="1">
                <a:solidFill>
                  <a:schemeClr val="tx1"/>
                </a:solidFill>
                <a:latin typeface="Courier New" charset="0"/>
                <a:cs typeface="Courier New" charset="0"/>
              </a:rPr>
              <a:t>i</a:t>
            </a:r>
            <a:r>
              <a:rPr lang="en-US" dirty="0">
                <a:solidFill>
                  <a:schemeClr val="tx1"/>
                </a:solidFill>
                <a:latin typeface="Courier New" charset="0"/>
                <a:cs typeface="Courier New" charset="0"/>
              </a:rPr>
              <a:t>++ ) {</a:t>
            </a:r>
          </a:p>
          <a:p>
            <a:pPr algn="l">
              <a:spcBef>
                <a:spcPct val="50000"/>
              </a:spcBef>
            </a:pPr>
            <a:r>
              <a:rPr lang="en-US" dirty="0">
                <a:solidFill>
                  <a:schemeClr val="tx1"/>
                </a:solidFill>
                <a:latin typeface="Courier New" charset="0"/>
                <a:cs typeface="Courier New" charset="0"/>
              </a:rPr>
              <a:t>  </a:t>
            </a:r>
            <a:r>
              <a:rPr lang="en-US" dirty="0" err="1">
                <a:solidFill>
                  <a:schemeClr val="tx1"/>
                </a:solidFill>
                <a:latin typeface="Courier New" charset="0"/>
                <a:cs typeface="Courier New" charset="0"/>
              </a:rPr>
              <a:t>printf</a:t>
            </a:r>
            <a:r>
              <a:rPr lang="en-US" dirty="0">
                <a:solidFill>
                  <a:schemeClr val="tx1"/>
                </a:solidFill>
                <a:latin typeface="Courier New" charset="0"/>
                <a:cs typeface="Courier New" charset="0"/>
              </a:rPr>
              <a:t>(</a:t>
            </a:r>
            <a:r>
              <a:rPr lang="ja-JP" altLang="en-US" dirty="0" smtClean="0">
                <a:solidFill>
                  <a:schemeClr val="tx1"/>
                </a:solidFill>
                <a:latin typeface="Courier New" charset="0"/>
                <a:cs typeface="Courier New" charset="0"/>
              </a:rPr>
              <a:t>“</a:t>
            </a:r>
            <a:r>
              <a:rPr lang="en-US" altLang="ja-JP" dirty="0" smtClean="0">
                <a:solidFill>
                  <a:schemeClr val="tx1"/>
                </a:solidFill>
                <a:latin typeface="Courier New" charset="0"/>
                <a:cs typeface="Courier New" charset="0"/>
              </a:rPr>
              <a:t>Hello World!</a:t>
            </a:r>
            <a:r>
              <a:rPr lang="ja-JP" altLang="en-US" dirty="0" smtClean="0">
                <a:solidFill>
                  <a:schemeClr val="tx1"/>
                </a:solidFill>
                <a:latin typeface="Courier New" charset="0"/>
                <a:cs typeface="Courier New" charset="0"/>
              </a:rPr>
              <a:t>”</a:t>
            </a:r>
            <a:r>
              <a:rPr lang="en-US" altLang="ja-JP" dirty="0">
                <a:solidFill>
                  <a:schemeClr val="tx1"/>
                </a:solidFill>
                <a:latin typeface="Courier New" charset="0"/>
                <a:cs typeface="Courier New" charset="0"/>
              </a:rPr>
              <a:t>);</a:t>
            </a:r>
          </a:p>
          <a:p>
            <a:pPr algn="l">
              <a:spcBef>
                <a:spcPct val="50000"/>
              </a:spcBef>
            </a:pPr>
            <a:r>
              <a:rPr lang="en-US" dirty="0">
                <a:solidFill>
                  <a:schemeClr val="tx1"/>
                </a:solidFill>
                <a:latin typeface="Courier New" charset="0"/>
                <a:cs typeface="Courier New" charset="0"/>
              </a:rPr>
              <a:t>}</a:t>
            </a:r>
          </a:p>
        </p:txBody>
      </p:sp>
      <p:sp>
        <p:nvSpPr>
          <p:cNvPr id="460847" name="Text Box 47"/>
          <p:cNvSpPr txBox="1">
            <a:spLocks noChangeArrowheads="1"/>
          </p:cNvSpPr>
          <p:nvPr/>
        </p:nvSpPr>
        <p:spPr bwMode="auto">
          <a:xfrm>
            <a:off x="673100" y="4165600"/>
            <a:ext cx="4000500" cy="2708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dirty="0">
                <a:solidFill>
                  <a:srgbClr val="FF6600"/>
                </a:solidFill>
                <a:latin typeface="Courier New" charset="0"/>
                <a:cs typeface="Courier New" charset="0"/>
              </a:rPr>
              <a:t>#pragma </a:t>
            </a:r>
            <a:r>
              <a:rPr lang="en-US" dirty="0" err="1">
                <a:solidFill>
                  <a:srgbClr val="FF6600"/>
                </a:solidFill>
                <a:latin typeface="Courier New" charset="0"/>
                <a:cs typeface="Courier New" charset="0"/>
              </a:rPr>
              <a:t>omp</a:t>
            </a:r>
            <a:r>
              <a:rPr lang="en-US" dirty="0">
                <a:solidFill>
                  <a:srgbClr val="FF6600"/>
                </a:solidFill>
                <a:latin typeface="Courier New" charset="0"/>
                <a:cs typeface="Courier New" charset="0"/>
              </a:rPr>
              <a:t> </a:t>
            </a:r>
            <a:r>
              <a:rPr lang="en-US" dirty="0" smtClean="0">
                <a:solidFill>
                  <a:srgbClr val="FF6600"/>
                </a:solidFill>
                <a:latin typeface="Courier New" charset="0"/>
                <a:cs typeface="Courier New" charset="0"/>
              </a:rPr>
              <a:t>parallel</a:t>
            </a:r>
          </a:p>
          <a:p>
            <a:pPr algn="l">
              <a:spcBef>
                <a:spcPct val="50000"/>
              </a:spcBef>
            </a:pPr>
            <a:r>
              <a:rPr lang="en-US" dirty="0" smtClean="0">
                <a:solidFill>
                  <a:srgbClr val="FF6600"/>
                </a:solidFill>
                <a:latin typeface="Courier New" charset="0"/>
                <a:cs typeface="Courier New" charset="0"/>
              </a:rPr>
              <a:t>{</a:t>
            </a:r>
            <a:r>
              <a:rPr lang="en-US" dirty="0">
                <a:solidFill>
                  <a:srgbClr val="FF6600"/>
                </a:solidFill>
                <a:latin typeface="Courier New" charset="0"/>
                <a:cs typeface="Courier New" charset="0"/>
              </a:rPr>
              <a:t> </a:t>
            </a:r>
            <a:r>
              <a:rPr lang="en-US" dirty="0" smtClean="0">
                <a:solidFill>
                  <a:srgbClr val="FF6600"/>
                </a:solidFill>
                <a:latin typeface="Courier New" charset="0"/>
                <a:cs typeface="Courier New" charset="0"/>
              </a:rPr>
              <a:t>#pragma </a:t>
            </a:r>
            <a:r>
              <a:rPr lang="en-US" dirty="0" err="1" smtClean="0">
                <a:solidFill>
                  <a:srgbClr val="FF6600"/>
                </a:solidFill>
                <a:latin typeface="Courier New" charset="0"/>
                <a:cs typeface="Courier New" charset="0"/>
              </a:rPr>
              <a:t>omp</a:t>
            </a:r>
            <a:r>
              <a:rPr lang="en-US" dirty="0" smtClean="0">
                <a:solidFill>
                  <a:srgbClr val="FF6600"/>
                </a:solidFill>
                <a:latin typeface="Courier New" charset="0"/>
                <a:cs typeface="Courier New" charset="0"/>
              </a:rPr>
              <a:t> for</a:t>
            </a:r>
          </a:p>
          <a:p>
            <a:pPr algn="l">
              <a:spcBef>
                <a:spcPct val="50000"/>
              </a:spcBef>
            </a:pPr>
            <a:endParaRPr lang="en-US" dirty="0">
              <a:solidFill>
                <a:srgbClr val="FF6600"/>
              </a:solidFill>
              <a:latin typeface="Courier New" charset="0"/>
              <a:cs typeface="Courier New" charset="0"/>
            </a:endParaRPr>
          </a:p>
          <a:p>
            <a:pPr algn="l">
              <a:spcBef>
                <a:spcPct val="50000"/>
              </a:spcBef>
            </a:pPr>
            <a:endParaRPr lang="en-US" dirty="0" smtClean="0">
              <a:solidFill>
                <a:srgbClr val="FF6600"/>
              </a:solidFill>
              <a:latin typeface="Courier New" charset="0"/>
              <a:cs typeface="Courier New" charset="0"/>
            </a:endParaRPr>
          </a:p>
          <a:p>
            <a:pPr algn="l">
              <a:spcBef>
                <a:spcPct val="50000"/>
              </a:spcBef>
            </a:pPr>
            <a:endParaRPr lang="en-US" dirty="0">
              <a:solidFill>
                <a:srgbClr val="FF6600"/>
              </a:solidFill>
              <a:latin typeface="Courier New" charset="0"/>
              <a:cs typeface="Courier New" charset="0"/>
            </a:endParaRPr>
          </a:p>
          <a:p>
            <a:pPr algn="l">
              <a:spcBef>
                <a:spcPct val="50000"/>
              </a:spcBef>
            </a:pPr>
            <a:r>
              <a:rPr lang="en-US" dirty="0" smtClean="0">
                <a:solidFill>
                  <a:srgbClr val="FF6600"/>
                </a:solidFill>
                <a:latin typeface="Courier New" charset="0"/>
                <a:cs typeface="Courier New" charset="0"/>
              </a:rPr>
              <a:t>}</a:t>
            </a:r>
            <a:endParaRPr lang="en-US" dirty="0">
              <a:solidFill>
                <a:srgbClr val="FF6600"/>
              </a:solidFill>
              <a:latin typeface="Courier New" charset="0"/>
              <a:cs typeface="Courier New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E703F29-A6AB-0B45-AA2A-27ABDCAF0D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03615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4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a typeface="ＭＳ Ｐゴシック" charset="0"/>
                <a:cs typeface="ＭＳ Ｐゴシック" charset="0"/>
              </a:rPr>
              <a:t>Loop </a:t>
            </a:r>
            <a:r>
              <a:rPr lang="en-US" dirty="0">
                <a:ea typeface="ＭＳ Ｐゴシック" charset="0"/>
                <a:cs typeface="ＭＳ Ｐゴシック" charset="0"/>
              </a:rPr>
              <a:t>Scheduling</a:t>
            </a:r>
          </a:p>
        </p:txBody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97000"/>
            <a:ext cx="8001000" cy="4591050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schedule clause determines how loop iterations are divided among the thread team</a:t>
            </a:r>
          </a:p>
          <a:p>
            <a:pPr lvl="1"/>
            <a:r>
              <a:rPr lang="en-US" b="1" dirty="0">
                <a:ea typeface="ＭＳ Ｐゴシック" charset="0"/>
                <a:cs typeface="Courier New" charset="0"/>
              </a:rPr>
              <a:t>static([chunk])</a:t>
            </a:r>
            <a:r>
              <a:rPr lang="en-US" dirty="0">
                <a:ea typeface="ＭＳ Ｐゴシック" charset="0"/>
              </a:rPr>
              <a:t> divides iterations statically between threads</a:t>
            </a:r>
          </a:p>
          <a:p>
            <a:pPr lvl="2"/>
            <a:r>
              <a:rPr lang="en-US" dirty="0">
                <a:ea typeface="ＭＳ Ｐゴシック" charset="0"/>
              </a:rPr>
              <a:t>Each thread receives [chunk] iterations, rounding as necessary to account for all iterations</a:t>
            </a:r>
          </a:p>
          <a:p>
            <a:pPr lvl="2"/>
            <a:r>
              <a:rPr lang="en-US" dirty="0">
                <a:ea typeface="ＭＳ Ｐゴシック" charset="0"/>
              </a:rPr>
              <a:t>Default </a:t>
            </a:r>
            <a:r>
              <a:rPr lang="en-US" b="1" dirty="0">
                <a:ea typeface="ＭＳ Ｐゴシック" charset="0"/>
                <a:cs typeface="Courier New" charset="0"/>
              </a:rPr>
              <a:t>[chunk]</a:t>
            </a:r>
            <a:r>
              <a:rPr lang="en-US" dirty="0">
                <a:ea typeface="ＭＳ Ｐゴシック" charset="0"/>
              </a:rPr>
              <a:t> is </a:t>
            </a:r>
            <a:r>
              <a:rPr lang="en-US" b="1" dirty="0">
                <a:ea typeface="ＭＳ Ｐゴシック" charset="0"/>
                <a:cs typeface="Courier New" charset="0"/>
              </a:rPr>
              <a:t>ceil( # iterations / # threads )</a:t>
            </a:r>
          </a:p>
          <a:p>
            <a:pPr lvl="1"/>
            <a:r>
              <a:rPr lang="en-US" b="1" dirty="0">
                <a:ea typeface="ＭＳ Ｐゴシック" charset="0"/>
                <a:cs typeface="Courier New" charset="0"/>
              </a:rPr>
              <a:t>dynamic([chunk])</a:t>
            </a:r>
            <a:r>
              <a:rPr lang="en-US" dirty="0">
                <a:ea typeface="ＭＳ Ｐゴシック" charset="0"/>
                <a:cs typeface="Arial" charset="0"/>
              </a:rPr>
              <a:t> allocates </a:t>
            </a:r>
            <a:r>
              <a:rPr lang="en-US" b="1" dirty="0">
                <a:ea typeface="ＭＳ Ｐゴシック" charset="0"/>
                <a:cs typeface="Courier New" charset="0"/>
              </a:rPr>
              <a:t>[chunk]</a:t>
            </a:r>
            <a:r>
              <a:rPr lang="en-US" dirty="0">
                <a:ea typeface="ＭＳ Ｐゴシック" charset="0"/>
                <a:cs typeface="Arial" charset="0"/>
              </a:rPr>
              <a:t> iterations per thread, allocating an additional </a:t>
            </a:r>
            <a:r>
              <a:rPr lang="en-US" b="1" dirty="0">
                <a:ea typeface="ＭＳ Ｐゴシック" charset="0"/>
                <a:cs typeface="Courier New" charset="0"/>
              </a:rPr>
              <a:t>[chunk]</a:t>
            </a:r>
            <a:r>
              <a:rPr lang="en-US" dirty="0">
                <a:ea typeface="ＭＳ Ｐゴシック" charset="0"/>
                <a:cs typeface="Arial" charset="0"/>
              </a:rPr>
              <a:t> iterations when a thread finishes</a:t>
            </a:r>
          </a:p>
          <a:p>
            <a:pPr lvl="2"/>
            <a:r>
              <a:rPr lang="en-US" dirty="0">
                <a:ea typeface="ＭＳ Ｐゴシック" charset="0"/>
                <a:cs typeface="Arial" charset="0"/>
              </a:rPr>
              <a:t>Forms a logical work queue, consisting of all loop iterations </a:t>
            </a:r>
          </a:p>
          <a:p>
            <a:pPr lvl="2"/>
            <a:r>
              <a:rPr lang="en-US" dirty="0">
                <a:ea typeface="ＭＳ Ｐゴシック" charset="0"/>
                <a:cs typeface="Arial" charset="0"/>
              </a:rPr>
              <a:t>Default </a:t>
            </a:r>
            <a:r>
              <a:rPr lang="en-US" b="1" dirty="0">
                <a:ea typeface="ＭＳ Ｐゴシック" charset="0"/>
                <a:cs typeface="Courier New" charset="0"/>
              </a:rPr>
              <a:t>[chunk]</a:t>
            </a:r>
            <a:r>
              <a:rPr lang="en-US" dirty="0">
                <a:ea typeface="ＭＳ Ｐゴシック" charset="0"/>
                <a:cs typeface="Arial" charset="0"/>
              </a:rPr>
              <a:t> is 1</a:t>
            </a:r>
          </a:p>
          <a:p>
            <a:pPr lvl="1"/>
            <a:r>
              <a:rPr lang="en-US" b="1" dirty="0">
                <a:ea typeface="ＭＳ Ｐゴシック" charset="0"/>
                <a:cs typeface="Courier New" charset="0"/>
              </a:rPr>
              <a:t>guided([chunk])</a:t>
            </a:r>
            <a:r>
              <a:rPr lang="en-US" dirty="0">
                <a:ea typeface="ＭＳ Ｐゴシック" charset="0"/>
                <a:cs typeface="Arial" charset="0"/>
              </a:rPr>
              <a:t> allocates dynamically, but </a:t>
            </a:r>
            <a:r>
              <a:rPr lang="en-US" b="1" dirty="0">
                <a:ea typeface="ＭＳ Ｐゴシック" charset="0"/>
                <a:cs typeface="Courier New" charset="0"/>
              </a:rPr>
              <a:t>[chunk]</a:t>
            </a:r>
            <a:r>
              <a:rPr lang="en-US" dirty="0">
                <a:ea typeface="ＭＳ Ｐゴシック" charset="0"/>
                <a:cs typeface="Arial" charset="0"/>
              </a:rPr>
              <a:t> is exponentially reduced with each allocation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3803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a typeface="ＭＳ Ｐゴシック" charset="0"/>
                <a:cs typeface="ＭＳ Ｐゴシック" charset="0"/>
              </a:rPr>
              <a:t>Loop Scheduling II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97000"/>
            <a:ext cx="8001000" cy="459105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schedule clause determines how loop iterations are divided among the thread team</a:t>
            </a:r>
          </a:p>
          <a:p>
            <a:pPr lvl="1"/>
            <a:r>
              <a:rPr lang="en-US" b="1" dirty="0">
                <a:ea typeface="ＭＳ Ｐゴシック" charset="0"/>
                <a:cs typeface="Courier New" charset="0"/>
              </a:rPr>
              <a:t>a</a:t>
            </a:r>
            <a:r>
              <a:rPr lang="en-US" b="1" dirty="0" smtClean="0">
                <a:ea typeface="ＭＳ Ｐゴシック" charset="0"/>
                <a:cs typeface="Courier New" charset="0"/>
              </a:rPr>
              <a:t>uto </a:t>
            </a:r>
            <a:r>
              <a:rPr lang="en-US" dirty="0" smtClean="0">
                <a:ea typeface="ＭＳ Ｐゴシック" charset="0"/>
              </a:rPr>
              <a:t>leaves the choice to the compiler</a:t>
            </a:r>
            <a:endParaRPr lang="en-US" dirty="0">
              <a:ea typeface="ＭＳ Ｐゴシック" charset="0"/>
            </a:endParaRPr>
          </a:p>
          <a:p>
            <a:pPr lvl="1"/>
            <a:r>
              <a:rPr lang="en-US" b="1" dirty="0">
                <a:ea typeface="ＭＳ Ｐゴシック" charset="0"/>
                <a:cs typeface="Courier New" charset="0"/>
              </a:rPr>
              <a:t>r</a:t>
            </a:r>
            <a:r>
              <a:rPr lang="en-US" b="1" dirty="0" smtClean="0">
                <a:ea typeface="ＭＳ Ｐゴシック" charset="0"/>
                <a:cs typeface="Courier New" charset="0"/>
              </a:rPr>
              <a:t>untime </a:t>
            </a:r>
            <a:r>
              <a:rPr lang="en-US" dirty="0" smtClean="0">
                <a:ea typeface="ＭＳ Ｐゴシック" charset="0"/>
                <a:cs typeface="Arial" charset="0"/>
              </a:rPr>
              <a:t>enables dynamic control through</a:t>
            </a:r>
            <a:endParaRPr lang="en-US" dirty="0">
              <a:ea typeface="ＭＳ Ｐゴシック" charset="0"/>
              <a:cs typeface="Arial" charset="0"/>
            </a:endParaRPr>
          </a:p>
          <a:p>
            <a:pPr lvl="2"/>
            <a:r>
              <a:rPr lang="en-US" dirty="0" smtClean="0">
                <a:ea typeface="ＭＳ Ｐゴシック" charset="0"/>
                <a:cs typeface="Arial" charset="0"/>
              </a:rPr>
              <a:t>Environment variable </a:t>
            </a:r>
            <a:r>
              <a:rPr lang="en-US" b="1" dirty="0" smtClean="0">
                <a:solidFill>
                  <a:srgbClr val="000000"/>
                </a:solidFill>
                <a:ea typeface="ＭＳ Ｐゴシック" charset="0"/>
                <a:cs typeface="Arial" charset="0"/>
              </a:rPr>
              <a:t>OMP_SCHEDULE</a:t>
            </a:r>
            <a:r>
              <a:rPr lang="en-US" dirty="0" smtClean="0">
                <a:ea typeface="ＭＳ Ｐゴシック" charset="0"/>
                <a:cs typeface="Arial" charset="0"/>
              </a:rPr>
              <a:t> </a:t>
            </a:r>
            <a:r>
              <a:rPr lang="en-US" i="1" dirty="0" smtClean="0">
                <a:ea typeface="ＭＳ Ｐゴシック" charset="0"/>
                <a:cs typeface="Arial" charset="0"/>
              </a:rPr>
              <a:t>type</a:t>
            </a:r>
            <a:endParaRPr lang="en-US" i="1" dirty="0">
              <a:ea typeface="ＭＳ Ｐゴシック" charset="0"/>
              <a:cs typeface="Arial" charset="0"/>
            </a:endParaRPr>
          </a:p>
          <a:p>
            <a:pPr lvl="2"/>
            <a:r>
              <a:rPr lang="en-US" dirty="0" smtClean="0">
                <a:ea typeface="ＭＳ Ｐゴシック" charset="0"/>
                <a:cs typeface="Arial" charset="0"/>
              </a:rPr>
              <a:t>Library function </a:t>
            </a:r>
            <a:r>
              <a:rPr lang="en-US" b="1" dirty="0" err="1" smtClean="0">
                <a:ea typeface="ＭＳ Ｐゴシック" charset="0"/>
                <a:cs typeface="Arial" charset="0"/>
              </a:rPr>
              <a:t>omp_set_schedule</a:t>
            </a:r>
            <a:r>
              <a:rPr lang="en-US" dirty="0" smtClean="0">
                <a:ea typeface="ＭＳ Ｐゴシック" charset="0"/>
                <a:cs typeface="Arial" charset="0"/>
              </a:rPr>
              <a:t>( </a:t>
            </a:r>
            <a:r>
              <a:rPr lang="en-US" i="1" dirty="0" smtClean="0">
                <a:ea typeface="ＭＳ Ｐゴシック" charset="0"/>
                <a:cs typeface="Arial" charset="0"/>
              </a:rPr>
              <a:t>type</a:t>
            </a:r>
            <a:r>
              <a:rPr lang="en-US" dirty="0" smtClean="0">
                <a:ea typeface="ＭＳ Ｐゴシック" charset="0"/>
                <a:cs typeface="Arial" charset="0"/>
              </a:rPr>
              <a:t>)</a:t>
            </a:r>
            <a:endParaRPr lang="en-US" dirty="0">
              <a:ea typeface="ＭＳ Ｐゴシック" charset="0"/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186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20206" y="974863"/>
            <a:ext cx="6032500" cy="5632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int</a:t>
            </a:r>
            <a:r>
              <a:rPr lang="en-US" dirty="0" smtClean="0"/>
              <a:t> main()</a:t>
            </a:r>
          </a:p>
          <a:p>
            <a:r>
              <a:rPr lang="en-US" dirty="0" smtClean="0"/>
              <a:t>{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; double x, pi, sum</a:t>
            </a:r>
            <a:r>
              <a:rPr lang="en-US" b="1" dirty="0" smtClean="0">
                <a:solidFill>
                  <a:srgbClr val="FF6600"/>
                </a:solidFill>
              </a:rPr>
              <a:t> </a:t>
            </a:r>
            <a:r>
              <a:rPr lang="en-US" dirty="0" smtClean="0"/>
              <a:t>=0.0; </a:t>
            </a:r>
          </a:p>
          <a:p>
            <a:r>
              <a:rPr lang="en-US" dirty="0"/>
              <a:t> </a:t>
            </a:r>
            <a:r>
              <a:rPr lang="en-US" dirty="0" smtClean="0"/>
              <a:t>   step = 1.0/(double)</a:t>
            </a:r>
            <a:r>
              <a:rPr lang="en-US" dirty="0" err="1" smtClean="0"/>
              <a:t>num_steps</a:t>
            </a:r>
            <a:r>
              <a:rPr lang="en-US" dirty="0" smtClean="0"/>
              <a:t>;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/>
              <a:t> </a:t>
            </a:r>
            <a:r>
              <a:rPr lang="en-US" b="1" dirty="0" err="1">
                <a:solidFill>
                  <a:srgbClr val="FF6600"/>
                </a:solidFill>
              </a:rPr>
              <a:t>omp_set_num_threads</a:t>
            </a:r>
            <a:r>
              <a:rPr lang="en-US" b="1" dirty="0">
                <a:solidFill>
                  <a:srgbClr val="FF6600"/>
                </a:solidFill>
              </a:rPr>
              <a:t>( 10);</a:t>
            </a:r>
          </a:p>
          <a:p>
            <a:r>
              <a:rPr lang="en-US" b="1" dirty="0">
                <a:solidFill>
                  <a:srgbClr val="FF6600"/>
                </a:solidFill>
              </a:rPr>
              <a:t>    #</a:t>
            </a:r>
            <a:r>
              <a:rPr lang="en-US" b="1" dirty="0" err="1">
                <a:solidFill>
                  <a:srgbClr val="FF6600"/>
                </a:solidFill>
              </a:rPr>
              <a:t>pragma_omp_parallel</a:t>
            </a:r>
            <a:endParaRPr lang="en-US" b="1" dirty="0">
              <a:solidFill>
                <a:srgbClr val="FF6600"/>
              </a:solidFill>
            </a:endParaRPr>
          </a:p>
          <a:p>
            <a:r>
              <a:rPr lang="en-US" b="1" dirty="0">
                <a:solidFill>
                  <a:srgbClr val="FF6600"/>
                </a:solidFill>
              </a:rPr>
              <a:t>    </a:t>
            </a:r>
            <a:r>
              <a:rPr lang="en-US" b="1" dirty="0" smtClean="0">
                <a:solidFill>
                  <a:srgbClr val="FF6600"/>
                </a:solidFill>
              </a:rPr>
              <a:t>{  </a:t>
            </a:r>
            <a:r>
              <a:rPr lang="en-US" b="1" dirty="0" err="1" smtClean="0">
                <a:solidFill>
                  <a:srgbClr val="FF6600"/>
                </a:solidFill>
                <a:latin typeface="Courier New"/>
                <a:cs typeface="Courier New"/>
              </a:rPr>
              <a:t>int</a:t>
            </a:r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 </a:t>
            </a:r>
            <a:r>
              <a:rPr lang="en-US" b="1" dirty="0" err="1">
                <a:solidFill>
                  <a:srgbClr val="FF6600"/>
                </a:solidFill>
                <a:latin typeface="Courier New"/>
                <a:cs typeface="Courier New"/>
              </a:rPr>
              <a:t>i</a:t>
            </a:r>
            <a:r>
              <a:rPr lang="en-US" b="1" dirty="0">
                <a:solidFill>
                  <a:srgbClr val="FF6600"/>
                </a:solidFill>
                <a:latin typeface="Courier New"/>
                <a:cs typeface="Courier New"/>
              </a:rPr>
              <a:t>, id, </a:t>
            </a:r>
            <a:r>
              <a:rPr lang="en-US" b="1" dirty="0" err="1">
                <a:solidFill>
                  <a:srgbClr val="FF6600"/>
                </a:solidFill>
                <a:latin typeface="Courier New"/>
                <a:cs typeface="Courier New"/>
              </a:rPr>
              <a:t>num_threads</a:t>
            </a:r>
            <a:r>
              <a:rPr lang="en-US" b="1" dirty="0">
                <a:solidFill>
                  <a:srgbClr val="FF66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   double </a:t>
            </a:r>
            <a:r>
              <a:rPr lang="en-US" b="1" dirty="0">
                <a:solidFill>
                  <a:srgbClr val="FF6600"/>
                </a:solidFill>
                <a:latin typeface="Courier New"/>
                <a:cs typeface="Courier New"/>
              </a:rPr>
              <a:t>x;</a:t>
            </a:r>
          </a:p>
          <a:p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   id </a:t>
            </a:r>
            <a:r>
              <a:rPr lang="en-US" b="1" dirty="0">
                <a:solidFill>
                  <a:srgbClr val="FF6600"/>
                </a:solidFill>
                <a:latin typeface="Courier New"/>
                <a:cs typeface="Courier New"/>
              </a:rPr>
              <a:t>= </a:t>
            </a:r>
            <a:r>
              <a:rPr lang="en-US" b="1" dirty="0" err="1">
                <a:solidFill>
                  <a:srgbClr val="FF6600"/>
                </a:solidFill>
                <a:latin typeface="Courier New"/>
                <a:cs typeface="Courier New"/>
              </a:rPr>
              <a:t>omp_get_thread_num</a:t>
            </a:r>
            <a:r>
              <a:rPr lang="en-US" b="1" dirty="0">
                <a:solidFill>
                  <a:srgbClr val="FF6600"/>
                </a:solidFill>
                <a:latin typeface="Courier New"/>
                <a:cs typeface="Courier New"/>
              </a:rPr>
              <a:t>();</a:t>
            </a:r>
          </a:p>
          <a:p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   </a:t>
            </a:r>
            <a:r>
              <a:rPr lang="en-US" b="1" dirty="0" err="1" smtClean="0">
                <a:solidFill>
                  <a:srgbClr val="FF6600"/>
                </a:solidFill>
                <a:latin typeface="Courier New"/>
                <a:cs typeface="Courier New"/>
              </a:rPr>
              <a:t>num_threads</a:t>
            </a:r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 </a:t>
            </a:r>
            <a:r>
              <a:rPr lang="en-US" b="1" dirty="0">
                <a:solidFill>
                  <a:srgbClr val="FF6600"/>
                </a:solidFill>
                <a:latin typeface="Courier New"/>
                <a:cs typeface="Courier New"/>
              </a:rPr>
              <a:t>= </a:t>
            </a:r>
            <a:r>
              <a:rPr lang="en-US" b="1" dirty="0" err="1">
                <a:solidFill>
                  <a:srgbClr val="FF6600"/>
                </a:solidFill>
                <a:latin typeface="Courier New"/>
                <a:cs typeface="Courier New"/>
              </a:rPr>
              <a:t>omp_get_num_threads</a:t>
            </a:r>
            <a:r>
              <a:rPr lang="en-US" b="1" dirty="0">
                <a:solidFill>
                  <a:srgbClr val="FF6600"/>
                </a:solidFill>
                <a:latin typeface="Courier New"/>
                <a:cs typeface="Courier New"/>
              </a:rPr>
              <a:t>()</a:t>
            </a:r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;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for( </a:t>
            </a:r>
            <a:r>
              <a:rPr lang="en-US" dirty="0" err="1" smtClean="0"/>
              <a:t>i</a:t>
            </a:r>
            <a:r>
              <a:rPr lang="en-US" dirty="0" smtClean="0"/>
              <a:t>=  </a:t>
            </a:r>
            <a:r>
              <a:rPr lang="en-US" b="1" dirty="0" smtClean="0">
                <a:solidFill>
                  <a:srgbClr val="FF6600"/>
                </a:solidFill>
              </a:rPr>
              <a:t>id</a:t>
            </a:r>
            <a:r>
              <a:rPr lang="en-US" dirty="0" smtClean="0"/>
              <a:t>     ; </a:t>
            </a:r>
            <a:r>
              <a:rPr lang="en-US" dirty="0" err="1" smtClean="0"/>
              <a:t>i</a:t>
            </a:r>
            <a:r>
              <a:rPr lang="en-US" dirty="0" smtClean="0"/>
              <a:t>&lt;</a:t>
            </a:r>
            <a:r>
              <a:rPr lang="en-US" dirty="0" err="1" smtClean="0"/>
              <a:t>num_steps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r>
              <a:rPr lang="en-US" dirty="0"/>
              <a:t> </a:t>
            </a:r>
            <a:r>
              <a:rPr lang="en-US" dirty="0" smtClean="0"/>
              <a:t>= </a:t>
            </a:r>
            <a:r>
              <a:rPr lang="en-US" b="1" dirty="0" err="1" smtClean="0">
                <a:solidFill>
                  <a:srgbClr val="FF6600"/>
                </a:solidFill>
              </a:rPr>
              <a:t>i</a:t>
            </a:r>
            <a:r>
              <a:rPr lang="en-US" b="1" dirty="0" smtClean="0">
                <a:solidFill>
                  <a:srgbClr val="FF6600"/>
                </a:solidFill>
              </a:rPr>
              <a:t> + </a:t>
            </a:r>
            <a:r>
              <a:rPr lang="en-US" b="1" dirty="0" err="1" smtClean="0">
                <a:solidFill>
                  <a:srgbClr val="FF6600"/>
                </a:solidFill>
              </a:rPr>
              <a:t>num_threads</a:t>
            </a:r>
            <a:r>
              <a:rPr lang="en-US" b="1" dirty="0" smtClean="0">
                <a:solidFill>
                  <a:srgbClr val="FF6600"/>
                </a:solidFill>
              </a:rPr>
              <a:t>  </a:t>
            </a:r>
            <a:r>
              <a:rPr lang="en-US" dirty="0" smtClean="0"/>
              <a:t>) {</a:t>
            </a:r>
          </a:p>
          <a:p>
            <a:r>
              <a:rPr lang="en-US" dirty="0"/>
              <a:t> </a:t>
            </a:r>
            <a:r>
              <a:rPr lang="en-US" dirty="0" smtClean="0"/>
              <a:t>          x = (i+0.5) * step;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           x </a:t>
            </a:r>
            <a:r>
              <a:rPr lang="en-US" dirty="0">
                <a:solidFill>
                  <a:srgbClr val="000000"/>
                </a:solidFill>
              </a:rPr>
              <a:t>= 4.0/(1.0+x*x);</a:t>
            </a:r>
          </a:p>
          <a:p>
            <a:r>
              <a:rPr lang="en-US" b="1" dirty="0" smtClean="0">
                <a:solidFill>
                  <a:srgbClr val="FF6600"/>
                </a:solidFill>
              </a:rPr>
              <a:t>          #</a:t>
            </a:r>
            <a:r>
              <a:rPr lang="en-US" b="1" dirty="0">
                <a:solidFill>
                  <a:srgbClr val="FF6600"/>
                </a:solidFill>
              </a:rPr>
              <a:t>pragma </a:t>
            </a:r>
            <a:r>
              <a:rPr lang="en-US" b="1" dirty="0" err="1">
                <a:solidFill>
                  <a:srgbClr val="FF6600"/>
                </a:solidFill>
              </a:rPr>
              <a:t>omp</a:t>
            </a:r>
            <a:r>
              <a:rPr lang="en-US" b="1" dirty="0">
                <a:solidFill>
                  <a:srgbClr val="FF6600"/>
                </a:solidFill>
              </a:rPr>
              <a:t> atomic</a:t>
            </a:r>
          </a:p>
          <a:p>
            <a:r>
              <a:rPr lang="en-US" b="1" dirty="0" smtClean="0">
                <a:solidFill>
                  <a:srgbClr val="FF6600"/>
                </a:solidFill>
              </a:rPr>
              <a:t>          {</a:t>
            </a:r>
            <a:r>
              <a:rPr lang="en-US" dirty="0" smtClean="0"/>
              <a:t> </a:t>
            </a:r>
            <a:r>
              <a:rPr lang="en-US" dirty="0"/>
              <a:t>sum += x ; </a:t>
            </a:r>
            <a:r>
              <a:rPr lang="en-US" b="1" dirty="0" smtClean="0">
                <a:solidFill>
                  <a:srgbClr val="FF6600"/>
                </a:solidFill>
              </a:rPr>
              <a:t>}</a:t>
            </a:r>
          </a:p>
          <a:p>
            <a:r>
              <a:rPr lang="en-US" b="1" dirty="0">
                <a:solidFill>
                  <a:srgbClr val="FF6600"/>
                </a:solidFill>
              </a:rPr>
              <a:t> </a:t>
            </a:r>
            <a:r>
              <a:rPr lang="en-US" b="1" dirty="0" smtClean="0">
                <a:solidFill>
                  <a:srgbClr val="FF6600"/>
                </a:solidFill>
              </a:rPr>
              <a:t>       </a:t>
            </a:r>
            <a:r>
              <a:rPr lang="en-US" dirty="0" smtClean="0"/>
              <a:t>}</a:t>
            </a:r>
          </a:p>
          <a:p>
            <a:r>
              <a:rPr lang="en-US" b="1" dirty="0" smtClean="0">
                <a:solidFill>
                  <a:srgbClr val="FF6600"/>
                </a:solidFill>
              </a:rPr>
              <a:t>     }</a:t>
            </a:r>
          </a:p>
          <a:p>
            <a:r>
              <a:rPr lang="en-US" dirty="0" smtClean="0"/>
              <a:t>     pi = sum * step;</a:t>
            </a:r>
          </a:p>
          <a:p>
            <a:r>
              <a:rPr lang="en-US" dirty="0" smtClean="0"/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Using </a:t>
            </a:r>
            <a:r>
              <a:rPr lang="en-US" b="1" i="1" dirty="0" smtClean="0"/>
              <a:t>OMP </a:t>
            </a:r>
            <a:r>
              <a:rPr lang="en-US" b="1" i="1" dirty="0" smtClean="0">
                <a:solidFill>
                  <a:srgbClr val="000000"/>
                </a:solidFill>
              </a:rPr>
              <a:t>FOR</a:t>
            </a:r>
            <a:endParaRPr lang="en-US" b="1" i="1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1123406" y="2616200"/>
            <a:ext cx="3575594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6600"/>
                </a:solidFill>
              </a:rPr>
              <a:t>{</a:t>
            </a:r>
          </a:p>
          <a:p>
            <a:endParaRPr lang="en-US" b="1" dirty="0" smtClean="0">
              <a:solidFill>
                <a:srgbClr val="FF6600"/>
              </a:solidFill>
            </a:endParaRPr>
          </a:p>
          <a:p>
            <a:r>
              <a:rPr lang="en-US" b="1" dirty="0">
                <a:solidFill>
                  <a:srgbClr val="FF6600"/>
                </a:solidFill>
              </a:rPr>
              <a:t> </a:t>
            </a:r>
            <a:r>
              <a:rPr lang="en-US" b="1" dirty="0" smtClean="0">
                <a:solidFill>
                  <a:srgbClr val="FF6600"/>
                </a:solidFill>
              </a:rPr>
              <a:t>  </a:t>
            </a:r>
          </a:p>
          <a:p>
            <a:r>
              <a:rPr lang="en-US" b="1" dirty="0">
                <a:solidFill>
                  <a:srgbClr val="FF6600"/>
                </a:solidFill>
              </a:rPr>
              <a:t> </a:t>
            </a:r>
            <a:r>
              <a:rPr lang="en-US" b="1" dirty="0" smtClean="0">
                <a:solidFill>
                  <a:srgbClr val="FF6600"/>
                </a:solidFill>
              </a:rPr>
              <a:t>   #pragma </a:t>
            </a:r>
            <a:r>
              <a:rPr lang="en-US" b="1" dirty="0" err="1" smtClean="0">
                <a:solidFill>
                  <a:srgbClr val="FF6600"/>
                </a:solidFill>
              </a:rPr>
              <a:t>omp</a:t>
            </a:r>
            <a:r>
              <a:rPr lang="en-US" b="1" dirty="0" smtClean="0">
                <a:solidFill>
                  <a:srgbClr val="FF6600"/>
                </a:solidFill>
              </a:rPr>
              <a:t> for</a:t>
            </a:r>
          </a:p>
          <a:p>
            <a:endParaRPr lang="en-US" b="1" dirty="0">
              <a:solidFill>
                <a:srgbClr val="FF6600"/>
              </a:solidFill>
            </a:endParaRPr>
          </a:p>
          <a:p>
            <a:r>
              <a:rPr lang="en-US" b="1" dirty="0" smtClean="0">
                <a:solidFill>
                  <a:srgbClr val="FF6600"/>
                </a:solidFill>
              </a:rPr>
              <a:t>   </a:t>
            </a:r>
            <a:r>
              <a:rPr lang="en-US" dirty="0" smtClean="0"/>
              <a:t> for(</a:t>
            </a:r>
            <a:r>
              <a:rPr lang="en-US" dirty="0" err="1" smtClean="0"/>
              <a:t>i</a:t>
            </a:r>
            <a:r>
              <a:rPr lang="en-US" dirty="0" smtClean="0"/>
              <a:t>=0; </a:t>
            </a:r>
            <a:r>
              <a:rPr lang="en-US" dirty="0" err="1" smtClean="0"/>
              <a:t>i</a:t>
            </a:r>
            <a:r>
              <a:rPr lang="en-US" dirty="0" smtClean="0"/>
              <a:t>&lt;</a:t>
            </a:r>
            <a:r>
              <a:rPr lang="en-US" dirty="0" err="1" smtClean="0"/>
              <a:t>num_steps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r>
              <a:rPr lang="en-US" dirty="0" smtClean="0"/>
              <a:t>++) {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111500" y="3429000"/>
            <a:ext cx="264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6600"/>
                </a:solidFill>
              </a:rPr>
              <a:t>s</a:t>
            </a:r>
            <a:r>
              <a:rPr lang="en-US" b="1" dirty="0" smtClean="0">
                <a:solidFill>
                  <a:srgbClr val="FF6600"/>
                </a:solidFill>
              </a:rPr>
              <a:t>chedule static(1)</a:t>
            </a:r>
            <a:endParaRPr lang="en-US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5130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2838</TotalTime>
  <Words>1506</Words>
  <Application>Microsoft Macintosh PowerPoint</Application>
  <PresentationFormat>On-screen Show (4:3)</PresentationFormat>
  <Paragraphs>287</Paragraphs>
  <Slides>17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Heterogeneous Computing using openMP lecture 2</vt:lpstr>
      <vt:lpstr>Adding Insult to Injury</vt:lpstr>
      <vt:lpstr>Synchronisation in openMP</vt:lpstr>
      <vt:lpstr>Using Critical Sections</vt:lpstr>
      <vt:lpstr>Going Atomic</vt:lpstr>
      <vt:lpstr>Concurrent Loops</vt:lpstr>
      <vt:lpstr>Loop Scheduling</vt:lpstr>
      <vt:lpstr>Loop Scheduling II</vt:lpstr>
      <vt:lpstr>Using OMP FOR</vt:lpstr>
      <vt:lpstr>Reductions</vt:lpstr>
      <vt:lpstr>Reductions</vt:lpstr>
      <vt:lpstr>Using Reduction</vt:lpstr>
      <vt:lpstr>Private vs Shared</vt:lpstr>
      <vt:lpstr>Example:</vt:lpstr>
      <vt:lpstr>Private vs Shared ctnd.</vt:lpstr>
      <vt:lpstr>Example:</vt:lpstr>
      <vt:lpstr>Summary</vt:lpstr>
    </vt:vector>
  </TitlesOfParts>
  <Company>University of Hertfordshire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Sven-Bodo Scholz</dc:creator>
  <cp:lastModifiedBy>Sven-Bodo Scholz</cp:lastModifiedBy>
  <cp:revision>75</cp:revision>
  <dcterms:created xsi:type="dcterms:W3CDTF">2012-10-09T16:34:26Z</dcterms:created>
  <dcterms:modified xsi:type="dcterms:W3CDTF">2015-02-12T10:50:02Z</dcterms:modified>
</cp:coreProperties>
</file>