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5" r:id="rId2"/>
    <p:sldId id="340" r:id="rId3"/>
    <p:sldId id="341" r:id="rId4"/>
    <p:sldId id="315" r:id="rId5"/>
    <p:sldId id="316" r:id="rId6"/>
    <p:sldId id="342" r:id="rId7"/>
    <p:sldId id="343" r:id="rId8"/>
    <p:sldId id="344" r:id="rId9"/>
    <p:sldId id="320" r:id="rId10"/>
    <p:sldId id="321" r:id="rId11"/>
    <p:sldId id="322" r:id="rId12"/>
    <p:sldId id="323" r:id="rId13"/>
    <p:sldId id="324" r:id="rId14"/>
    <p:sldId id="325" r:id="rId15"/>
    <p:sldId id="339" r:id="rId16"/>
    <p:sldId id="345" r:id="rId17"/>
    <p:sldId id="346" r:id="rId18"/>
    <p:sldId id="347" r:id="rId19"/>
    <p:sldId id="348" r:id="rId20"/>
    <p:sldId id="349" r:id="rId21"/>
    <p:sldId id="357" r:id="rId22"/>
    <p:sldId id="350" r:id="rId23"/>
    <p:sldId id="317" r:id="rId24"/>
    <p:sldId id="318" r:id="rId25"/>
    <p:sldId id="319" r:id="rId26"/>
    <p:sldId id="337" r:id="rId27"/>
    <p:sldId id="338" r:id="rId28"/>
    <p:sldId id="351" r:id="rId29"/>
    <p:sldId id="352" r:id="rId30"/>
    <p:sldId id="353" r:id="rId31"/>
    <p:sldId id="354" r:id="rId32"/>
    <p:sldId id="356" r:id="rId33"/>
    <p:sldId id="355" r:id="rId34"/>
    <p:sldId id="326" r:id="rId35"/>
  </p:sldIdLst>
  <p:sldSz cx="9144000" cy="6858000" type="screen4x3"/>
  <p:notesSz cx="6858000" cy="9144000"/>
  <p:defaultTextStyle>
    <a:defPPr>
      <a:defRPr lang="en-US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04787"/>
    <a:srgbClr val="11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808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09F2-1CED-9B42-BFAA-0D0ADAB429E8}" type="datetimeFigureOut">
              <a:rPr lang="en-US" smtClean="0"/>
              <a:pPr/>
              <a:t>20/08/2014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CF01-2CC6-D648-86AC-4C95EFCA2E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50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D11A-A745-2046-99ED-E18C5B1A5F0E}" type="datetimeFigureOut">
              <a:rPr lang="en-US" smtClean="0"/>
              <a:pPr/>
              <a:t>20/08/2014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A888-C281-CC4C-A573-82E220C55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03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A888-C281-CC4C-A573-82E220C5521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A888-C281-CC4C-A573-82E220C5521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114B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rgbClr val="114B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339"/>
            <a:ext cx="6495507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Scalperf '11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0FC6BF-46A9-1D48-9D5B-F25E5EEBD28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c_colou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52707" y="1590"/>
            <a:ext cx="15367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1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Powers of Array Programming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21929"/>
          </a:xfrm>
        </p:spPr>
        <p:txBody>
          <a:bodyPr>
            <a:normAutofit/>
          </a:bodyPr>
          <a:lstStyle/>
          <a:p>
            <a:r>
              <a:rPr lang="en-GB" dirty="0" err="1" smtClean="0"/>
              <a:t>AiPL</a:t>
            </a:r>
            <a:r>
              <a:rPr lang="en-GB" dirty="0" smtClean="0"/>
              <a:t> – Edinburgh</a:t>
            </a:r>
          </a:p>
          <a:p>
            <a:r>
              <a:rPr lang="en-GB" dirty="0" smtClean="0"/>
              <a:t>20.8.2014</a:t>
            </a:r>
          </a:p>
          <a:p>
            <a:endParaRPr lang="en-GB" dirty="0" smtClean="0"/>
          </a:p>
          <a:p>
            <a:r>
              <a:rPr lang="en-GB" sz="2800" dirty="0" smtClean="0"/>
              <a:t>Sven-Bodo Scholz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471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is Space Better than Time?</a:t>
            </a:r>
            <a:endParaRPr lang="en-US" dirty="0"/>
          </a:p>
        </p:txBody>
      </p:sp>
      <p:pic>
        <p:nvPicPr>
          <p:cNvPr id="10" name="Picture 9" descr="fa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79" y="1999614"/>
            <a:ext cx="5367296" cy="40551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Another Example: Fibonacci Numbers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&lt;=1)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n</a:t>
            </a:r>
            <a:r>
              <a:rPr lang="en-US" dirty="0" smtClean="0"/>
              <a:t>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return  fib( n-1) + fib( n-2);</a:t>
            </a:r>
          </a:p>
          <a:p>
            <a:r>
              <a:rPr lang="en-US" dirty="0" smtClean="0"/>
              <a:t>}</a:t>
            </a:r>
            <a:endParaRPr lang="en-GB" dirty="0"/>
          </a:p>
        </p:txBody>
      </p:sp>
      <p:pic>
        <p:nvPicPr>
          <p:cNvPr id="16" name="Picture 15" descr="fib_dc_p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48" y="2599821"/>
            <a:ext cx="3911290" cy="228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Another Example: Fibonacci Numbers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&lt;=1)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n</a:t>
            </a:r>
            <a:r>
              <a:rPr lang="en-US" dirty="0" smtClean="0"/>
              <a:t>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return  fib( n-1) + fib( n-2);</a:t>
            </a:r>
          </a:p>
          <a:p>
            <a:r>
              <a:rPr lang="en-US" dirty="0" smtClean="0"/>
              <a:t>}</a:t>
            </a:r>
            <a:endParaRPr lang="en-GB" dirty="0"/>
          </a:p>
        </p:txBody>
      </p:sp>
      <p:pic>
        <p:nvPicPr>
          <p:cNvPr id="20" name="Picture 19" descr="fib_dc_p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48" y="2599821"/>
            <a:ext cx="4030938" cy="408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Fibonacci Numbers – now </a:t>
            </a:r>
            <a:r>
              <a:rPr lang="en-GB" dirty="0" err="1" smtClean="0"/>
              <a:t>linearised</a:t>
            </a:r>
            <a:r>
              <a:rPr lang="en-GB" dirty="0" smtClean="0"/>
              <a:t>!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== 0)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fst</a:t>
            </a:r>
            <a:r>
              <a:rPr lang="en-US" dirty="0" smtClean="0"/>
              <a:t>;</a:t>
            </a:r>
          </a:p>
          <a:p>
            <a:r>
              <a:rPr lang="en-US" dirty="0" smtClean="0"/>
              <a:t>else </a:t>
            </a:r>
          </a:p>
          <a:p>
            <a:r>
              <a:rPr lang="en-US" dirty="0" smtClean="0"/>
              <a:t>  return fib( </a:t>
            </a:r>
            <a:r>
              <a:rPr lang="en-US" dirty="0" err="1" smtClean="0"/>
              <a:t>snd</a:t>
            </a:r>
            <a:r>
              <a:rPr lang="en-US" dirty="0" smtClean="0"/>
              <a:t>, </a:t>
            </a:r>
            <a:r>
              <a:rPr lang="en-US" dirty="0" err="1" smtClean="0"/>
              <a:t>fst+snd</a:t>
            </a:r>
            <a:r>
              <a:rPr lang="en-US" dirty="0" smtClean="0"/>
              <a:t>, n-1)</a:t>
            </a:r>
            <a:endParaRPr lang="en-GB" dirty="0"/>
          </a:p>
        </p:txBody>
      </p:sp>
      <p:pic>
        <p:nvPicPr>
          <p:cNvPr id="8" name="Picture 7" descr="fib_seq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65" y="1738973"/>
            <a:ext cx="2020833" cy="462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Fibonacci Numbers – now data-parallel!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834097" y="2047035"/>
            <a:ext cx="5660643" cy="1105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/>
              <a:t>matprod</a:t>
            </a:r>
            <a:r>
              <a:rPr lang="en-US" dirty="0" smtClean="0"/>
              <a:t>( </a:t>
            </a:r>
            <a:r>
              <a:rPr lang="en-US" dirty="0" err="1" smtClean="0"/>
              <a:t>genarray</a:t>
            </a:r>
            <a:r>
              <a:rPr lang="en-US" dirty="0" smtClean="0"/>
              <a:t>( [</a:t>
            </a:r>
            <a:r>
              <a:rPr lang="en-US" dirty="0" err="1" smtClean="0"/>
              <a:t>n</a:t>
            </a:r>
            <a:r>
              <a:rPr lang="en-US" dirty="0" smtClean="0"/>
              <a:t>], [[1, 1], [1, 0]])) [0,0]</a:t>
            </a:r>
            <a:endParaRPr lang="en-GB" dirty="0"/>
          </a:p>
        </p:txBody>
      </p:sp>
      <p:pic>
        <p:nvPicPr>
          <p:cNvPr id="7" name="Picture 6" descr="fib_d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91" y="3429000"/>
            <a:ext cx="6568819" cy="242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9"/>
            <a:ext cx="6553200" cy="1143000"/>
          </a:xfrm>
        </p:spPr>
        <p:txBody>
          <a:bodyPr/>
          <a:lstStyle/>
          <a:p>
            <a:r>
              <a:rPr lang="en-US" dirty="0" smtClean="0"/>
              <a:t>Multi-Dimensional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349376"/>
            <a:ext cx="6654801" cy="48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515100" cy="1143000"/>
          </a:xfrm>
        </p:spPr>
        <p:txBody>
          <a:bodyPr/>
          <a:lstStyle/>
          <a:p>
            <a:r>
              <a:rPr lang="en-US" dirty="0" smtClean="0"/>
              <a:t>Basic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dim(42) == 0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dim( [1,2,3]) == 1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dim(</a:t>
            </a:r>
            <a:r>
              <a:rPr lang="en-US" dirty="0">
                <a:latin typeface="Courier"/>
                <a:cs typeface="Courier"/>
              </a:rPr>
              <a:t>[[1, 2, 3],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</a:t>
            </a:r>
            <a:r>
              <a:rPr lang="en-US" dirty="0" smtClean="0">
                <a:latin typeface="Courier"/>
                <a:cs typeface="Courier"/>
              </a:rPr>
              <a:t>[</a:t>
            </a:r>
            <a:r>
              <a:rPr lang="en-US" dirty="0">
                <a:latin typeface="Courier"/>
                <a:cs typeface="Courier"/>
              </a:rPr>
              <a:t>4, 5, 6]] ) == </a:t>
            </a:r>
            <a:r>
              <a:rPr lang="en-US" dirty="0" smtClean="0">
                <a:latin typeface="Courier"/>
                <a:cs typeface="Courier"/>
              </a:rPr>
              <a:t>2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shape( 42) == []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shape</a:t>
            </a:r>
            <a:r>
              <a:rPr lang="en-US" dirty="0">
                <a:latin typeface="Courier"/>
                <a:cs typeface="Courier"/>
              </a:rPr>
              <a:t>( [1, 2, 3]) == [3] 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shape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smtClean="0">
                <a:latin typeface="Courier"/>
                <a:cs typeface="Courier"/>
              </a:rPr>
              <a:t>[[1</a:t>
            </a:r>
            <a:r>
              <a:rPr lang="en-US" dirty="0">
                <a:latin typeface="Courier"/>
                <a:cs typeface="Courier"/>
              </a:rPr>
              <a:t>, 2, </a:t>
            </a:r>
            <a:r>
              <a:rPr lang="en-US" dirty="0" smtClean="0">
                <a:latin typeface="Courier"/>
                <a:cs typeface="Courier"/>
              </a:rPr>
              <a:t>3],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[4</a:t>
            </a:r>
            <a:r>
              <a:rPr lang="en-US" dirty="0">
                <a:latin typeface="Courier"/>
                <a:cs typeface="Courier"/>
              </a:rPr>
              <a:t>, 5, 6</a:t>
            </a:r>
            <a:r>
              <a:rPr lang="en-US" dirty="0" smtClean="0">
                <a:latin typeface="Courier"/>
                <a:cs typeface="Courier"/>
              </a:rPr>
              <a:t>]] ) </a:t>
            </a:r>
            <a:r>
              <a:rPr lang="en-US" dirty="0">
                <a:latin typeface="Courier"/>
                <a:cs typeface="Courier"/>
              </a:rPr>
              <a:t>== [2, 3</a:t>
            </a:r>
            <a:r>
              <a:rPr lang="en-US" dirty="0" smtClean="0"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a =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[[1, 2, 3],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[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4, 5, 6]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];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latin typeface="Courier"/>
                <a:cs typeface="Courier"/>
              </a:rPr>
              <a:t>[[1,0]] == 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latin typeface="Courier"/>
                <a:cs typeface="Courier"/>
              </a:rPr>
              <a:t>[[1]] == [1,5,6]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latin typeface="Courier"/>
                <a:cs typeface="Courier"/>
              </a:rPr>
              <a:t>[[]] ==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3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9"/>
            <a:ext cx="6489700" cy="1143000"/>
          </a:xfrm>
        </p:spPr>
        <p:txBody>
          <a:bodyPr/>
          <a:lstStyle/>
          <a:p>
            <a:r>
              <a:rPr lang="en-US" dirty="0" smtClean="0"/>
              <a:t>The Usual Suspects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 = [1,2,3];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Courier"/>
                <a:cs typeface="Courier"/>
              </a:rPr>
              <a:t>b = [4,4,2];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400" dirty="0" err="1" smtClean="0">
                <a:latin typeface="Courier"/>
                <a:cs typeface="Courier"/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  <a:latin typeface="Courier"/>
                <a:cs typeface="Courier"/>
              </a:rPr>
              <a:t>b</a:t>
            </a:r>
            <a:r>
              <a:rPr lang="en-US" sz="24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== [5,6,5];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&lt;=</a:t>
            </a:r>
            <a:r>
              <a:rPr lang="en-US" sz="2400" dirty="0" smtClean="0">
                <a:solidFill>
                  <a:srgbClr val="008000"/>
                </a:solidFill>
                <a:latin typeface="Courier"/>
                <a:cs typeface="Courier"/>
              </a:rPr>
              <a:t>b</a:t>
            </a:r>
            <a:r>
              <a:rPr lang="en-US" sz="24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== [true, true, false];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sum(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 == 6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...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8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9"/>
            <a:ext cx="6502400" cy="1143000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/ APL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 = [[1,2,3],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    [4,5,6]];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take( [2,1],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 == [[1],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                [4]]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take( [1],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 == [[1,2,3]] != [1,2,3]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take( [],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 ==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take( [-1, 2],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 == [[4,5]]</a:t>
            </a:r>
          </a:p>
          <a:p>
            <a:pPr marL="0" indent="0"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...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7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9"/>
            <a:ext cx="6527800" cy="1143000"/>
          </a:xfrm>
        </p:spPr>
        <p:txBody>
          <a:bodyPr/>
          <a:lstStyle/>
          <a:p>
            <a:r>
              <a:rPr lang="en-US" dirty="0" smtClean="0"/>
              <a:t>Set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Courier"/>
                <a:cs typeface="Courier"/>
              </a:rPr>
              <a:t>{ </a:t>
            </a:r>
            <a:r>
              <a:rPr lang="fr-FR" sz="2400" dirty="0" smtClean="0">
                <a:latin typeface="Courier"/>
                <a:cs typeface="Courier"/>
              </a:rPr>
              <a:t>iv </a:t>
            </a:r>
            <a:r>
              <a:rPr lang="fr-FR" sz="2400" dirty="0">
                <a:latin typeface="Courier"/>
                <a:cs typeface="Courier"/>
              </a:rPr>
              <a:t>-&gt; a[</a:t>
            </a:r>
            <a:r>
              <a:rPr lang="fr-FR" sz="2400" dirty="0" smtClean="0">
                <a:latin typeface="Courier"/>
                <a:cs typeface="Courier"/>
              </a:rPr>
              <a:t>iv] </a:t>
            </a:r>
            <a:r>
              <a:rPr lang="fr-FR" sz="2400" dirty="0">
                <a:latin typeface="Courier"/>
                <a:cs typeface="Courier"/>
              </a:rPr>
              <a:t>+ 1 } == a + 1</a:t>
            </a:r>
            <a:br>
              <a:rPr lang="fr-FR" sz="2400" dirty="0">
                <a:latin typeface="Courier"/>
                <a:cs typeface="Courier"/>
              </a:rPr>
            </a:br>
            <a:endParaRPr lang="fr-FR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sz="2400" dirty="0" smtClean="0">
                <a:latin typeface="Courier"/>
                <a:cs typeface="Courier"/>
              </a:rPr>
              <a:t>{ </a:t>
            </a:r>
            <a:r>
              <a:rPr lang="fr-FR" sz="2400" dirty="0">
                <a:latin typeface="Courier"/>
                <a:cs typeface="Courier"/>
              </a:rPr>
              <a:t>[</a:t>
            </a:r>
            <a:r>
              <a:rPr lang="fr-FR" sz="2400" dirty="0" err="1">
                <a:latin typeface="Courier"/>
                <a:cs typeface="Courier"/>
              </a:rPr>
              <a:t>i,j</a:t>
            </a:r>
            <a:r>
              <a:rPr lang="fr-FR" sz="2400" dirty="0">
                <a:latin typeface="Courier"/>
                <a:cs typeface="Courier"/>
              </a:rPr>
              <a:t>] -&gt; mat[[</a:t>
            </a:r>
            <a:r>
              <a:rPr lang="fr-FR" sz="2400" dirty="0" err="1">
                <a:latin typeface="Courier"/>
                <a:cs typeface="Courier"/>
              </a:rPr>
              <a:t>j,i</a:t>
            </a:r>
            <a:r>
              <a:rPr lang="fr-FR" sz="2400" dirty="0">
                <a:latin typeface="Courier"/>
                <a:cs typeface="Courier"/>
              </a:rPr>
              <a:t>]] </a:t>
            </a:r>
            <a:r>
              <a:rPr lang="fr-FR" sz="2400" dirty="0" smtClean="0">
                <a:latin typeface="Courier"/>
                <a:cs typeface="Courier"/>
              </a:rPr>
              <a:t>} == transpose( mat)</a:t>
            </a:r>
          </a:p>
          <a:p>
            <a:pPr marL="0" indent="0">
              <a:buNone/>
            </a:pPr>
            <a:endParaRPr lang="fr-FR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sz="2400" dirty="0" smtClean="0">
                <a:latin typeface="Courier"/>
                <a:cs typeface="Courier"/>
              </a:rPr>
              <a:t>{ [</a:t>
            </a:r>
            <a:r>
              <a:rPr lang="fr-FR" sz="2400" dirty="0" err="1">
                <a:latin typeface="Courier"/>
                <a:cs typeface="Courier"/>
              </a:rPr>
              <a:t>i,j</a:t>
            </a:r>
            <a:r>
              <a:rPr lang="fr-FR" sz="2400" dirty="0">
                <a:latin typeface="Courier"/>
                <a:cs typeface="Courier"/>
              </a:rPr>
              <a:t>]-&gt;(i==j? mat[[</a:t>
            </a:r>
            <a:r>
              <a:rPr lang="fr-FR" sz="2400" dirty="0" err="1">
                <a:latin typeface="Courier"/>
                <a:cs typeface="Courier"/>
              </a:rPr>
              <a:t>i,j</a:t>
            </a:r>
            <a:r>
              <a:rPr lang="fr-FR" sz="2400" dirty="0">
                <a:latin typeface="Courier"/>
                <a:cs typeface="Courier"/>
              </a:rPr>
              <a:t>]]: 0)} 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orld_2575475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772" y="-4761"/>
            <a:ext cx="11567472" cy="7226300"/>
          </a:xfrm>
          <a:prstGeom prst="rect">
            <a:avLst/>
          </a:prstGeom>
        </p:spPr>
      </p:pic>
      <p:pic>
        <p:nvPicPr>
          <p:cNvPr id="10" name="Picture 9" descr="array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643408"/>
            <a:ext cx="5809707" cy="3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9"/>
            <a:ext cx="6502400" cy="1143000"/>
          </a:xfrm>
        </p:spPr>
        <p:txBody>
          <a:bodyPr/>
          <a:lstStyle/>
          <a:p>
            <a:r>
              <a:rPr lang="en-US" dirty="0" smtClean="0"/>
              <a:t>Example: Matrix Multiply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14438"/>
            <a:ext cx="8553237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8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Game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3695701"/>
            <a:ext cx="6495507" cy="245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= with {</a:t>
            </a:r>
          </a:p>
          <a:p>
            <a:pPr marL="0" indent="0">
              <a:buNone/>
            </a:pPr>
            <a:r>
              <a:rPr lang="en-US" sz="1800" dirty="0"/>
              <a:t>        ( . &lt; iv &lt; .) {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err="1"/>
              <a:t>nbs</a:t>
            </a:r>
            <a:r>
              <a:rPr lang="en-US" sz="1800" dirty="0"/>
              <a:t> = sum (  tile( [3,3], iv-1, a));</a:t>
            </a:r>
          </a:p>
          <a:p>
            <a:pPr marL="0" indent="0">
              <a:buNone/>
            </a:pPr>
            <a:r>
              <a:rPr lang="en-US" sz="1800" dirty="0"/>
              <a:t>           state = </a:t>
            </a:r>
            <a:r>
              <a:rPr lang="en-US" sz="1800" dirty="0" err="1"/>
              <a:t>toi</a:t>
            </a:r>
            <a:r>
              <a:rPr lang="en-US" sz="1800" dirty="0"/>
              <a:t>( (</a:t>
            </a:r>
            <a:r>
              <a:rPr lang="en-US" sz="1800" dirty="0" err="1"/>
              <a:t>nbs</a:t>
            </a:r>
            <a:r>
              <a:rPr lang="en-US" sz="1800" dirty="0"/>
              <a:t> == 3) || ((a[iv] ==1) &amp;&amp; (</a:t>
            </a:r>
            <a:r>
              <a:rPr lang="en-US" sz="1800" dirty="0" err="1"/>
              <a:t>nbs</a:t>
            </a:r>
            <a:r>
              <a:rPr lang="en-US" sz="1800" dirty="0"/>
              <a:t> == 4)));</a:t>
            </a:r>
          </a:p>
          <a:p>
            <a:pPr marL="0" indent="0">
              <a:buNone/>
            </a:pPr>
            <a:r>
              <a:rPr lang="en-US" sz="1800" dirty="0"/>
              <a:t>        } : state;</a:t>
            </a:r>
          </a:p>
          <a:p>
            <a:pPr marL="0" indent="0">
              <a:buNone/>
            </a:pPr>
            <a:r>
              <a:rPr lang="en-US" sz="1800" dirty="0"/>
              <a:t>      } : </a:t>
            </a:r>
            <a:r>
              <a:rPr lang="en-US" sz="1800" dirty="0" err="1"/>
              <a:t>modarray</a:t>
            </a:r>
            <a:r>
              <a:rPr lang="en-US" sz="1800" dirty="0"/>
              <a:t>( a);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54139"/>
            <a:ext cx="4749800" cy="24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9"/>
            <a:ext cx="6502400" cy="1143000"/>
          </a:xfrm>
        </p:spPr>
        <p:txBody>
          <a:bodyPr/>
          <a:lstStyle/>
          <a:p>
            <a:r>
              <a:rPr lang="en-US" dirty="0" smtClean="0"/>
              <a:t>Example: 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303339"/>
            <a:ext cx="6724650" cy="4842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7667" y="4586297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/ 8d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8197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659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Index-Free </a:t>
            </a:r>
            <a:r>
              <a:rPr lang="en-GB" dirty="0" err="1" smtClean="0"/>
              <a:t>Combinator</a:t>
            </a:r>
            <a:r>
              <a:rPr lang="en-GB" dirty="0" smtClean="0"/>
              <a:t>-Style Computations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146" y="2323429"/>
            <a:ext cx="1842306" cy="3681935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/>
              <a:t>L2 norm: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Convolution step: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Convergence test: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485978" y="2116133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/>
              <a:t>sqrt</a:t>
            </a:r>
            <a:r>
              <a:rPr lang="en-US" dirty="0" smtClean="0"/>
              <a:t>( sum( square( A)))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5978" y="3498098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W1 * shift(-1, A) + W2 * A + W1 * shift( 1, A)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85978" y="5025515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all( abs( A-B) &lt; </a:t>
            </a:r>
            <a:r>
              <a:rPr lang="en-US" dirty="0" err="1" smtClean="0"/>
              <a:t>eps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Shape-Invariant Programming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72984" y="2047035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l2norm( [1,2,3,4] 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72984" y="2876214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</a:t>
            </a:r>
            <a:r>
              <a:rPr lang="en-US" dirty="0" err="1" smtClean="0">
                <a:latin typeface="Courier New"/>
                <a:cs typeface="Courier New"/>
              </a:rPr>
              <a:t>sqr</a:t>
            </a:r>
            <a:r>
              <a:rPr lang="en-US" dirty="0" smtClean="0">
                <a:latin typeface="Courier New"/>
                <a:cs typeface="Courier New"/>
              </a:rPr>
              <a:t>( [1,2,3,4])))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72984" y="3705393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[1,4,9,16]))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72984" y="4534572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( 30)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984" y="5363751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5.4772</a:t>
            </a:r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4049493" y="2668960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052210" y="3497419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50852" y="4326598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48135" y="5155776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6157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Shape-Invariant Programming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72984" y="2047035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l2norm( [[1,2],[3,4]] 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72984" y="2876214"/>
            <a:ext cx="4845790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</a:t>
            </a:r>
            <a:r>
              <a:rPr lang="en-US" dirty="0" err="1" smtClean="0">
                <a:latin typeface="Courier New"/>
                <a:cs typeface="Courier New"/>
              </a:rPr>
              <a:t>sqr</a:t>
            </a:r>
            <a:r>
              <a:rPr lang="en-US" dirty="0" smtClean="0">
                <a:latin typeface="Courier New"/>
                <a:cs typeface="Courier New"/>
              </a:rPr>
              <a:t>( [[1,2],[3,4]])))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72984" y="3705393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[[1,4],[9,16]]))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72984" y="4534572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[5,25])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984" y="5363751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[2.2361, 5]</a:t>
            </a:r>
            <a:endParaRPr lang="en-US" dirty="0" smtClean="0"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4288584" y="2668960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87226" y="3497419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285867" y="4326598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284509" y="5155776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3" name="Picture 2" descr="Screen Shot 2014-02-13 at 01.3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1" y="1206878"/>
            <a:ext cx="3931939" cy="5239959"/>
          </a:xfrm>
          <a:prstGeom prst="rect">
            <a:avLst/>
          </a:prstGeom>
        </p:spPr>
      </p:pic>
      <p:pic>
        <p:nvPicPr>
          <p:cNvPr id="5" name="Picture 4" descr="Screen Shot 2014-02-13 at 01.3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2114550"/>
            <a:ext cx="2959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3" name="Picture 2" descr="Screen Shot 2014-02-13 at 01.3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61" y="1206878"/>
            <a:ext cx="3931939" cy="5239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" y="1435100"/>
            <a:ext cx="60325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f( double 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smtClean="0"/>
              <a:t>  return </a:t>
            </a:r>
            <a:r>
              <a:rPr lang="en-US" dirty="0"/>
              <a:t>4.0 / (1.0+x*x);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num_steps</a:t>
            </a:r>
            <a:r>
              <a:rPr lang="en-US" dirty="0"/>
              <a:t> = 10000;</a:t>
            </a:r>
          </a:p>
          <a:p>
            <a:r>
              <a:rPr lang="en-US" dirty="0"/>
              <a:t>  </a:t>
            </a:r>
            <a:r>
              <a:rPr lang="en-US" dirty="0" err="1"/>
              <a:t>step_size</a:t>
            </a:r>
            <a:r>
              <a:rPr lang="en-US" dirty="0"/>
              <a:t> = 1.0 / </a:t>
            </a:r>
            <a:r>
              <a:rPr lang="en-US" dirty="0" err="1"/>
              <a:t>tod</a:t>
            </a:r>
            <a:r>
              <a:rPr lang="en-US" dirty="0"/>
              <a:t>( </a:t>
            </a:r>
            <a:r>
              <a:rPr lang="en-US" dirty="0" err="1"/>
              <a:t>num_steps</a:t>
            </a:r>
            <a:r>
              <a:rPr lang="en-US" dirty="0"/>
              <a:t>);</a:t>
            </a:r>
          </a:p>
          <a:p>
            <a:r>
              <a:rPr lang="en-US" dirty="0"/>
              <a:t>  x = (0.5 + </a:t>
            </a:r>
            <a:r>
              <a:rPr lang="en-US" dirty="0" err="1"/>
              <a:t>tod</a:t>
            </a:r>
            <a:r>
              <a:rPr lang="en-US" dirty="0"/>
              <a:t>( iota( </a:t>
            </a:r>
            <a:r>
              <a:rPr lang="en-US" dirty="0" err="1"/>
              <a:t>num_steps</a:t>
            </a:r>
            <a:r>
              <a:rPr lang="en-US" dirty="0"/>
              <a:t>))) * </a:t>
            </a:r>
            <a:r>
              <a:rPr lang="en-US" dirty="0" err="1"/>
              <a:t>step_size</a:t>
            </a:r>
            <a:r>
              <a:rPr lang="en-US" dirty="0"/>
              <a:t>;</a:t>
            </a:r>
          </a:p>
          <a:p>
            <a:r>
              <a:rPr lang="en-US" dirty="0"/>
              <a:t>  y = { iv-&gt; f( x[iv])};</a:t>
            </a:r>
          </a:p>
          <a:p>
            <a:r>
              <a:rPr lang="en-US" dirty="0"/>
              <a:t>  pi = sum( </a:t>
            </a:r>
            <a:r>
              <a:rPr lang="en-US" dirty="0" err="1"/>
              <a:t>step_size</a:t>
            </a:r>
            <a:r>
              <a:rPr lang="en-US" dirty="0"/>
              <a:t> * y);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 " ...and pi is: %f\n", pi);</a:t>
            </a:r>
          </a:p>
          <a:p>
            <a:r>
              <a:rPr lang="en-US" dirty="0"/>
              <a:t>  return(0);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493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and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7200" y="2235200"/>
            <a:ext cx="1803400" cy="363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900" y="1905000"/>
            <a:ext cx="64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97600" y="2235200"/>
            <a:ext cx="1803400" cy="163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1905000"/>
            <a:ext cx="57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68600" y="2235200"/>
            <a:ext cx="1244600" cy="3238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235200"/>
            <a:ext cx="914400" cy="2463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2413000"/>
            <a:ext cx="457200" cy="1460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70200" y="1847334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cache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69795" y="1866900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L2 cache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56797" y="2056368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 cache</a:t>
            </a:r>
            <a:endParaRPr lang="en-US" dirty="0"/>
          </a:p>
        </p:txBody>
      </p:sp>
      <p:sp>
        <p:nvSpPr>
          <p:cNvPr id="15" name="Notched Right Arrow 14"/>
          <p:cNvSpPr/>
          <p:nvPr/>
        </p:nvSpPr>
        <p:spPr>
          <a:xfrm>
            <a:off x="1879600" y="2476500"/>
            <a:ext cx="4813300" cy="5588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10800000">
            <a:off x="1803400" y="3162302"/>
            <a:ext cx="4813300" cy="5588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9"/>
            <a:ext cx="65405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Target-Specific Streaming</a:t>
            </a:r>
            <a:endParaRPr lang="en-US" dirty="0"/>
          </a:p>
        </p:txBody>
      </p:sp>
      <p:pic>
        <p:nvPicPr>
          <p:cNvPr id="10" name="Picture 9" descr="fa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79" y="1999614"/>
            <a:ext cx="5367296" cy="40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2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9152" y="-19049"/>
            <a:ext cx="10429052" cy="701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9327">
            <a:off x="-3124200" y="279400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544">
            <a:off x="3149601" y="369965"/>
            <a:ext cx="5511800" cy="36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2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Streaming as High-Level Code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082800"/>
            <a:ext cx="3467100" cy="1244599"/>
          </a:xfrm>
          <a:ln>
            <a:solidFill>
              <a:srgbClr val="104787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/>
              <a:t>   a </a:t>
            </a:r>
            <a:r>
              <a:rPr lang="fr-FR" sz="1800" dirty="0"/>
              <a:t>= </a:t>
            </a:r>
            <a:r>
              <a:rPr lang="fr-FR" sz="1800" dirty="0" err="1"/>
              <a:t>reshape</a:t>
            </a:r>
            <a:r>
              <a:rPr lang="fr-FR" sz="1800" dirty="0"/>
              <a:t>( [M,N], iota( M*N));</a:t>
            </a:r>
          </a:p>
          <a:p>
            <a:pPr marL="0" indent="0">
              <a:buNone/>
            </a:pPr>
            <a:r>
              <a:rPr lang="fr-FR" sz="1800" dirty="0"/>
              <a:t>   b = </a:t>
            </a:r>
            <a:r>
              <a:rPr lang="fr-FR" sz="1800" dirty="0" err="1"/>
              <a:t>reshape</a:t>
            </a:r>
            <a:r>
              <a:rPr lang="fr-FR" sz="1800" dirty="0"/>
              <a:t>( [N,K], iota( N*K));</a:t>
            </a:r>
          </a:p>
          <a:p>
            <a:pPr marL="0" indent="0">
              <a:buNone/>
            </a:pPr>
            <a:r>
              <a:rPr lang="fr-FR" sz="1800" dirty="0"/>
              <a:t>   </a:t>
            </a:r>
            <a:r>
              <a:rPr lang="fr-FR" sz="1800" dirty="0" err="1"/>
              <a:t>res</a:t>
            </a:r>
            <a:r>
              <a:rPr lang="fr-FR" sz="1800" dirty="0"/>
              <a:t> = </a:t>
            </a:r>
            <a:r>
              <a:rPr lang="fr-FR" sz="1800" dirty="0" err="1"/>
              <a:t>matmul</a:t>
            </a:r>
            <a:r>
              <a:rPr lang="fr-FR" sz="1800" dirty="0"/>
              <a:t>(a, b)</a:t>
            </a:r>
            <a:r>
              <a:rPr lang="fr-FR" sz="1800" dirty="0" smtClean="0"/>
              <a:t>;</a:t>
            </a: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9400" y="4369832"/>
            <a:ext cx="5334000" cy="1862138"/>
          </a:xfrm>
          <a:prstGeom prst="rect">
            <a:avLst/>
          </a:prstGeom>
          <a:ln>
            <a:solidFill>
              <a:srgbClr val="104787"/>
            </a:solidFill>
          </a:ln>
        </p:spPr>
        <p:txBody>
          <a:bodyPr vert="horz" lIns="91428" tIns="45715" rIns="91428" bIns="45715" rtlCol="0">
            <a:noAutofit/>
          </a:bodyPr>
          <a:lstStyle>
            <a:lvl1pPr marL="342857" indent="-342857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45714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1" algn="l" defTabSz="45714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6" indent="-228571" algn="l" defTabSz="45714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800" dirty="0" smtClean="0"/>
              <a:t>   sa = </a:t>
            </a:r>
            <a:r>
              <a:rPr lang="fr-FR" sz="1800" dirty="0" err="1" smtClean="0"/>
              <a:t>reshape</a:t>
            </a:r>
            <a:r>
              <a:rPr lang="fr-FR" sz="1800" dirty="0" smtClean="0"/>
              <a:t>( [2,M/2,N], a);</a:t>
            </a:r>
          </a:p>
          <a:p>
            <a:pPr marL="0" indent="0">
              <a:buFont typeface="Arial"/>
              <a:buNone/>
            </a:pPr>
            <a:r>
              <a:rPr lang="fr-FR" sz="1800" dirty="0" smtClean="0"/>
              <a:t>   </a:t>
            </a:r>
            <a:r>
              <a:rPr lang="fr-FR" sz="1800" dirty="0" err="1" smtClean="0"/>
              <a:t>sb</a:t>
            </a:r>
            <a:r>
              <a:rPr lang="fr-FR" sz="1800" dirty="0" smtClean="0"/>
              <a:t> = b;</a:t>
            </a:r>
          </a:p>
          <a:p>
            <a:pPr marL="0" indent="0">
              <a:buFont typeface="Arial"/>
              <a:buNone/>
            </a:pPr>
            <a:r>
              <a:rPr lang="fr-FR" sz="1800" dirty="0" smtClean="0"/>
              <a:t>   res2 = </a:t>
            </a:r>
            <a:r>
              <a:rPr lang="fr-FR" sz="1800" dirty="0" err="1" smtClean="0"/>
              <a:t>reshape</a:t>
            </a:r>
            <a:r>
              <a:rPr lang="fr-FR" sz="1800" dirty="0" smtClean="0"/>
              <a:t>( [M,K], { [i] -&gt; </a:t>
            </a:r>
            <a:r>
              <a:rPr lang="fr-FR" sz="1800" dirty="0" err="1" smtClean="0"/>
              <a:t>matmul</a:t>
            </a:r>
            <a:r>
              <a:rPr lang="fr-FR" sz="1800" dirty="0" smtClean="0"/>
              <a:t>( sa[i,.,.], </a:t>
            </a:r>
            <a:r>
              <a:rPr lang="fr-FR" sz="1800" dirty="0" err="1" smtClean="0"/>
              <a:t>sb</a:t>
            </a:r>
            <a:r>
              <a:rPr lang="fr-FR" sz="1800" dirty="0" smtClean="0"/>
              <a:t>) });</a:t>
            </a:r>
          </a:p>
          <a:p>
            <a:pPr marL="0" indent="0">
              <a:buFont typeface="Arial"/>
              <a:buNone/>
            </a:pPr>
            <a:endParaRPr lang="fr-FR" sz="1800" dirty="0" smtClean="0"/>
          </a:p>
          <a:p>
            <a:pPr marL="0" indent="0">
              <a:buFont typeface="Arial"/>
              <a:buNone/>
            </a:pPr>
            <a:r>
              <a:rPr lang="fr-FR" sz="1800" dirty="0" smtClean="0"/>
              <a:t>   </a:t>
            </a:r>
            <a:r>
              <a:rPr lang="fr-FR" sz="1800" dirty="0" err="1" smtClean="0"/>
              <a:t>print</a:t>
            </a:r>
            <a:r>
              <a:rPr lang="fr-FR" sz="1800" dirty="0" smtClean="0"/>
              <a:t>( all( </a:t>
            </a:r>
            <a:r>
              <a:rPr lang="fr-FR" sz="1800" dirty="0" err="1" smtClean="0"/>
              <a:t>res</a:t>
            </a:r>
            <a:r>
              <a:rPr lang="fr-FR" sz="1800" dirty="0" smtClean="0"/>
              <a:t> == res2));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4450" y="2082800"/>
            <a:ext cx="5397500" cy="2133596"/>
          </a:xfrm>
          <a:prstGeom prst="rect">
            <a:avLst/>
          </a:prstGeom>
          <a:ln>
            <a:solidFill>
              <a:srgbClr val="104787"/>
            </a:solidFill>
          </a:ln>
        </p:spPr>
        <p:txBody>
          <a:bodyPr vert="horz" lIns="91428" tIns="45715" rIns="91428" bIns="45715" rtlCol="0">
            <a:noAutofit/>
          </a:bodyPr>
          <a:lstStyle>
            <a:lvl1pPr marL="342857" indent="-342857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45714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1" algn="l" defTabSz="45714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6" indent="-228571" algn="l" defTabSz="45714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800" dirty="0"/>
              <a:t> </a:t>
            </a:r>
            <a:r>
              <a:rPr lang="fr-FR" sz="1800" dirty="0" smtClean="0"/>
              <a:t>  sa = </a:t>
            </a:r>
            <a:r>
              <a:rPr lang="fr-FR" sz="1800" dirty="0" err="1" smtClean="0"/>
              <a:t>reshape</a:t>
            </a:r>
            <a:r>
              <a:rPr lang="fr-FR" sz="1800" dirty="0" smtClean="0"/>
              <a:t>( [2,M/2,N], a);</a:t>
            </a:r>
          </a:p>
          <a:p>
            <a:pPr marL="0" indent="0">
              <a:buFont typeface="Arial"/>
              <a:buNone/>
            </a:pPr>
            <a:r>
              <a:rPr lang="fr-FR" sz="1800" dirty="0" smtClean="0"/>
              <a:t>   </a:t>
            </a:r>
            <a:r>
              <a:rPr lang="fr-FR" sz="1800" dirty="0" err="1" smtClean="0"/>
              <a:t>sb</a:t>
            </a:r>
            <a:r>
              <a:rPr lang="fr-FR" sz="1800" dirty="0" smtClean="0"/>
              <a:t> = </a:t>
            </a:r>
            <a:r>
              <a:rPr lang="fr-FR" sz="1800" dirty="0" err="1" smtClean="0"/>
              <a:t>reshape</a:t>
            </a:r>
            <a:r>
              <a:rPr lang="fr-FR" sz="1800" dirty="0" smtClean="0"/>
              <a:t>( [N,2,K/2], b);</a:t>
            </a:r>
          </a:p>
          <a:p>
            <a:pPr marL="0" indent="0">
              <a:buFont typeface="Arial"/>
              <a:buNone/>
            </a:pPr>
            <a:r>
              <a:rPr lang="fr-FR" sz="1800" dirty="0" smtClean="0"/>
              <a:t>   res3tp = { [</a:t>
            </a:r>
            <a:r>
              <a:rPr lang="fr-FR" sz="1800" dirty="0" err="1" smtClean="0"/>
              <a:t>i,j</a:t>
            </a:r>
            <a:r>
              <a:rPr lang="fr-FR" sz="1800" dirty="0" smtClean="0"/>
              <a:t>] -&gt; </a:t>
            </a:r>
            <a:r>
              <a:rPr lang="fr-FR" sz="1800" dirty="0" err="1" smtClean="0"/>
              <a:t>matmul</a:t>
            </a:r>
            <a:r>
              <a:rPr lang="fr-FR" sz="1800" dirty="0" smtClean="0"/>
              <a:t>( sa[i,.,.], </a:t>
            </a:r>
            <a:r>
              <a:rPr lang="fr-FR" sz="1800" dirty="0" err="1" smtClean="0"/>
              <a:t>sb</a:t>
            </a:r>
            <a:r>
              <a:rPr lang="fr-FR" sz="1800" dirty="0" smtClean="0"/>
              <a:t>[.,j,.]) };</a:t>
            </a:r>
          </a:p>
          <a:p>
            <a:pPr marL="0" indent="0">
              <a:buFont typeface="Arial"/>
              <a:buNone/>
            </a:pPr>
            <a:r>
              <a:rPr lang="fr-FR" sz="1800" dirty="0" smtClean="0"/>
              <a:t>   res3 = </a:t>
            </a:r>
            <a:r>
              <a:rPr lang="fr-FR" sz="1800" dirty="0" err="1" smtClean="0"/>
              <a:t>reshape</a:t>
            </a:r>
            <a:r>
              <a:rPr lang="fr-FR" sz="1800" dirty="0" smtClean="0"/>
              <a:t>( [M,K], { [</a:t>
            </a:r>
            <a:r>
              <a:rPr lang="fr-FR" sz="1800" dirty="0" err="1" smtClean="0"/>
              <a:t>a,b,c,d</a:t>
            </a:r>
            <a:r>
              <a:rPr lang="fr-FR" sz="1800" dirty="0" smtClean="0"/>
              <a:t>] -&gt; res3tp[ </a:t>
            </a:r>
            <a:r>
              <a:rPr lang="fr-FR" sz="1800" dirty="0" err="1" smtClean="0"/>
              <a:t>a,c,b,d</a:t>
            </a:r>
            <a:r>
              <a:rPr lang="fr-FR" sz="1800" dirty="0" smtClean="0"/>
              <a:t>] } );</a:t>
            </a:r>
          </a:p>
          <a:p>
            <a:pPr marL="0" indent="0">
              <a:buFont typeface="Arial"/>
              <a:buNone/>
            </a:pPr>
            <a:endParaRPr lang="fr-FR" sz="1800" dirty="0" smtClean="0"/>
          </a:p>
          <a:p>
            <a:pPr marL="0" indent="0">
              <a:buFont typeface="Arial"/>
              <a:buNone/>
            </a:pPr>
            <a:r>
              <a:rPr lang="fr-FR" sz="1800" dirty="0" smtClean="0"/>
              <a:t>   </a:t>
            </a:r>
            <a:r>
              <a:rPr lang="fr-FR" sz="1800" dirty="0" err="1" smtClean="0"/>
              <a:t>print</a:t>
            </a:r>
            <a:r>
              <a:rPr lang="fr-FR" sz="1800" dirty="0" smtClean="0"/>
              <a:t>( all( </a:t>
            </a:r>
            <a:r>
              <a:rPr lang="fr-FR" sz="1800" dirty="0" err="1" smtClean="0"/>
              <a:t>res</a:t>
            </a:r>
            <a:r>
              <a:rPr lang="fr-FR" sz="1800" dirty="0" smtClean="0"/>
              <a:t> == res3));</a:t>
            </a:r>
          </a:p>
        </p:txBody>
      </p:sp>
      <p:sp>
        <p:nvSpPr>
          <p:cNvPr id="8" name="Down Arrow 7"/>
          <p:cNvSpPr/>
          <p:nvPr/>
        </p:nvSpPr>
        <p:spPr>
          <a:xfrm>
            <a:off x="1803400" y="3416299"/>
            <a:ext cx="330200" cy="8889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3581400" y="2692397"/>
            <a:ext cx="330200" cy="8889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54300" y="4940300"/>
            <a:ext cx="2603500" cy="571500"/>
          </a:xfrm>
          <a:prstGeom prst="ellipse">
            <a:avLst/>
          </a:prstGeom>
          <a:solidFill>
            <a:srgbClr val="C0504D">
              <a:alpha val="60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2654296"/>
            <a:ext cx="3213100" cy="571500"/>
          </a:xfrm>
          <a:prstGeom prst="ellipse">
            <a:avLst/>
          </a:prstGeom>
          <a:solidFill>
            <a:srgbClr val="C0504D">
              <a:alpha val="60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…. Then streaming boils down to…..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mplementing one or more axes of the array in time rather than in space!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What if we add infinite axes??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4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06628"/>
              </p:ext>
            </p:extLst>
          </p:nvPr>
        </p:nvGraphicFramePr>
        <p:xfrm>
          <a:off x="2405807" y="3738189"/>
          <a:ext cx="187960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/>
                <a:gridCol w="469900"/>
                <a:gridCol w="469900"/>
                <a:gridCol w="469900"/>
              </a:tblGrid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29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36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30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37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31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38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32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39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33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40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34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41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35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42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9535"/>
              </p:ext>
            </p:extLst>
          </p:nvPr>
        </p:nvGraphicFramePr>
        <p:xfrm>
          <a:off x="6807200" y="3305834"/>
          <a:ext cx="18534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3"/>
                <a:gridCol w="463373"/>
                <a:gridCol w="463373"/>
                <a:gridCol w="463373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34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22559"/>
              </p:ext>
            </p:extLst>
          </p:nvPr>
        </p:nvGraphicFramePr>
        <p:xfrm>
          <a:off x="6538558" y="3582694"/>
          <a:ext cx="18534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3"/>
                <a:gridCol w="463373"/>
                <a:gridCol w="463373"/>
                <a:gridCol w="463373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98791"/>
              </p:ext>
            </p:extLst>
          </p:nvPr>
        </p:nvGraphicFramePr>
        <p:xfrm>
          <a:off x="6299554" y="3871596"/>
          <a:ext cx="18534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3"/>
                <a:gridCol w="463373"/>
                <a:gridCol w="463373"/>
                <a:gridCol w="463373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08779"/>
              </p:ext>
            </p:extLst>
          </p:nvPr>
        </p:nvGraphicFramePr>
        <p:xfrm>
          <a:off x="6019800" y="4148456"/>
          <a:ext cx="18534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3"/>
                <a:gridCol w="463373"/>
                <a:gridCol w="463373"/>
                <a:gridCol w="463373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Layouts - </a:t>
            </a:r>
            <a:r>
              <a:rPr lang="en-US" dirty="0" err="1" smtClean="0"/>
              <a:t>Vectorisation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62467"/>
              </p:ext>
            </p:extLst>
          </p:nvPr>
        </p:nvGraphicFramePr>
        <p:xfrm>
          <a:off x="5765800" y="4425316"/>
          <a:ext cx="18534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3"/>
                <a:gridCol w="463373"/>
                <a:gridCol w="463373"/>
                <a:gridCol w="463373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9996" y="1435100"/>
            <a:ext cx="13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Shape: [6,7]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9107" y="3569994"/>
            <a:ext cx="148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Shape: [6,2,4]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 rot="1211368">
            <a:off x="4542805" y="2875795"/>
            <a:ext cx="1460500" cy="355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20938"/>
              </p:ext>
            </p:extLst>
          </p:nvPr>
        </p:nvGraphicFramePr>
        <p:xfrm>
          <a:off x="457200" y="1277938"/>
          <a:ext cx="3263197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171"/>
                <a:gridCol w="466171"/>
                <a:gridCol w="466171"/>
                <a:gridCol w="466171"/>
                <a:gridCol w="466171"/>
                <a:gridCol w="466171"/>
                <a:gridCol w="466171"/>
              </a:tblGrid>
              <a:tr h="30321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13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22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23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24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25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26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27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28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29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30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31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32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33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34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3366FF"/>
                          </a:solidFill>
                        </a:rPr>
                        <a:t>35</a:t>
                      </a:r>
                      <a:endParaRPr lang="en-US" b="1" i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2199" y="5993884"/>
            <a:ext cx="148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Shape: [2,7,4]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06722"/>
              </p:ext>
            </p:extLst>
          </p:nvPr>
        </p:nvGraphicFramePr>
        <p:xfrm>
          <a:off x="2151807" y="4028011"/>
          <a:ext cx="187960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/>
                <a:gridCol w="469900"/>
                <a:gridCol w="469900"/>
                <a:gridCol w="469900"/>
              </a:tblGrid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22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23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24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25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26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13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27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en-US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8000"/>
                          </a:solidFill>
                        </a:rPr>
                        <a:t>28</a:t>
                      </a:r>
                      <a:endParaRPr lang="en-US" b="1" i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Left-Right Arrow 17"/>
          <p:cNvSpPr/>
          <p:nvPr/>
        </p:nvSpPr>
        <p:spPr>
          <a:xfrm rot="2766328">
            <a:off x="667909" y="4167352"/>
            <a:ext cx="1460500" cy="355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6027" y="4523980"/>
            <a:ext cx="117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Layout “1”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3704" y="2487050"/>
            <a:ext cx="117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Layout “2”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4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8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80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Layouts – Morton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6" name="Picture 5" descr="Screen Shot 2014-08-20 at 16.5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536700"/>
            <a:ext cx="55372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600" y="5156200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Reshape from [32,32] into [4,4,8,8]…….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4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Programming Array-Style offers: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6650" y="1771381"/>
            <a:ext cx="5329977" cy="255855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2100" dirty="0" smtClean="0"/>
              <a:t> much less error-prone indexing!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</a:t>
            </a:r>
            <a:r>
              <a:rPr lang="en-GB" sz="2100" dirty="0" err="1" smtClean="0"/>
              <a:t>combinator</a:t>
            </a:r>
            <a:r>
              <a:rPr lang="en-GB" sz="2100" dirty="0" smtClean="0"/>
              <a:t> style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increased reuse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better maintenance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easier to optimise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 huge exposure of concurrency!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 (parallel) performance portability!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76500" y="591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0624" y="4968120"/>
            <a:ext cx="6477001" cy="553959"/>
          </a:xfrm>
          <a:prstGeom prst="rect">
            <a:avLst/>
          </a:prstGeom>
          <a:noFill/>
        </p:spPr>
        <p:txBody>
          <a:bodyPr wrap="square" lIns="91371" tIns="45686" rIns="91371" bIns="45686" rtlCol="0">
            <a:spAutoFit/>
          </a:bodyPr>
          <a:lstStyle/>
          <a:p>
            <a:r>
              <a:rPr lang="en-GB" sz="2900" dirty="0" smtClean="0"/>
              <a:t>try it out:  </a:t>
            </a:r>
            <a:r>
              <a:rPr lang="en-GB" sz="2900" u="sng" dirty="0" err="1" smtClean="0">
                <a:solidFill>
                  <a:srgbClr val="FF0000"/>
                </a:solidFill>
              </a:rPr>
              <a:t>www.sac-home.org</a:t>
            </a:r>
            <a:endParaRPr lang="en-GB" sz="29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659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Everything is an 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5603" y="2315330"/>
            <a:ext cx="3370957" cy="80422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4700" dirty="0" smtClean="0">
                <a:solidFill>
                  <a:srgbClr val="F16369"/>
                </a:solidFill>
              </a:rPr>
              <a:t>Think Arrays!</a:t>
            </a:r>
            <a:endParaRPr lang="en-GB" sz="4700" dirty="0">
              <a:solidFill>
                <a:srgbClr val="F163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2" y="3648009"/>
            <a:ext cx="2970357" cy="166599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Vectors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Matrices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Tensors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........ are arrays.</a:t>
            </a:r>
            <a:endParaRPr lang="en-GB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Everything is an 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5603" y="2315330"/>
            <a:ext cx="3370957" cy="80422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4700" dirty="0" smtClean="0">
                <a:solidFill>
                  <a:srgbClr val="F16369"/>
                </a:solidFill>
              </a:rPr>
              <a:t>Think Arrays!</a:t>
            </a:r>
            <a:endParaRPr lang="en-GB" sz="4700" dirty="0">
              <a:solidFill>
                <a:srgbClr val="F163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2" y="3648009"/>
            <a:ext cx="2970357" cy="166599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Vectors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Matrices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Tensors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........ are arrays.</a:t>
            </a:r>
            <a:endParaRPr lang="en-GB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203" y="3648009"/>
            <a:ext cx="5116943" cy="1619832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Even scalars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Any operation maps arrays to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Even iteration spaces are arrays</a:t>
            </a:r>
          </a:p>
          <a:p>
            <a:pPr>
              <a:buFont typeface="Wingdings" charset="2"/>
              <a:buChar char="Ø"/>
            </a:pPr>
            <a:endParaRPr lang="en-GB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556829" y="3686429"/>
            <a:ext cx="3041072" cy="1619832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Graphs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Streams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…</a:t>
            </a:r>
          </a:p>
          <a:p>
            <a:pPr>
              <a:buFont typeface="Wingdings" charset="2"/>
              <a:buChar char="Ø"/>
            </a:pPr>
            <a:endParaRPr lang="en-GB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-0.36667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235200" y="104140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APL (Iverson’68)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09507" y="186055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Nial</a:t>
            </a:r>
            <a:r>
              <a:rPr lang="en-US" dirty="0" smtClean="0"/>
              <a:t> (Jenkins’81)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29907" y="340360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K(Whitney’93)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236855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Matlab</a:t>
            </a:r>
            <a:r>
              <a:rPr lang="en-US" dirty="0" smtClean="0"/>
              <a:t>(’84)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632200" y="536575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Julia(MIT’12)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95400" y="568960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NOVA(Nvidia’13)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23000" y="1587500"/>
            <a:ext cx="20955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SISAL(McGraw’83)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264400" y="267970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NESL(Blelloch’94)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78500" y="408305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SaC</a:t>
            </a:r>
            <a:r>
              <a:rPr lang="en-US" dirty="0" smtClean="0"/>
              <a:t> (‘94)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55600" y="340360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 (Iverson’90)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264400" y="509270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DpH</a:t>
            </a:r>
            <a:r>
              <a:rPr lang="en-US" dirty="0" smtClean="0"/>
              <a:t>(Chak.’07)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>
            <a:off x="3175000" y="1587500"/>
            <a:ext cx="1974307" cy="273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5" idx="0"/>
          </p:cNvCxnSpPr>
          <p:nvPr/>
        </p:nvCxnSpPr>
        <p:spPr>
          <a:xfrm flipH="1">
            <a:off x="1295400" y="1587500"/>
            <a:ext cx="1879600" cy="181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8" idx="0"/>
          </p:cNvCxnSpPr>
          <p:nvPr/>
        </p:nvCxnSpPr>
        <p:spPr>
          <a:xfrm>
            <a:off x="3175000" y="1587500"/>
            <a:ext cx="94707" cy="181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4" idx="0"/>
          </p:cNvCxnSpPr>
          <p:nvPr/>
        </p:nvCxnSpPr>
        <p:spPr>
          <a:xfrm flipH="1">
            <a:off x="6718300" y="2133600"/>
            <a:ext cx="552450" cy="194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4" idx="0"/>
          </p:cNvCxnSpPr>
          <p:nvPr/>
        </p:nvCxnSpPr>
        <p:spPr>
          <a:xfrm>
            <a:off x="3175000" y="1587500"/>
            <a:ext cx="3543300" cy="2495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2"/>
            <a:endCxn id="16" idx="0"/>
          </p:cNvCxnSpPr>
          <p:nvPr/>
        </p:nvCxnSpPr>
        <p:spPr>
          <a:xfrm>
            <a:off x="6718300" y="4629150"/>
            <a:ext cx="1485900" cy="463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16" idx="0"/>
          </p:cNvCxnSpPr>
          <p:nvPr/>
        </p:nvCxnSpPr>
        <p:spPr>
          <a:xfrm>
            <a:off x="8204200" y="3225800"/>
            <a:ext cx="0" cy="186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343400" y="3403600"/>
            <a:ext cx="1879600" cy="546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r>
              <a:rPr lang="en-US" dirty="0" smtClean="0"/>
              <a:t>PL (Chamb.’93)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6" idx="2"/>
            <a:endCxn id="35" idx="0"/>
          </p:cNvCxnSpPr>
          <p:nvPr/>
        </p:nvCxnSpPr>
        <p:spPr>
          <a:xfrm>
            <a:off x="3175000" y="1587500"/>
            <a:ext cx="2108200" cy="181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3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119" y="250482"/>
            <a:ext cx="6719181" cy="14884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 dirty="0">
              <a:solidFill>
                <a:srgbClr val="F163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37" y="0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Big Picture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83970" y="1079660"/>
            <a:ext cx="2411962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Single Assignment C (</a:t>
            </a:r>
            <a:r>
              <a:rPr lang="en-GB" cap="small" dirty="0" err="1" smtClean="0"/>
              <a:t>SaC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013769" y="2116133"/>
            <a:ext cx="4563172" cy="1174670"/>
          </a:xfrm>
          <a:prstGeom prst="ellipse">
            <a:avLst/>
          </a:prstGeom>
          <a:solidFill>
            <a:srgbClr val="F16369"/>
          </a:solidFill>
          <a:ln>
            <a:solidFill>
              <a:schemeClr val="accent1">
                <a:shade val="95000"/>
                <a:satMod val="105000"/>
                <a:alpha val="9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&gt; 250.000 </a:t>
            </a:r>
            <a:r>
              <a:rPr lang="en-GB" dirty="0" err="1" smtClean="0"/>
              <a:t>loC</a:t>
            </a:r>
            <a:endParaRPr lang="en-GB" dirty="0" smtClean="0"/>
          </a:p>
          <a:p>
            <a:pPr algn="ctr"/>
            <a:r>
              <a:rPr lang="en-GB" dirty="0" smtClean="0"/>
              <a:t>&gt;  15 years development</a:t>
            </a:r>
          </a:p>
          <a:p>
            <a:pPr algn="ctr"/>
            <a:r>
              <a:rPr lang="en-GB" dirty="0" smtClean="0"/>
              <a:t>&gt; 30 contributors</a:t>
            </a:r>
          </a:p>
          <a:p>
            <a:pPr algn="ctr"/>
            <a:endParaRPr lang="en-GB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68853" y="3014410"/>
            <a:ext cx="216193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highly optimised sequential C code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932800" y="4050884"/>
            <a:ext cx="216193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POSIX threaded code for SMP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65556" y="4050884"/>
            <a:ext cx="216193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CUDA code for </a:t>
            </a:r>
            <a:r>
              <a:rPr lang="en-GB" dirty="0" err="1" smtClean="0"/>
              <a:t>GPGPUs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6576941" y="3014410"/>
            <a:ext cx="216193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MPI code for distributed systems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1844718" y="5114415"/>
            <a:ext cx="216193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μTC code for the </a:t>
            </a:r>
            <a:r>
              <a:rPr lang="en-GB" dirty="0" err="1" smtClean="0"/>
              <a:t>Microgrid</a:t>
            </a:r>
            <a:endParaRPr lang="en-GB" dirty="0"/>
          </a:p>
        </p:txBody>
      </p:sp>
      <p:cxnSp>
        <p:nvCxnSpPr>
          <p:cNvPr id="26" name="Elbow Connector 25"/>
          <p:cNvCxnSpPr>
            <a:stCxn id="15" idx="2"/>
            <a:endCxn id="16" idx="0"/>
          </p:cNvCxnSpPr>
          <p:nvPr/>
        </p:nvCxnSpPr>
        <p:spPr>
          <a:xfrm rot="16200000" flipH="1">
            <a:off x="4189005" y="2009784"/>
            <a:ext cx="207295" cy="54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4"/>
            <a:endCxn id="24" idx="0"/>
          </p:cNvCxnSpPr>
          <p:nvPr/>
        </p:nvCxnSpPr>
        <p:spPr>
          <a:xfrm flipH="1">
            <a:off x="2925687" y="3290803"/>
            <a:ext cx="1369668" cy="1823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4"/>
            <a:endCxn id="21" idx="0"/>
          </p:cNvCxnSpPr>
          <p:nvPr/>
        </p:nvCxnSpPr>
        <p:spPr>
          <a:xfrm rot="5400000">
            <a:off x="2774521" y="2530051"/>
            <a:ext cx="760081" cy="2281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4"/>
            <a:endCxn id="22" idx="0"/>
          </p:cNvCxnSpPr>
          <p:nvPr/>
        </p:nvCxnSpPr>
        <p:spPr>
          <a:xfrm rot="16200000" flipH="1">
            <a:off x="4990900" y="2595259"/>
            <a:ext cx="760081" cy="2151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6" idx="4"/>
            <a:endCxn id="23" idx="0"/>
          </p:cNvCxnSpPr>
          <p:nvPr/>
        </p:nvCxnSpPr>
        <p:spPr>
          <a:xfrm rot="5400000" flipH="1" flipV="1">
            <a:off x="5838436" y="1471329"/>
            <a:ext cx="276393" cy="3362555"/>
          </a:xfrm>
          <a:prstGeom prst="curvedConnector5">
            <a:avLst>
              <a:gd name="adj1" fmla="val -33333"/>
              <a:gd name="adj2" fmla="val 61063"/>
              <a:gd name="adj3" fmla="val 17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16" idx="4"/>
            <a:endCxn id="17" idx="0"/>
          </p:cNvCxnSpPr>
          <p:nvPr/>
        </p:nvCxnSpPr>
        <p:spPr>
          <a:xfrm rot="5400000" flipH="1">
            <a:off x="2584392" y="1579840"/>
            <a:ext cx="276393" cy="3145533"/>
          </a:xfrm>
          <a:prstGeom prst="curvedConnector5">
            <a:avLst>
              <a:gd name="adj1" fmla="val -12500"/>
              <a:gd name="adj2" fmla="val 63558"/>
              <a:gd name="adj3" fmla="val 17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444837" y="1701544"/>
            <a:ext cx="2344547" cy="634947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/>
            <a:r>
              <a:rPr lang="en-GB" dirty="0" smtClean="0"/>
              <a:t>sac2c auto-parallelising</a:t>
            </a:r>
          </a:p>
          <a:p>
            <a:r>
              <a:rPr lang="en-GB" dirty="0" smtClean="0"/>
              <a:t>compiler</a:t>
            </a:r>
            <a:endParaRPr lang="en-GB" dirty="0"/>
          </a:p>
        </p:txBody>
      </p:sp>
      <p:cxnSp>
        <p:nvCxnSpPr>
          <p:cNvPr id="59" name="Straight Connector 58"/>
          <p:cNvCxnSpPr>
            <a:stCxn id="57" idx="1"/>
            <a:endCxn id="16" idx="7"/>
          </p:cNvCxnSpPr>
          <p:nvPr/>
        </p:nvCxnSpPr>
        <p:spPr>
          <a:xfrm rot="10800000" flipV="1">
            <a:off x="5908681" y="2019017"/>
            <a:ext cx="536157" cy="269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159056" y="5114415"/>
            <a:ext cx="216193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Application specific FPGA accelerators</a:t>
            </a:r>
            <a:endParaRPr lang="en-GB" dirty="0"/>
          </a:p>
        </p:txBody>
      </p:sp>
      <p:cxnSp>
        <p:nvCxnSpPr>
          <p:cNvPr id="7" name="Straight Arrow Connector 6"/>
          <p:cNvCxnSpPr>
            <a:stCxn id="16" idx="4"/>
            <a:endCxn id="25" idx="0"/>
          </p:cNvCxnSpPr>
          <p:nvPr/>
        </p:nvCxnSpPr>
        <p:spPr>
          <a:xfrm>
            <a:off x="4295355" y="3290803"/>
            <a:ext cx="944670" cy="1823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16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119" y="250482"/>
            <a:ext cx="6706481" cy="14884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 dirty="0">
              <a:solidFill>
                <a:srgbClr val="F163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02400" cy="1143000"/>
          </a:xfrm>
        </p:spPr>
        <p:txBody>
          <a:bodyPr>
            <a:normAutofit fontScale="90000"/>
          </a:bodyPr>
          <a:lstStyle/>
          <a:p>
            <a:r>
              <a:rPr lang="en-GB" cap="small" dirty="0" err="1" smtClean="0"/>
              <a:t>SaC</a:t>
            </a:r>
            <a:r>
              <a:rPr lang="en-GB" dirty="0" smtClean="0"/>
              <a:t>: HP</a:t>
            </a:r>
            <a:r>
              <a:rPr lang="en-GB" baseline="30000" dirty="0" smtClean="0"/>
              <a:t>2</a:t>
            </a:r>
            <a:r>
              <a:rPr lang="en-GB" dirty="0" smtClean="0"/>
              <a:t> Driven Language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9366" y="3014411"/>
            <a:ext cx="774230" cy="1158167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7000" dirty="0" smtClean="0"/>
              <a:t>&amp;</a:t>
            </a:r>
            <a:endParaRPr lang="en-GB" sz="70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85" y="2185232"/>
            <a:ext cx="2970300" cy="300482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marL="233816" indent="-233816"/>
            <a:r>
              <a:rPr lang="en-GB" sz="2800" cap="small" dirty="0" smtClean="0">
                <a:solidFill>
                  <a:srgbClr val="F16369"/>
                </a:solidFill>
              </a:rPr>
              <a:t>High-Productivity</a:t>
            </a:r>
          </a:p>
          <a:p>
            <a:pPr marL="233816" indent="-233816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dirty="0" smtClean="0"/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easy to learn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C-like look and feel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easy to program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Matlab</a:t>
            </a:r>
            <a:r>
              <a:rPr lang="en-GB" dirty="0" smtClean="0"/>
              <a:t>-like style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OO-like power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FP-like abstractions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easy to integrate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light-weight C interface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7565" y="2185232"/>
            <a:ext cx="3791839" cy="300482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marL="233816" indent="-233816"/>
            <a:r>
              <a:rPr lang="en-GB" sz="2800" cap="small" dirty="0" smtClean="0">
                <a:solidFill>
                  <a:srgbClr val="F16369"/>
                </a:solidFill>
              </a:rPr>
              <a:t>High-Performance </a:t>
            </a:r>
          </a:p>
          <a:p>
            <a:pPr marL="233816" indent="-233816"/>
            <a:endParaRPr lang="en-GB" dirty="0" smtClean="0"/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no frills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lean language core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performance focus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strictly controlled side-effects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implicit memory management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concurrency apt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data-parallelism at core</a:t>
            </a:r>
          </a:p>
          <a:p>
            <a:pPr marL="233816" indent="-233816">
              <a:buFont typeface="Wingdings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3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9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Data-Parallelism, First Steps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522" y="2058291"/>
            <a:ext cx="7178390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2800" i="1" dirty="0" smtClean="0"/>
              <a:t>Formulate algorithms in </a:t>
            </a:r>
            <a:r>
              <a:rPr lang="en-GB" sz="2800" i="1" dirty="0" smtClean="0">
                <a:solidFill>
                  <a:srgbClr val="FF0000"/>
                </a:solidFill>
              </a:rPr>
              <a:t>space </a:t>
            </a:r>
            <a:r>
              <a:rPr lang="en-GB" sz="2800" i="1" dirty="0" smtClean="0"/>
              <a:t>rather than </a:t>
            </a:r>
            <a:r>
              <a:rPr lang="en-GB" sz="2800" i="1" dirty="0" smtClean="0">
                <a:solidFill>
                  <a:srgbClr val="FF0000"/>
                </a:solidFill>
              </a:rPr>
              <a:t>time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767565" y="3613784"/>
            <a:ext cx="2346774" cy="15201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GB" dirty="0" smtClean="0"/>
              <a:t>prod = 1;</a:t>
            </a:r>
          </a:p>
          <a:p>
            <a:r>
              <a:rPr lang="en-GB" dirty="0" smtClean="0"/>
              <a:t>for( </a:t>
            </a:r>
            <a:r>
              <a:rPr lang="en-GB" dirty="0" err="1" smtClean="0"/>
              <a:t>i</a:t>
            </a:r>
            <a:r>
              <a:rPr lang="en-GB" dirty="0" smtClean="0"/>
              <a:t>=1; </a:t>
            </a:r>
            <a:r>
              <a:rPr lang="en-GB" dirty="0" err="1" smtClean="0"/>
              <a:t>i</a:t>
            </a:r>
            <a:r>
              <a:rPr lang="en-GB" dirty="0" smtClean="0"/>
              <a:t>&lt;=10; </a:t>
            </a:r>
            <a:r>
              <a:rPr lang="en-GB" dirty="0" err="1" smtClean="0"/>
              <a:t>i</a:t>
            </a:r>
            <a:r>
              <a:rPr lang="en-GB" dirty="0" smtClean="0"/>
              <a:t>++) {</a:t>
            </a:r>
          </a:p>
          <a:p>
            <a:r>
              <a:rPr lang="en-GB" dirty="0" smtClean="0"/>
              <a:t>  prod = prod*</a:t>
            </a:r>
            <a:r>
              <a:rPr lang="en-GB" dirty="0" err="1" smtClean="0"/>
              <a:t>i</a:t>
            </a:r>
            <a:r>
              <a:rPr lang="en-GB" dirty="0" smtClean="0"/>
              <a:t>;</a:t>
            </a:r>
          </a:p>
          <a:p>
            <a:r>
              <a:rPr lang="en-GB" dirty="0" smtClean="0"/>
              <a:t>}</a:t>
            </a:r>
          </a:p>
          <a:p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30333" y="3003155"/>
            <a:ext cx="2542339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prod = prod( iota( 10)+1)</a:t>
            </a:r>
            <a:endParaRPr lang="en-GB" dirty="0"/>
          </a:p>
        </p:txBody>
      </p:sp>
      <p:pic>
        <p:nvPicPr>
          <p:cNvPr id="13" name="Picture 12" descr="seq2_fa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453" y="3003155"/>
            <a:ext cx="977823" cy="3189774"/>
          </a:xfrm>
          <a:prstGeom prst="rect">
            <a:avLst/>
          </a:prstGeom>
        </p:spPr>
      </p:pic>
      <p:pic>
        <p:nvPicPr>
          <p:cNvPr id="14" name="Picture 13" descr="par_fac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1" y="4373865"/>
            <a:ext cx="2477151" cy="12125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1679</Words>
  <Application>Microsoft Macintosh PowerPoint</Application>
  <PresentationFormat>On-screen Show (4:3)</PresentationFormat>
  <Paragraphs>377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Powers of Array Programming</vt:lpstr>
      <vt:lpstr>PowerPoint Presentation</vt:lpstr>
      <vt:lpstr>PowerPoint Presentation</vt:lpstr>
      <vt:lpstr>Everything is an Array</vt:lpstr>
      <vt:lpstr>Everything is an Array</vt:lpstr>
      <vt:lpstr>Some History</vt:lpstr>
      <vt:lpstr>The Big Picture</vt:lpstr>
      <vt:lpstr>SaC: HP2 Driven Language Design</vt:lpstr>
      <vt:lpstr> Data-Parallelism, First Steps</vt:lpstr>
      <vt:lpstr>Why is Space Better than Time?</vt:lpstr>
      <vt:lpstr>Another Example: Fibonacci Numbers</vt:lpstr>
      <vt:lpstr>Another Example: Fibonacci Numbers</vt:lpstr>
      <vt:lpstr>Fibonacci Numbers – now linearised!</vt:lpstr>
      <vt:lpstr>Fibonacci Numbers – now data-parallel!</vt:lpstr>
      <vt:lpstr>Multi-Dimensional Arrays</vt:lpstr>
      <vt:lpstr>Basic Operations</vt:lpstr>
      <vt:lpstr>The Usual Suspects</vt:lpstr>
      <vt:lpstr>Matlab/ APL stuff</vt:lpstr>
      <vt:lpstr>Set Notation</vt:lpstr>
      <vt:lpstr>Example: Matrix Multiply</vt:lpstr>
      <vt:lpstr>Example: Game Of Life</vt:lpstr>
      <vt:lpstr>Example: Relaxation</vt:lpstr>
      <vt:lpstr>Index-Free Combinator-Style Computations</vt:lpstr>
      <vt:lpstr>Shape-Invariant Programming</vt:lpstr>
      <vt:lpstr>Shape-Invariant Programming</vt:lpstr>
      <vt:lpstr>Computation of π</vt:lpstr>
      <vt:lpstr>Computation of π</vt:lpstr>
      <vt:lpstr>Arrays and Streams</vt:lpstr>
      <vt:lpstr>Target-Specific Streaming</vt:lpstr>
      <vt:lpstr>Streaming as High-Level Code Transformation</vt:lpstr>
      <vt:lpstr>…. Then streaming boils down to…..</vt:lpstr>
      <vt:lpstr>Alternative Layouts - Vectorisation</vt:lpstr>
      <vt:lpstr>Alternative Layouts – Morton Order</vt:lpstr>
      <vt:lpstr>Programming Array-Style offers: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Sven-Bodo Scholz</dc:creator>
  <cp:lastModifiedBy>Sven-Bodo Scholz</cp:lastModifiedBy>
  <cp:revision>60</cp:revision>
  <cp:lastPrinted>2014-03-06T09:13:29Z</cp:lastPrinted>
  <dcterms:created xsi:type="dcterms:W3CDTF">2012-07-02T11:33:25Z</dcterms:created>
  <dcterms:modified xsi:type="dcterms:W3CDTF">2014-08-20T16:03:25Z</dcterms:modified>
</cp:coreProperties>
</file>