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57" r:id="rId2"/>
    <p:sldId id="424" r:id="rId3"/>
    <p:sldId id="381" r:id="rId4"/>
    <p:sldId id="394" r:id="rId5"/>
    <p:sldId id="382" r:id="rId6"/>
    <p:sldId id="392" r:id="rId7"/>
    <p:sldId id="301" r:id="rId8"/>
    <p:sldId id="431" r:id="rId9"/>
    <p:sldId id="398" r:id="rId10"/>
    <p:sldId id="399" r:id="rId11"/>
    <p:sldId id="433" r:id="rId12"/>
    <p:sldId id="401" r:id="rId13"/>
    <p:sldId id="434" r:id="rId14"/>
    <p:sldId id="426" r:id="rId15"/>
    <p:sldId id="402" r:id="rId16"/>
    <p:sldId id="335" r:id="rId17"/>
    <p:sldId id="430" r:id="rId18"/>
    <p:sldId id="270" r:id="rId19"/>
    <p:sldId id="362" r:id="rId20"/>
    <p:sldId id="314" r:id="rId21"/>
    <p:sldId id="266" r:id="rId22"/>
    <p:sldId id="327" r:id="rId23"/>
    <p:sldId id="306" r:id="rId24"/>
    <p:sldId id="307" r:id="rId25"/>
    <p:sldId id="437" r:id="rId26"/>
    <p:sldId id="438" r:id="rId27"/>
    <p:sldId id="427" r:id="rId28"/>
    <p:sldId id="416" r:id="rId29"/>
    <p:sldId id="417" r:id="rId30"/>
    <p:sldId id="419" r:id="rId31"/>
    <p:sldId id="421" r:id="rId32"/>
    <p:sldId id="423" r:id="rId33"/>
    <p:sldId id="429" r:id="rId34"/>
    <p:sldId id="425" r:id="rId35"/>
    <p:sldId id="364" r:id="rId36"/>
    <p:sldId id="365" r:id="rId37"/>
    <p:sldId id="367" r:id="rId38"/>
    <p:sldId id="368" r:id="rId39"/>
    <p:sldId id="369" r:id="rId40"/>
    <p:sldId id="378" r:id="rId41"/>
    <p:sldId id="379" r:id="rId42"/>
    <p:sldId id="405" r:id="rId43"/>
    <p:sldId id="406" r:id="rId44"/>
    <p:sldId id="380" r:id="rId45"/>
    <p:sldId id="407" r:id="rId46"/>
    <p:sldId id="408" r:id="rId47"/>
    <p:sldId id="409" r:id="rId48"/>
    <p:sldId id="410" r:id="rId49"/>
    <p:sldId id="411" r:id="rId50"/>
    <p:sldId id="412" r:id="rId51"/>
    <p:sldId id="413" r:id="rId52"/>
    <p:sldId id="414" r:id="rId53"/>
    <p:sldId id="373" r:id="rId54"/>
    <p:sldId id="370" r:id="rId55"/>
    <p:sldId id="371" r:id="rId56"/>
    <p:sldId id="372" r:id="rId57"/>
    <p:sldId id="269" r:id="rId58"/>
    <p:sldId id="436" r:id="rId59"/>
    <p:sldId id="360" r:id="rId6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5074"/>
    <a:srgbClr val="1F499F"/>
    <a:srgbClr val="98A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12"/>
      </p:cViewPr>
      <p:guideLst>
        <p:guide orient="horz" pos="4191"/>
        <p:guide pos="19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911004180033"/>
          <c:y val="0.0443353160421329"/>
          <c:w val="0.855468431029455"/>
          <c:h val="0.68393643518517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Parallel Fraction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5.0</c:v>
                </c:pt>
                <c:pt idx="1">
                  <c:v>1.333333333333333</c:v>
                </c:pt>
                <c:pt idx="2">
                  <c:v>1.6</c:v>
                </c:pt>
                <c:pt idx="3">
                  <c:v>1.777777777777778</c:v>
                </c:pt>
                <c:pt idx="4">
                  <c:v>1.882352941176471</c:v>
                </c:pt>
                <c:pt idx="5">
                  <c:v>1.939393939393939</c:v>
                </c:pt>
                <c:pt idx="6">
                  <c:v>1.96923076923077</c:v>
                </c:pt>
                <c:pt idx="7">
                  <c:v>1.984496124031008</c:v>
                </c:pt>
                <c:pt idx="8">
                  <c:v>1.992217898832685</c:v>
                </c:pt>
                <c:pt idx="9">
                  <c:v>1.996101364522417</c:v>
                </c:pt>
                <c:pt idx="10">
                  <c:v>1.998048780487805</c:v>
                </c:pt>
                <c:pt idx="11">
                  <c:v>1.999023914104441</c:v>
                </c:pt>
                <c:pt idx="12">
                  <c:v>1.999511837930193</c:v>
                </c:pt>
                <c:pt idx="13">
                  <c:v>1.999755889173685</c:v>
                </c:pt>
                <c:pt idx="14">
                  <c:v>1.999877937137626</c:v>
                </c:pt>
                <c:pt idx="15">
                  <c:v>1.999938966706338</c:v>
                </c:pt>
                <c:pt idx="16">
                  <c:v>1.999969482887529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Sheet1!$F$1</c:f>
              <c:strCache>
                <c:ptCount val="1"/>
                <c:pt idx="0">
                  <c:v>95%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</c:numCache>
            </c:numRef>
          </c:cat>
          <c:val>
            <c:numRef>
              <c:f>Sheet1!$F$2:$F$18</c:f>
              <c:numCache>
                <c:formatCode>General</c:formatCode>
                <c:ptCount val="17"/>
                <c:pt idx="0">
                  <c:v>1.0</c:v>
                </c:pt>
                <c:pt idx="1">
                  <c:v>1.904761904761905</c:v>
                </c:pt>
                <c:pt idx="2">
                  <c:v>3.478260869565217</c:v>
                </c:pt>
                <c:pt idx="3">
                  <c:v>5.925925925925925</c:v>
                </c:pt>
                <c:pt idx="4">
                  <c:v>9.142857142857137</c:v>
                </c:pt>
                <c:pt idx="5">
                  <c:v>12.54901960784313</c:v>
                </c:pt>
                <c:pt idx="6">
                  <c:v>15.42168674698794</c:v>
                </c:pt>
                <c:pt idx="7">
                  <c:v>17.41496598639454</c:v>
                </c:pt>
                <c:pt idx="8">
                  <c:v>18.6181818181818</c:v>
                </c:pt>
                <c:pt idx="9">
                  <c:v>19.28436911487757</c:v>
                </c:pt>
                <c:pt idx="10">
                  <c:v>19.63566634707572</c:v>
                </c:pt>
                <c:pt idx="11">
                  <c:v>19.8161586840832</c:v>
                </c:pt>
                <c:pt idx="12">
                  <c:v>19.90765492102064</c:v>
                </c:pt>
                <c:pt idx="13">
                  <c:v>19.95372061868224</c:v>
                </c:pt>
                <c:pt idx="14">
                  <c:v>19.97683350606593</c:v>
                </c:pt>
                <c:pt idx="15">
                  <c:v>19.98841004056483</c:v>
                </c:pt>
                <c:pt idx="16">
                  <c:v>19.99420334070626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90%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</c:numCache>
            </c:num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1.0</c:v>
                </c:pt>
                <c:pt idx="1">
                  <c:v>1.818181818181818</c:v>
                </c:pt>
                <c:pt idx="2">
                  <c:v>3.076923076923078</c:v>
                </c:pt>
                <c:pt idx="3">
                  <c:v>4.705882352941177</c:v>
                </c:pt>
                <c:pt idx="4">
                  <c:v>6.400000000000001</c:v>
                </c:pt>
                <c:pt idx="5">
                  <c:v>7.804878048780487</c:v>
                </c:pt>
                <c:pt idx="6">
                  <c:v>8.767123287671232</c:v>
                </c:pt>
                <c:pt idx="7">
                  <c:v>9.343065693430658</c:v>
                </c:pt>
                <c:pt idx="8">
                  <c:v>9.660377358490567</c:v>
                </c:pt>
                <c:pt idx="9">
                  <c:v>9.827255278310944</c:v>
                </c:pt>
                <c:pt idx="10">
                  <c:v>9.912875121006778</c:v>
                </c:pt>
                <c:pt idx="11">
                  <c:v>9.956246961594557</c:v>
                </c:pt>
                <c:pt idx="12">
                  <c:v>9.97807551766139</c:v>
                </c:pt>
                <c:pt idx="13">
                  <c:v>9.98902572856969</c:v>
                </c:pt>
                <c:pt idx="14">
                  <c:v>9.994509851766</c:v>
                </c:pt>
                <c:pt idx="15">
                  <c:v>9.9972541721329</c:v>
                </c:pt>
                <c:pt idx="16">
                  <c:v>9.998626897551304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Sheet1!$D$1</c:f>
              <c:strCache>
                <c:ptCount val="1"/>
                <c:pt idx="0">
                  <c:v>70%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</c:numCache>
            </c:num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1.0</c:v>
                </c:pt>
                <c:pt idx="1">
                  <c:v>1.538461538461538</c:v>
                </c:pt>
                <c:pt idx="2">
                  <c:v>2.105263157894737</c:v>
                </c:pt>
                <c:pt idx="3">
                  <c:v>2.580645161290322</c:v>
                </c:pt>
                <c:pt idx="4">
                  <c:v>2.909090909090909</c:v>
                </c:pt>
                <c:pt idx="5">
                  <c:v>3.106796116504854</c:v>
                </c:pt>
                <c:pt idx="6">
                  <c:v>3.21608040201005</c:v>
                </c:pt>
                <c:pt idx="7">
                  <c:v>3.273657289002557</c:v>
                </c:pt>
                <c:pt idx="8">
                  <c:v>3.303225806451612</c:v>
                </c:pt>
                <c:pt idx="9">
                  <c:v>3.318211276733635</c:v>
                </c:pt>
                <c:pt idx="10">
                  <c:v>3.325755115297174</c:v>
                </c:pt>
                <c:pt idx="11">
                  <c:v>3.329539912209396</c:v>
                </c:pt>
                <c:pt idx="12">
                  <c:v>3.331435542903619</c:v>
                </c:pt>
                <c:pt idx="13">
                  <c:v>3.33238416792092</c:v>
                </c:pt>
                <c:pt idx="14">
                  <c:v>3.33285868304888</c:v>
                </c:pt>
                <c:pt idx="15">
                  <c:v>3.333095991292937</c:v>
                </c:pt>
                <c:pt idx="16">
                  <c:v>3.333214658088141</c:v>
                </c:pt>
              </c:numCache>
            </c:numRef>
          </c:val>
          <c:smooth val="0"/>
        </c:ser>
        <c:ser>
          <c:idx val="1"/>
          <c:order val="4"/>
          <c:tx>
            <c:strRef>
              <c:f>Sheet1!$C$1</c:f>
              <c:strCache>
                <c:ptCount val="1"/>
                <c:pt idx="0">
                  <c:v>50%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1.0</c:v>
                </c:pt>
                <c:pt idx="1">
                  <c:v>1.333333333333333</c:v>
                </c:pt>
                <c:pt idx="2">
                  <c:v>1.6</c:v>
                </c:pt>
                <c:pt idx="3">
                  <c:v>1.777777777777778</c:v>
                </c:pt>
                <c:pt idx="4">
                  <c:v>1.882352941176471</c:v>
                </c:pt>
                <c:pt idx="5">
                  <c:v>1.939393939393939</c:v>
                </c:pt>
                <c:pt idx="6">
                  <c:v>1.96923076923077</c:v>
                </c:pt>
                <c:pt idx="7">
                  <c:v>1.984496124031008</c:v>
                </c:pt>
                <c:pt idx="8">
                  <c:v>1.992217898832685</c:v>
                </c:pt>
                <c:pt idx="9">
                  <c:v>1.996101364522417</c:v>
                </c:pt>
                <c:pt idx="10">
                  <c:v>1.998048780487805</c:v>
                </c:pt>
                <c:pt idx="11">
                  <c:v>1.999023914104441</c:v>
                </c:pt>
                <c:pt idx="12">
                  <c:v>1.999511837930193</c:v>
                </c:pt>
                <c:pt idx="13">
                  <c:v>1.999755889173685</c:v>
                </c:pt>
                <c:pt idx="14">
                  <c:v>1.999877937137626</c:v>
                </c:pt>
                <c:pt idx="15">
                  <c:v>1.999938966706338</c:v>
                </c:pt>
                <c:pt idx="16">
                  <c:v>1.999969482887529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99901832"/>
        <c:axId val="-2099895976"/>
      </c:lineChart>
      <c:catAx>
        <c:axId val="-20999018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processors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099895976"/>
        <c:crosses val="autoZero"/>
        <c:auto val="1"/>
        <c:lblAlgn val="ctr"/>
        <c:lblOffset val="100"/>
        <c:noMultiLvlLbl val="0"/>
      </c:catAx>
      <c:valAx>
        <c:axId val="-2099895976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Speedup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99901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4896645743128"/>
          <c:y val="0.0563400097574581"/>
          <c:w val="0.230113006707495"/>
          <c:h val="0.33386574304739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Amdahl (95%)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1.0</c:v>
                </c:pt>
                <c:pt idx="1">
                  <c:v>1.904761905</c:v>
                </c:pt>
                <c:pt idx="2">
                  <c:v>3.47826087</c:v>
                </c:pt>
                <c:pt idx="3">
                  <c:v>5.925925925999999</c:v>
                </c:pt>
                <c:pt idx="4">
                  <c:v>9.142857143000001</c:v>
                </c:pt>
                <c:pt idx="5">
                  <c:v>12.54901961</c:v>
                </c:pt>
                <c:pt idx="6">
                  <c:v>15.42168675</c:v>
                </c:pt>
                <c:pt idx="7">
                  <c:v>17.41496599</c:v>
                </c:pt>
                <c:pt idx="8">
                  <c:v>18.61818182</c:v>
                </c:pt>
                <c:pt idx="9">
                  <c:v>19.28436911</c:v>
                </c:pt>
                <c:pt idx="10">
                  <c:v>19.63566635</c:v>
                </c:pt>
                <c:pt idx="11">
                  <c:v>19.81615868</c:v>
                </c:pt>
                <c:pt idx="12">
                  <c:v>19.90765492</c:v>
                </c:pt>
                <c:pt idx="13">
                  <c:v>19.95372062</c:v>
                </c:pt>
                <c:pt idx="14">
                  <c:v>19.97683351</c:v>
                </c:pt>
                <c:pt idx="15">
                  <c:v>19.98841003999999</c:v>
                </c:pt>
                <c:pt idx="16">
                  <c:v>19.99420334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Gunther (95%)</c:v>
                </c:pt>
              </c:strCache>
            </c:strRef>
          </c:tx>
          <c:cat>
            <c:numRef>
              <c:f>Sheet1!$A$2:$A$18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  <c:pt idx="10">
                  <c:v>1024.0</c:v>
                </c:pt>
                <c:pt idx="11">
                  <c:v>2048.0</c:v>
                </c:pt>
                <c:pt idx="12">
                  <c:v>4096.0</c:v>
                </c:pt>
                <c:pt idx="13">
                  <c:v>8192.0</c:v>
                </c:pt>
                <c:pt idx="14">
                  <c:v>16384.0</c:v>
                </c:pt>
                <c:pt idx="15">
                  <c:v>32768.0</c:v>
                </c:pt>
                <c:pt idx="16">
                  <c:v>65536.0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0.99990001</c:v>
                </c:pt>
                <c:pt idx="1">
                  <c:v>1.904036558</c:v>
                </c:pt>
                <c:pt idx="2">
                  <c:v>3.473428274</c:v>
                </c:pt>
                <c:pt idx="3">
                  <c:v>5.897965201999999</c:v>
                </c:pt>
                <c:pt idx="4">
                  <c:v>9.011038522</c:v>
                </c:pt>
                <c:pt idx="5">
                  <c:v>12.06454532</c:v>
                </c:pt>
                <c:pt idx="6">
                  <c:v>14.03631898</c:v>
                </c:pt>
                <c:pt idx="7">
                  <c:v>14.24057674</c:v>
                </c:pt>
                <c:pt idx="8">
                  <c:v>12.60860143</c:v>
                </c:pt>
                <c:pt idx="9">
                  <c:v>9.703512217</c:v>
                </c:pt>
                <c:pt idx="10">
                  <c:v>6.52197728</c:v>
                </c:pt>
                <c:pt idx="11">
                  <c:v>3.917514888</c:v>
                </c:pt>
                <c:pt idx="12">
                  <c:v>2.174707598</c:v>
                </c:pt>
                <c:pt idx="13">
                  <c:v>1.150329728</c:v>
                </c:pt>
                <c:pt idx="14">
                  <c:v>0.592256372</c:v>
                </c:pt>
                <c:pt idx="15">
                  <c:v>0.300586535</c:v>
                </c:pt>
                <c:pt idx="16">
                  <c:v>0.15143222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2923128"/>
        <c:axId val="-2102917512"/>
      </c:lineChart>
      <c:catAx>
        <c:axId val="-2102923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Number of processors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-2102917512"/>
        <c:crosses val="autoZero"/>
        <c:auto val="1"/>
        <c:lblAlgn val="ctr"/>
        <c:lblOffset val="100"/>
        <c:noMultiLvlLbl val="0"/>
      </c:catAx>
      <c:valAx>
        <c:axId val="-2102917512"/>
        <c:scaling>
          <c:orientation val="minMax"/>
          <c:max val="20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Speedup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02923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497059395353"/>
          <c:y val="0.0629733384917199"/>
          <c:w val="0.214638743073782"/>
          <c:h val="0.166932871523696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Pthreads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1.000235364131482</c:v>
                </c:pt>
                <c:pt idx="1">
                  <c:v>1.998014650176489</c:v>
                </c:pt>
                <c:pt idx="2">
                  <c:v>2.98713657735353</c:v>
                </c:pt>
                <c:pt idx="3">
                  <c:v>3.9610893250396</c:v>
                </c:pt>
                <c:pt idx="4">
                  <c:v>4.902300533742954</c:v>
                </c:pt>
                <c:pt idx="5">
                  <c:v>5.816601659456776</c:v>
                </c:pt>
                <c:pt idx="6">
                  <c:v>6.735751593193613</c:v>
                </c:pt>
                <c:pt idx="7">
                  <c:v>7.632456124025236</c:v>
                </c:pt>
                <c:pt idx="8">
                  <c:v>8.53511556031926</c:v>
                </c:pt>
                <c:pt idx="9">
                  <c:v>9.441356923324848</c:v>
                </c:pt>
                <c:pt idx="10">
                  <c:v>10.35644026920212</c:v>
                </c:pt>
                <c:pt idx="11">
                  <c:v>11.24561595941592</c:v>
                </c:pt>
                <c:pt idx="12">
                  <c:v>12.13617329801873</c:v>
                </c:pt>
                <c:pt idx="13">
                  <c:v>12.9454686069636</c:v>
                </c:pt>
                <c:pt idx="14">
                  <c:v>13.80248721055466</c:v>
                </c:pt>
                <c:pt idx="15">
                  <c:v>14.60234292937385</c:v>
                </c:pt>
                <c:pt idx="16">
                  <c:v>15.41350797737395</c:v>
                </c:pt>
                <c:pt idx="17">
                  <c:v>15.93300050507013</c:v>
                </c:pt>
                <c:pt idx="18">
                  <c:v>16.51595819657276</c:v>
                </c:pt>
                <c:pt idx="19">
                  <c:v>17.02611421335603</c:v>
                </c:pt>
                <c:pt idx="20">
                  <c:v>17.58159524983387</c:v>
                </c:pt>
                <c:pt idx="21">
                  <c:v>18.0839819204057</c:v>
                </c:pt>
                <c:pt idx="22">
                  <c:v>18.60958841947633</c:v>
                </c:pt>
                <c:pt idx="23">
                  <c:v>19.16800654358492</c:v>
                </c:pt>
                <c:pt idx="24">
                  <c:v>19.80774246522411</c:v>
                </c:pt>
                <c:pt idx="25">
                  <c:v>20.4090524534687</c:v>
                </c:pt>
                <c:pt idx="26">
                  <c:v>20.88348822406111</c:v>
                </c:pt>
                <c:pt idx="27">
                  <c:v>21.51680264435058</c:v>
                </c:pt>
                <c:pt idx="28">
                  <c:v>22.22520593973552</c:v>
                </c:pt>
                <c:pt idx="29">
                  <c:v>22.61806800319885</c:v>
                </c:pt>
                <c:pt idx="30">
                  <c:v>23.16880879071212</c:v>
                </c:pt>
                <c:pt idx="31">
                  <c:v>23.79043392504931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TBB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Sheet1!$C$2:$C$33</c:f>
              <c:numCache>
                <c:formatCode>General</c:formatCode>
                <c:ptCount val="32"/>
                <c:pt idx="0">
                  <c:v>1.049443673901806</c:v>
                </c:pt>
                <c:pt idx="1">
                  <c:v>2.087870379798391</c:v>
                </c:pt>
                <c:pt idx="2">
                  <c:v>3.122866400399019</c:v>
                </c:pt>
                <c:pt idx="3">
                  <c:v>4.123384980443809</c:v>
                </c:pt>
                <c:pt idx="4">
                  <c:v>5.099630055647091</c:v>
                </c:pt>
                <c:pt idx="5">
                  <c:v>6.058360355436059</c:v>
                </c:pt>
                <c:pt idx="6">
                  <c:v>7.015404485348204</c:v>
                </c:pt>
                <c:pt idx="7">
                  <c:v>7.923556233939371</c:v>
                </c:pt>
                <c:pt idx="8">
                  <c:v>8.854763138575808</c:v>
                </c:pt>
                <c:pt idx="9">
                  <c:v>9.783958201619923</c:v>
                </c:pt>
                <c:pt idx="10">
                  <c:v>10.702528837622</c:v>
                </c:pt>
                <c:pt idx="11">
                  <c:v>11.59095277126141</c:v>
                </c:pt>
                <c:pt idx="12">
                  <c:v>12.46900986637073</c:v>
                </c:pt>
                <c:pt idx="13">
                  <c:v>13.34112461165601</c:v>
                </c:pt>
                <c:pt idx="14">
                  <c:v>14.18783947413942</c:v>
                </c:pt>
                <c:pt idx="15">
                  <c:v>14.99915878792312</c:v>
                </c:pt>
                <c:pt idx="16">
                  <c:v>15.75518162085326</c:v>
                </c:pt>
                <c:pt idx="17">
                  <c:v>16.3187958854778</c:v>
                </c:pt>
                <c:pt idx="18">
                  <c:v>16.82183436564256</c:v>
                </c:pt>
                <c:pt idx="19">
                  <c:v>17.36532435636856</c:v>
                </c:pt>
                <c:pt idx="20">
                  <c:v>17.96397126461956</c:v>
                </c:pt>
                <c:pt idx="21">
                  <c:v>18.41736650648942</c:v>
                </c:pt>
                <c:pt idx="22">
                  <c:v>18.83220444056667</c:v>
                </c:pt>
                <c:pt idx="23">
                  <c:v>19.25982717324942</c:v>
                </c:pt>
                <c:pt idx="24">
                  <c:v>19.95569450864942</c:v>
                </c:pt>
                <c:pt idx="25">
                  <c:v>20.60801507537688</c:v>
                </c:pt>
                <c:pt idx="26">
                  <c:v>21.25198217339483</c:v>
                </c:pt>
                <c:pt idx="27">
                  <c:v>21.37939213846314</c:v>
                </c:pt>
                <c:pt idx="28">
                  <c:v>22.13642988232752</c:v>
                </c:pt>
                <c:pt idx="29">
                  <c:v>22.56145128459042</c:v>
                </c:pt>
                <c:pt idx="30">
                  <c:v>23.64299097748695</c:v>
                </c:pt>
                <c:pt idx="31">
                  <c:v>24.14978064364161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Objects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Sheet1!$D$2:$D$33</c:f>
              <c:numCache>
                <c:formatCode>General</c:formatCode>
                <c:ptCount val="32"/>
                <c:pt idx="0">
                  <c:v>1.007822243629836</c:v>
                </c:pt>
                <c:pt idx="1">
                  <c:v>1.973449113005483</c:v>
                </c:pt>
                <c:pt idx="2">
                  <c:v>2.932078088748914</c:v>
                </c:pt>
                <c:pt idx="3">
                  <c:v>3.842797440005997</c:v>
                </c:pt>
                <c:pt idx="4">
                  <c:v>4.693717666987129</c:v>
                </c:pt>
                <c:pt idx="5">
                  <c:v>5.508758143595943</c:v>
                </c:pt>
                <c:pt idx="6">
                  <c:v>6.32089241676942</c:v>
                </c:pt>
                <c:pt idx="7">
                  <c:v>7.10036791758646</c:v>
                </c:pt>
                <c:pt idx="8">
                  <c:v>7.866031782566581</c:v>
                </c:pt>
                <c:pt idx="9">
                  <c:v>8.607579128536647</c:v>
                </c:pt>
                <c:pt idx="10">
                  <c:v>9.35680713682721</c:v>
                </c:pt>
                <c:pt idx="11">
                  <c:v>10.05540162808945</c:v>
                </c:pt>
                <c:pt idx="12">
                  <c:v>10.75896581577774</c:v>
                </c:pt>
                <c:pt idx="13">
                  <c:v>11.42815939807719</c:v>
                </c:pt>
                <c:pt idx="14">
                  <c:v>12.09394122591014</c:v>
                </c:pt>
                <c:pt idx="15">
                  <c:v>12.71508076768053</c:v>
                </c:pt>
                <c:pt idx="16">
                  <c:v>12.93546453861561</c:v>
                </c:pt>
                <c:pt idx="17">
                  <c:v>13.26302938180172</c:v>
                </c:pt>
                <c:pt idx="18">
                  <c:v>13.57855440037084</c:v>
                </c:pt>
                <c:pt idx="19">
                  <c:v>13.8842638047195</c:v>
                </c:pt>
                <c:pt idx="20">
                  <c:v>14.26979018059083</c:v>
                </c:pt>
                <c:pt idx="21">
                  <c:v>14.59273031348966</c:v>
                </c:pt>
                <c:pt idx="22">
                  <c:v>14.92492038940952</c:v>
                </c:pt>
                <c:pt idx="23">
                  <c:v>15.24986984976945</c:v>
                </c:pt>
                <c:pt idx="24">
                  <c:v>15.64130973721347</c:v>
                </c:pt>
                <c:pt idx="25">
                  <c:v>16.01419450573052</c:v>
                </c:pt>
                <c:pt idx="26">
                  <c:v>16.41678509237205</c:v>
                </c:pt>
                <c:pt idx="27">
                  <c:v>16.75722224492291</c:v>
                </c:pt>
                <c:pt idx="28">
                  <c:v>17.0899714541704</c:v>
                </c:pt>
                <c:pt idx="29">
                  <c:v>17.48340545264639</c:v>
                </c:pt>
                <c:pt idx="30">
                  <c:v>17.85214609089326</c:v>
                </c:pt>
                <c:pt idx="31">
                  <c:v>18.15362652442398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Hyperqueue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Sheet1!$E$2:$E$33</c:f>
              <c:numCache>
                <c:formatCode>General</c:formatCode>
                <c:ptCount val="32"/>
                <c:pt idx="0">
                  <c:v>1.004805972489697</c:v>
                </c:pt>
                <c:pt idx="1">
                  <c:v>2.005249055072293</c:v>
                </c:pt>
                <c:pt idx="2">
                  <c:v>3.00765298638817</c:v>
                </c:pt>
                <c:pt idx="3">
                  <c:v>3.966357011253016</c:v>
                </c:pt>
                <c:pt idx="4">
                  <c:v>4.908520200841427</c:v>
                </c:pt>
                <c:pt idx="5">
                  <c:v>5.830701860395679</c:v>
                </c:pt>
                <c:pt idx="6">
                  <c:v>6.750775739318665</c:v>
                </c:pt>
                <c:pt idx="7">
                  <c:v>7.674304801826404</c:v>
                </c:pt>
                <c:pt idx="8">
                  <c:v>8.579577192230043</c:v>
                </c:pt>
                <c:pt idx="9">
                  <c:v>9.496011485070547</c:v>
                </c:pt>
                <c:pt idx="10">
                  <c:v>10.4033358701167</c:v>
                </c:pt>
                <c:pt idx="11">
                  <c:v>11.28988699087393</c:v>
                </c:pt>
                <c:pt idx="12">
                  <c:v>12.17617018749722</c:v>
                </c:pt>
                <c:pt idx="13">
                  <c:v>13.07819500916846</c:v>
                </c:pt>
                <c:pt idx="14">
                  <c:v>13.95608303556236</c:v>
                </c:pt>
                <c:pt idx="15">
                  <c:v>14.82885863571441</c:v>
                </c:pt>
                <c:pt idx="16">
                  <c:v>15.36097012828916</c:v>
                </c:pt>
                <c:pt idx="17">
                  <c:v>15.87103078619942</c:v>
                </c:pt>
                <c:pt idx="18">
                  <c:v>16.44839065476781</c:v>
                </c:pt>
                <c:pt idx="19">
                  <c:v>16.92178667216829</c:v>
                </c:pt>
                <c:pt idx="20">
                  <c:v>17.44695922230967</c:v>
                </c:pt>
                <c:pt idx="21">
                  <c:v>18.03467534466457</c:v>
                </c:pt>
                <c:pt idx="22">
                  <c:v>18.47503097195628</c:v>
                </c:pt>
                <c:pt idx="23">
                  <c:v>18.9825726717274</c:v>
                </c:pt>
                <c:pt idx="24">
                  <c:v>19.62574176875957</c:v>
                </c:pt>
                <c:pt idx="25">
                  <c:v>20.28940012368584</c:v>
                </c:pt>
                <c:pt idx="26">
                  <c:v>20.83574241077098</c:v>
                </c:pt>
                <c:pt idx="27">
                  <c:v>21.42238880037608</c:v>
                </c:pt>
                <c:pt idx="28">
                  <c:v>22.03769681336987</c:v>
                </c:pt>
                <c:pt idx="29">
                  <c:v>22.63367183619405</c:v>
                </c:pt>
                <c:pt idx="30">
                  <c:v>23.25684067258343</c:v>
                </c:pt>
                <c:pt idx="31">
                  <c:v>23.74703957844752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2655992"/>
        <c:axId val="-2083586184"/>
      </c:scatterChart>
      <c:valAx>
        <c:axId val="-2082655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Core</a:t>
                </a:r>
                <a:r>
                  <a:rPr lang="en-US" baseline="0" dirty="0" smtClean="0"/>
                  <a:t> </a:t>
                </a:r>
                <a:r>
                  <a:rPr lang="en-US" dirty="0" smtClean="0"/>
                  <a:t>Count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3586184"/>
        <c:crosses val="autoZero"/>
        <c:crossBetween val="midCat"/>
        <c:majorUnit val="5.0"/>
      </c:valAx>
      <c:valAx>
        <c:axId val="-2083586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Speedup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2655992"/>
        <c:crossesAt val="0.0"/>
        <c:crossBetween val="midCat"/>
      </c:valAx>
    </c:plotArea>
    <c:legend>
      <c:legendPos val="r"/>
      <c:layout>
        <c:manualLayout>
          <c:xMode val="edge"/>
          <c:yMode val="edge"/>
          <c:x val="0.798867381160688"/>
          <c:y val="0.164705058348908"/>
          <c:w val="0.188786939826966"/>
          <c:h val="0.33386574304739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Pthreads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Sheet1!$B$2:$B$33</c:f>
              <c:numCache>
                <c:formatCode>General</c:formatCode>
                <c:ptCount val="32"/>
                <c:pt idx="0">
                  <c:v>1.01114315</c:v>
                </c:pt>
                <c:pt idx="1">
                  <c:v>1.700620787</c:v>
                </c:pt>
                <c:pt idx="2">
                  <c:v>2.267039794</c:v>
                </c:pt>
                <c:pt idx="3">
                  <c:v>2.690370022</c:v>
                </c:pt>
                <c:pt idx="4">
                  <c:v>2.878436395</c:v>
                </c:pt>
                <c:pt idx="5">
                  <c:v>3.280634066</c:v>
                </c:pt>
                <c:pt idx="6">
                  <c:v>3.579218032999999</c:v>
                </c:pt>
                <c:pt idx="7">
                  <c:v>3.883943431</c:v>
                </c:pt>
                <c:pt idx="8">
                  <c:v>4.176267676</c:v>
                </c:pt>
                <c:pt idx="9">
                  <c:v>4.316793653</c:v>
                </c:pt>
                <c:pt idx="10">
                  <c:v>4.561097112</c:v>
                </c:pt>
                <c:pt idx="11">
                  <c:v>4.729113313</c:v>
                </c:pt>
                <c:pt idx="12">
                  <c:v>4.748973902</c:v>
                </c:pt>
                <c:pt idx="13">
                  <c:v>4.875802351</c:v>
                </c:pt>
                <c:pt idx="14">
                  <c:v>5.001322281</c:v>
                </c:pt>
                <c:pt idx="15">
                  <c:v>5.099111161</c:v>
                </c:pt>
                <c:pt idx="16">
                  <c:v>5.197301088</c:v>
                </c:pt>
                <c:pt idx="17">
                  <c:v>5.196070071999994</c:v>
                </c:pt>
                <c:pt idx="18">
                  <c:v>5.227818659999989</c:v>
                </c:pt>
                <c:pt idx="19">
                  <c:v>5.280671686</c:v>
                </c:pt>
                <c:pt idx="20">
                  <c:v>5.301908316</c:v>
                </c:pt>
                <c:pt idx="21">
                  <c:v>5.283418751</c:v>
                </c:pt>
                <c:pt idx="22">
                  <c:v>5.305395941</c:v>
                </c:pt>
                <c:pt idx="23">
                  <c:v>5.295202418</c:v>
                </c:pt>
                <c:pt idx="24">
                  <c:v>5.302574712999994</c:v>
                </c:pt>
                <c:pt idx="25">
                  <c:v>5.307911927999988</c:v>
                </c:pt>
                <c:pt idx="26">
                  <c:v>5.309710524</c:v>
                </c:pt>
                <c:pt idx="27">
                  <c:v>5.320476129999994</c:v>
                </c:pt>
                <c:pt idx="28">
                  <c:v>5.340110221999991</c:v>
                </c:pt>
                <c:pt idx="29">
                  <c:v>5.353036485</c:v>
                </c:pt>
                <c:pt idx="30">
                  <c:v>5.351887270999991</c:v>
                </c:pt>
                <c:pt idx="31">
                  <c:v>5.334967558999991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TBB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Sheet1!$C$2:$C$33</c:f>
              <c:numCache>
                <c:formatCode>General</c:formatCode>
                <c:ptCount val="32"/>
                <c:pt idx="0">
                  <c:v>1.02904147</c:v>
                </c:pt>
                <c:pt idx="1">
                  <c:v>1.753543441</c:v>
                </c:pt>
                <c:pt idx="2">
                  <c:v>2.43932163</c:v>
                </c:pt>
                <c:pt idx="3">
                  <c:v>3.019694859</c:v>
                </c:pt>
                <c:pt idx="4">
                  <c:v>3.092817225</c:v>
                </c:pt>
                <c:pt idx="5">
                  <c:v>3.31315621</c:v>
                </c:pt>
                <c:pt idx="6">
                  <c:v>3.483308775</c:v>
                </c:pt>
                <c:pt idx="7">
                  <c:v>3.627272667</c:v>
                </c:pt>
                <c:pt idx="8">
                  <c:v>3.692154408</c:v>
                </c:pt>
                <c:pt idx="9">
                  <c:v>3.813616482999999</c:v>
                </c:pt>
                <c:pt idx="10">
                  <c:v>3.886420488</c:v>
                </c:pt>
                <c:pt idx="11">
                  <c:v>3.910361989</c:v>
                </c:pt>
                <c:pt idx="12">
                  <c:v>3.890445552999999</c:v>
                </c:pt>
                <c:pt idx="13">
                  <c:v>3.893815362999999</c:v>
                </c:pt>
                <c:pt idx="14">
                  <c:v>3.868519432999999</c:v>
                </c:pt>
                <c:pt idx="15">
                  <c:v>3.905544557</c:v>
                </c:pt>
                <c:pt idx="16">
                  <c:v>4.212806489</c:v>
                </c:pt>
                <c:pt idx="17">
                  <c:v>4.143078375999996</c:v>
                </c:pt>
                <c:pt idx="18">
                  <c:v>4.132713421</c:v>
                </c:pt>
                <c:pt idx="19">
                  <c:v>4.187108250999989</c:v>
                </c:pt>
                <c:pt idx="20">
                  <c:v>4.063662364</c:v>
                </c:pt>
                <c:pt idx="21">
                  <c:v>4.124229206999993</c:v>
                </c:pt>
                <c:pt idx="22">
                  <c:v>4.134832137999993</c:v>
                </c:pt>
                <c:pt idx="23">
                  <c:v>4.157557195999995</c:v>
                </c:pt>
                <c:pt idx="24">
                  <c:v>4.100210078999993</c:v>
                </c:pt>
                <c:pt idx="25">
                  <c:v>4.221269521</c:v>
                </c:pt>
                <c:pt idx="26">
                  <c:v>4.192838139999993</c:v>
                </c:pt>
                <c:pt idx="27">
                  <c:v>4.286194365</c:v>
                </c:pt>
                <c:pt idx="28">
                  <c:v>4.283181694</c:v>
                </c:pt>
                <c:pt idx="29">
                  <c:v>4.295224222</c:v>
                </c:pt>
                <c:pt idx="30">
                  <c:v>4.225595192</c:v>
                </c:pt>
                <c:pt idx="31">
                  <c:v>4.240821503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Objects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Sheet1!$D$2:$D$33</c:f>
              <c:numCache>
                <c:formatCode>General</c:formatCode>
                <c:ptCount val="32"/>
                <c:pt idx="0">
                  <c:v>1.008070964</c:v>
                </c:pt>
                <c:pt idx="1">
                  <c:v>1.910162059</c:v>
                </c:pt>
                <c:pt idx="2">
                  <c:v>2.675003902</c:v>
                </c:pt>
                <c:pt idx="3">
                  <c:v>3.375742467999999</c:v>
                </c:pt>
                <c:pt idx="4">
                  <c:v>3.944930372</c:v>
                </c:pt>
                <c:pt idx="5">
                  <c:v>4.341534466999991</c:v>
                </c:pt>
                <c:pt idx="6">
                  <c:v>4.616925809999989</c:v>
                </c:pt>
                <c:pt idx="7">
                  <c:v>4.837824725</c:v>
                </c:pt>
                <c:pt idx="8">
                  <c:v>5.106898093</c:v>
                </c:pt>
                <c:pt idx="9">
                  <c:v>5.336421044</c:v>
                </c:pt>
                <c:pt idx="10">
                  <c:v>5.416584363999994</c:v>
                </c:pt>
                <c:pt idx="11">
                  <c:v>5.543269522</c:v>
                </c:pt>
                <c:pt idx="12">
                  <c:v>5.780536905999996</c:v>
                </c:pt>
                <c:pt idx="13">
                  <c:v>5.859464311</c:v>
                </c:pt>
                <c:pt idx="14">
                  <c:v>5.979111702</c:v>
                </c:pt>
                <c:pt idx="15">
                  <c:v>6.093777778</c:v>
                </c:pt>
                <c:pt idx="16">
                  <c:v>6.047347587</c:v>
                </c:pt>
                <c:pt idx="17">
                  <c:v>5.904887004</c:v>
                </c:pt>
                <c:pt idx="18">
                  <c:v>6.022379127</c:v>
                </c:pt>
                <c:pt idx="19">
                  <c:v>5.84672132</c:v>
                </c:pt>
                <c:pt idx="20">
                  <c:v>5.810607505</c:v>
                </c:pt>
                <c:pt idx="21">
                  <c:v>5.781146236</c:v>
                </c:pt>
                <c:pt idx="22">
                  <c:v>5.803597884</c:v>
                </c:pt>
                <c:pt idx="23">
                  <c:v>5.713749922</c:v>
                </c:pt>
                <c:pt idx="24">
                  <c:v>5.67150288</c:v>
                </c:pt>
                <c:pt idx="25">
                  <c:v>5.649012215999995</c:v>
                </c:pt>
                <c:pt idx="26">
                  <c:v>5.623295396</c:v>
                </c:pt>
                <c:pt idx="27">
                  <c:v>5.586009513</c:v>
                </c:pt>
                <c:pt idx="28">
                  <c:v>5.557199311</c:v>
                </c:pt>
                <c:pt idx="29">
                  <c:v>5.50620457</c:v>
                </c:pt>
                <c:pt idx="30">
                  <c:v>5.539742023</c:v>
                </c:pt>
                <c:pt idx="31">
                  <c:v>5.433595878999994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Hyperqueue</c:v>
                </c:pt>
              </c:strCache>
            </c:strRef>
          </c:tx>
          <c:xVal>
            <c:numRef>
              <c:f>Sheet1!$A$2:$A$33</c:f>
              <c:numCache>
                <c:formatCode>General</c:formatCode>
                <c:ptCount val="32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  <c:pt idx="10">
                  <c:v>11.0</c:v>
                </c:pt>
                <c:pt idx="11">
                  <c:v>12.0</c:v>
                </c:pt>
                <c:pt idx="12">
                  <c:v>13.0</c:v>
                </c:pt>
                <c:pt idx="13">
                  <c:v>14.0</c:v>
                </c:pt>
                <c:pt idx="14">
                  <c:v>15.0</c:v>
                </c:pt>
                <c:pt idx="15">
                  <c:v>16.0</c:v>
                </c:pt>
                <c:pt idx="16">
                  <c:v>17.0</c:v>
                </c:pt>
                <c:pt idx="17">
                  <c:v>18.0</c:v>
                </c:pt>
                <c:pt idx="18">
                  <c:v>19.0</c:v>
                </c:pt>
                <c:pt idx="19">
                  <c:v>20.0</c:v>
                </c:pt>
                <c:pt idx="20">
                  <c:v>21.0</c:v>
                </c:pt>
                <c:pt idx="21">
                  <c:v>22.0</c:v>
                </c:pt>
                <c:pt idx="22">
                  <c:v>23.0</c:v>
                </c:pt>
                <c:pt idx="23">
                  <c:v>24.0</c:v>
                </c:pt>
                <c:pt idx="24">
                  <c:v>25.0</c:v>
                </c:pt>
                <c:pt idx="25">
                  <c:v>26.0</c:v>
                </c:pt>
                <c:pt idx="26">
                  <c:v>27.0</c:v>
                </c:pt>
                <c:pt idx="27">
                  <c:v>28.0</c:v>
                </c:pt>
                <c:pt idx="28">
                  <c:v>29.0</c:v>
                </c:pt>
                <c:pt idx="29">
                  <c:v>30.0</c:v>
                </c:pt>
                <c:pt idx="30">
                  <c:v>31.0</c:v>
                </c:pt>
                <c:pt idx="31">
                  <c:v>32.0</c:v>
                </c:pt>
              </c:numCache>
            </c:numRef>
          </c:xVal>
          <c:yVal>
            <c:numRef>
              <c:f>Sheet1!$E$2:$E$33</c:f>
              <c:numCache>
                <c:formatCode>General</c:formatCode>
                <c:ptCount val="32"/>
                <c:pt idx="0">
                  <c:v>0.976499139</c:v>
                </c:pt>
                <c:pt idx="1">
                  <c:v>1.098818316</c:v>
                </c:pt>
                <c:pt idx="2">
                  <c:v>2.112618547</c:v>
                </c:pt>
                <c:pt idx="3">
                  <c:v>2.934890217</c:v>
                </c:pt>
                <c:pt idx="4">
                  <c:v>3.618656761</c:v>
                </c:pt>
                <c:pt idx="5">
                  <c:v>4.260985766999988</c:v>
                </c:pt>
                <c:pt idx="6">
                  <c:v>4.638441109999999</c:v>
                </c:pt>
                <c:pt idx="7">
                  <c:v>4.969779348</c:v>
                </c:pt>
                <c:pt idx="8">
                  <c:v>5.239605625</c:v>
                </c:pt>
                <c:pt idx="9">
                  <c:v>5.452990773</c:v>
                </c:pt>
                <c:pt idx="10">
                  <c:v>5.639195927999994</c:v>
                </c:pt>
                <c:pt idx="11">
                  <c:v>5.721260171</c:v>
                </c:pt>
                <c:pt idx="12">
                  <c:v>5.862470737999991</c:v>
                </c:pt>
                <c:pt idx="13">
                  <c:v>6.031917117</c:v>
                </c:pt>
                <c:pt idx="14">
                  <c:v>6.145261412</c:v>
                </c:pt>
                <c:pt idx="15">
                  <c:v>6.182879947999993</c:v>
                </c:pt>
                <c:pt idx="16">
                  <c:v>6.284476733</c:v>
                </c:pt>
                <c:pt idx="17">
                  <c:v>6.296815082</c:v>
                </c:pt>
                <c:pt idx="18">
                  <c:v>6.275416214</c:v>
                </c:pt>
                <c:pt idx="19">
                  <c:v>6.278577234</c:v>
                </c:pt>
                <c:pt idx="20">
                  <c:v>6.105717847999988</c:v>
                </c:pt>
                <c:pt idx="21">
                  <c:v>6.312179176999991</c:v>
                </c:pt>
                <c:pt idx="22">
                  <c:v>6.128916900999988</c:v>
                </c:pt>
                <c:pt idx="23">
                  <c:v>6.07602229</c:v>
                </c:pt>
                <c:pt idx="24">
                  <c:v>6.037760775</c:v>
                </c:pt>
                <c:pt idx="25">
                  <c:v>5.905650016</c:v>
                </c:pt>
                <c:pt idx="26">
                  <c:v>5.959879159</c:v>
                </c:pt>
                <c:pt idx="27">
                  <c:v>5.975463599</c:v>
                </c:pt>
                <c:pt idx="28">
                  <c:v>6.018281775999998</c:v>
                </c:pt>
                <c:pt idx="29">
                  <c:v>5.829568767</c:v>
                </c:pt>
                <c:pt idx="30">
                  <c:v>5.665526894999993</c:v>
                </c:pt>
                <c:pt idx="31">
                  <c:v>5.623526033999993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1399032"/>
        <c:axId val="-2071300328"/>
      </c:scatterChart>
      <c:valAx>
        <c:axId val="-2071399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Thread Count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1300328"/>
        <c:crosses val="autoZero"/>
        <c:crossBetween val="midCat"/>
      </c:valAx>
      <c:valAx>
        <c:axId val="-20713003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Speedup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7139903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D6E11-BA2A-664D-B64A-76EA51ECE690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4C0147-1B03-2946-8C85-13AE45827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676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02918-1605-964D-9D88-683EABE0DBCA}" type="datetimeFigureOut">
              <a:rPr lang="en-US" smtClean="0"/>
              <a:t>13/08/14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20EB2-3236-6446-AC6A-5C512DFD0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706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 where the dependencies 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39A8A-F780-0140-8DCA-CFFB396232A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over multiple slides</a:t>
            </a:r>
          </a:p>
          <a:p>
            <a:r>
              <a:rPr lang="en-US" dirty="0" smtClean="0"/>
              <a:t>say</a:t>
            </a:r>
            <a:r>
              <a:rPr lang="en-US" baseline="0" dirty="0" smtClean="0"/>
              <a:t> that push operates on user (only tail needed) and pop operates on queue (only head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0EB2-3236-6446-AC6A-5C512DFD0FA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2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over multiple slides</a:t>
            </a:r>
          </a:p>
          <a:p>
            <a:r>
              <a:rPr lang="en-US" dirty="0" smtClean="0"/>
              <a:t>say</a:t>
            </a:r>
            <a:r>
              <a:rPr lang="en-US" baseline="0" dirty="0" smtClean="0"/>
              <a:t> that push operates on user (only tail needed) and pop operates on queue (only head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0EB2-3236-6446-AC6A-5C512DFD0FA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over multiple slides</a:t>
            </a:r>
          </a:p>
          <a:p>
            <a:r>
              <a:rPr lang="en-US" dirty="0" smtClean="0"/>
              <a:t>say</a:t>
            </a:r>
            <a:r>
              <a:rPr lang="en-US" baseline="0" dirty="0" smtClean="0"/>
              <a:t> that push operates on user (only tail needed) and pop operates on queue (only head needed)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20EB2-3236-6446-AC6A-5C512DFD0FA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80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10/4/11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AiPL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4CCBD-AFF6-2C49-8C1B-C00C84CCBE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/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09005"/>
            <a:ext cx="1858645" cy="69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F499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C0507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07/978-3-642-45293-2_2" TargetMode="External"/><Relationship Id="rId4" Type="http://schemas.openxmlformats.org/officeDocument/2006/relationships/hyperlink" Target="http://www.cs.qub.ac.uk/~H.Vandierendonck/papers/PACT11_unified.pdf" TargetMode="External"/><Relationship Id="rId5" Type="http://schemas.openxmlformats.org/officeDocument/2006/relationships/hyperlink" Target="http://www.cs.qub.ac.uk/~H.Vandierendonck/papers/MSPC11_deterministi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145/2541228.2555316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github.com/hvdieren/parsec-swan/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github.com/hvdieren/swan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Programming with Swan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Hans Vandierendonck</a:t>
            </a:r>
            <a:br>
              <a:rPr lang="en-US" dirty="0" smtClean="0"/>
            </a:br>
            <a:r>
              <a:rPr lang="en-US" dirty="0" smtClean="0"/>
              <a:t>Queen’s University Belfast</a:t>
            </a:r>
            <a:br>
              <a:rPr lang="en-US" dirty="0" smtClean="0"/>
            </a:br>
            <a:r>
              <a:rPr lang="en-US" dirty="0" smtClean="0"/>
              <a:t>Summer School on Advances in Programming Languages 2014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Tasks: structured code blocks, e.g., functions</a:t>
            </a:r>
          </a:p>
          <a:p>
            <a:pPr lvl="1"/>
            <a:r>
              <a:rPr lang="en-US" dirty="0" smtClean="0"/>
              <a:t>Composed of strands:</a:t>
            </a:r>
            <a:r>
              <a:rPr lang="en-US" dirty="0"/>
              <a:t> </a:t>
            </a:r>
            <a:r>
              <a:rPr lang="en-US" dirty="0" smtClean="0"/>
              <a:t>Maximum sequence of statements without spawn or sync</a:t>
            </a:r>
          </a:p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sz="2300" dirty="0" err="1" smtClean="0">
                <a:solidFill>
                  <a:schemeClr val="tx1"/>
                </a:solidFill>
              </a:rPr>
              <a:t>int</a:t>
            </a:r>
            <a:r>
              <a:rPr lang="en-US" sz="2300" dirty="0" smtClean="0">
                <a:solidFill>
                  <a:schemeClr val="tx1"/>
                </a:solidFill>
              </a:rPr>
              <a:t> fib( </a:t>
            </a:r>
            <a:r>
              <a:rPr lang="en-US" sz="2300" dirty="0" err="1" smtClean="0">
                <a:solidFill>
                  <a:schemeClr val="tx1"/>
                </a:solidFill>
              </a:rPr>
              <a:t>int</a:t>
            </a:r>
            <a:r>
              <a:rPr lang="en-US" sz="2300" dirty="0" smtClean="0">
                <a:solidFill>
                  <a:schemeClr val="tx1"/>
                </a:solidFill>
              </a:rPr>
              <a:t> n ) {</a:t>
            </a:r>
            <a:br>
              <a:rPr lang="en-US" sz="2300" dirty="0" smtClean="0">
                <a:solidFill>
                  <a:schemeClr val="tx1"/>
                </a:solidFill>
              </a:rPr>
            </a:br>
            <a:r>
              <a:rPr lang="en-US" sz="2300" dirty="0">
                <a:solidFill>
                  <a:schemeClr val="tx1"/>
                </a:solidFill>
              </a:rPr>
              <a:t>	</a:t>
            </a:r>
            <a:r>
              <a:rPr lang="en-US" sz="2300" dirty="0" smtClean="0">
                <a:solidFill>
                  <a:schemeClr val="tx1"/>
                </a:solidFill>
              </a:rPr>
              <a:t>	if( n &lt;= 1 )</a:t>
            </a: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			return n;</a:t>
            </a: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		else {</a:t>
            </a:r>
            <a:r>
              <a:rPr lang="en-US" sz="2300" dirty="0">
                <a:solidFill>
                  <a:schemeClr val="tx1"/>
                </a:solidFill>
              </a:rPr>
              <a:t/>
            </a:r>
            <a:br>
              <a:rPr lang="en-US" sz="2300" dirty="0">
                <a:solidFill>
                  <a:schemeClr val="tx1"/>
                </a:solidFill>
              </a:rPr>
            </a:br>
            <a:r>
              <a:rPr lang="en-US" sz="2300" dirty="0" smtClean="0">
                <a:solidFill>
                  <a:schemeClr val="tx1"/>
                </a:solidFill>
              </a:rPr>
              <a:t>			</a:t>
            </a:r>
            <a:r>
              <a:rPr lang="en-US" sz="2300" dirty="0" err="1" smtClean="0">
                <a:solidFill>
                  <a:schemeClr val="tx1"/>
                </a:solidFill>
              </a:rPr>
              <a:t>int</a:t>
            </a:r>
            <a:r>
              <a:rPr lang="en-US" sz="2300" dirty="0" smtClean="0">
                <a:solidFill>
                  <a:schemeClr val="tx1"/>
                </a:solidFill>
              </a:rPr>
              <a:t> y = spawn fib(n-2);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	</a:t>
            </a:r>
            <a:r>
              <a:rPr lang="en-US" sz="2300" dirty="0" smtClean="0">
                <a:solidFill>
                  <a:schemeClr val="tx1"/>
                </a:solidFill>
              </a:rPr>
              <a:t>		</a:t>
            </a:r>
            <a:r>
              <a:rPr lang="en-US" sz="2300" dirty="0" err="1" smtClean="0">
                <a:solidFill>
                  <a:schemeClr val="tx1"/>
                </a:solidFill>
              </a:rPr>
              <a:t>int</a:t>
            </a:r>
            <a:r>
              <a:rPr lang="en-US" sz="2300" dirty="0" smtClean="0">
                <a:solidFill>
                  <a:schemeClr val="tx1"/>
                </a:solidFill>
              </a:rPr>
              <a:t> x = spawn fib(n-1);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	</a:t>
            </a:r>
            <a:r>
              <a:rPr lang="en-US" sz="2300" dirty="0" smtClean="0">
                <a:solidFill>
                  <a:schemeClr val="tx1"/>
                </a:solidFill>
              </a:rPr>
              <a:t>		sync;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	</a:t>
            </a:r>
            <a:r>
              <a:rPr lang="en-US" sz="2300" dirty="0" smtClean="0">
                <a:solidFill>
                  <a:schemeClr val="tx1"/>
                </a:solidFill>
              </a:rPr>
              <a:t>		return </a:t>
            </a:r>
            <a:r>
              <a:rPr lang="en-US" sz="2300" dirty="0" err="1" smtClean="0">
                <a:solidFill>
                  <a:schemeClr val="tx1"/>
                </a:solidFill>
              </a:rPr>
              <a:t>x+y</a:t>
            </a:r>
            <a:r>
              <a:rPr lang="en-US" sz="2300" dirty="0" smtClean="0">
                <a:solidFill>
                  <a:schemeClr val="tx1"/>
                </a:solidFill>
              </a:rPr>
              <a:t>;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/>
                </a:solidFill>
              </a:rPr>
              <a:t>	</a:t>
            </a:r>
            <a:r>
              <a:rPr lang="en-US" sz="2300" dirty="0" smtClean="0">
                <a:solidFill>
                  <a:schemeClr val="tx1"/>
                </a:solidFill>
              </a:rPr>
              <a:t>	}</a:t>
            </a:r>
          </a:p>
          <a:p>
            <a:pPr marL="0" indent="0">
              <a:buNone/>
            </a:pPr>
            <a:r>
              <a:rPr lang="en-US" sz="2300" dirty="0" smtClean="0">
                <a:solidFill>
                  <a:schemeClr val="tx1"/>
                </a:solidFill>
              </a:rPr>
              <a:t>     }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cxnSp>
        <p:nvCxnSpPr>
          <p:cNvPr id="34" name="Straight Arrow Connector 33"/>
          <p:cNvCxnSpPr>
            <a:stCxn id="79" idx="0"/>
            <a:endCxn id="54" idx="5"/>
          </p:cNvCxnSpPr>
          <p:nvPr/>
        </p:nvCxnSpPr>
        <p:spPr>
          <a:xfrm flipV="1">
            <a:off x="7453320" y="4524649"/>
            <a:ext cx="816359" cy="106448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8001697" y="2622566"/>
            <a:ext cx="685103" cy="2038330"/>
            <a:chOff x="8001697" y="1431894"/>
            <a:chExt cx="685103" cy="2038330"/>
          </a:xfrm>
        </p:grpSpPr>
        <p:sp>
          <p:nvSpPr>
            <p:cNvPr id="7" name="Oval 6"/>
            <p:cNvSpPr/>
            <p:nvPr/>
          </p:nvSpPr>
          <p:spPr>
            <a:xfrm rot="5400000">
              <a:off x="8223176" y="1855045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>
              <a:off x="8398794" y="2804947"/>
              <a:ext cx="0" cy="25141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7" idx="6"/>
              <a:endCxn id="53" idx="2"/>
            </p:cNvCxnSpPr>
            <p:nvPr/>
          </p:nvCxnSpPr>
          <p:spPr>
            <a:xfrm>
              <a:off x="8393378" y="2200184"/>
              <a:ext cx="0" cy="25141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8093225" y="1781802"/>
              <a:ext cx="593575" cy="16884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001697" y="1431894"/>
              <a:ext cx="68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fib(4)</a:t>
              </a: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>
            <a:xfrm rot="5400000">
              <a:off x="8223176" y="2446867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rot="5400000">
              <a:off x="8223176" y="3038689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Oval 58"/>
          <p:cNvSpPr/>
          <p:nvPr/>
        </p:nvSpPr>
        <p:spPr>
          <a:xfrm rot="5400000">
            <a:off x="7079472" y="2112948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Arrow Connector 59"/>
          <p:cNvCxnSpPr>
            <a:stCxn id="64" idx="6"/>
            <a:endCxn id="65" idx="2"/>
          </p:cNvCxnSpPr>
          <p:nvPr/>
        </p:nvCxnSpPr>
        <p:spPr>
          <a:xfrm>
            <a:off x="7249674" y="3049909"/>
            <a:ext cx="0" cy="2514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9" idx="6"/>
            <a:endCxn id="64" idx="2"/>
          </p:cNvCxnSpPr>
          <p:nvPr/>
        </p:nvCxnSpPr>
        <p:spPr>
          <a:xfrm>
            <a:off x="7249674" y="2458087"/>
            <a:ext cx="0" cy="2514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949521" y="2039705"/>
            <a:ext cx="593575" cy="16884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857993" y="1689797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fib(3)</a:t>
            </a:r>
            <a:endParaRPr lang="en-US" dirty="0"/>
          </a:p>
        </p:txBody>
      </p:sp>
      <p:sp>
        <p:nvSpPr>
          <p:cNvPr id="64" name="Oval 63"/>
          <p:cNvSpPr/>
          <p:nvPr/>
        </p:nvSpPr>
        <p:spPr>
          <a:xfrm rot="5400000">
            <a:off x="7079472" y="2704770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 rot="5400000">
            <a:off x="7079472" y="3296592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Group 100"/>
          <p:cNvGrpSpPr/>
          <p:nvPr/>
        </p:nvGrpSpPr>
        <p:grpSpPr>
          <a:xfrm>
            <a:off x="5606694" y="1319126"/>
            <a:ext cx="685103" cy="2038330"/>
            <a:chOff x="5560930" y="1636592"/>
            <a:chExt cx="685103" cy="2038330"/>
          </a:xfrm>
        </p:grpSpPr>
        <p:sp>
          <p:nvSpPr>
            <p:cNvPr id="66" name="Oval 65"/>
            <p:cNvSpPr/>
            <p:nvPr/>
          </p:nvSpPr>
          <p:spPr>
            <a:xfrm rot="5400000">
              <a:off x="5782409" y="2059743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/>
            <p:cNvCxnSpPr>
              <a:stCxn id="71" idx="6"/>
              <a:endCxn id="72" idx="2"/>
            </p:cNvCxnSpPr>
            <p:nvPr/>
          </p:nvCxnSpPr>
          <p:spPr>
            <a:xfrm>
              <a:off x="5952611" y="2996704"/>
              <a:ext cx="0" cy="25141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6" idx="6"/>
              <a:endCxn id="71" idx="2"/>
            </p:cNvCxnSpPr>
            <p:nvPr/>
          </p:nvCxnSpPr>
          <p:spPr>
            <a:xfrm>
              <a:off x="5952611" y="2404882"/>
              <a:ext cx="0" cy="251418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652458" y="1986500"/>
              <a:ext cx="593575" cy="1688422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5560930" y="1636592"/>
              <a:ext cx="68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fib(2)</a:t>
              </a:r>
              <a:endParaRPr lang="en-US" dirty="0"/>
            </a:p>
          </p:txBody>
        </p:sp>
        <p:sp>
          <p:nvSpPr>
            <p:cNvPr id="71" name="Oval 70"/>
            <p:cNvSpPr/>
            <p:nvPr/>
          </p:nvSpPr>
          <p:spPr>
            <a:xfrm rot="5400000">
              <a:off x="5782409" y="2651565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 rot="5400000">
              <a:off x="5782409" y="3243387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Oval 72"/>
          <p:cNvSpPr/>
          <p:nvPr/>
        </p:nvSpPr>
        <p:spPr>
          <a:xfrm rot="5400000">
            <a:off x="7108181" y="4230554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Arrow Connector 73"/>
          <p:cNvCxnSpPr>
            <a:stCxn id="78" idx="6"/>
            <a:endCxn id="79" idx="2"/>
          </p:cNvCxnSpPr>
          <p:nvPr/>
        </p:nvCxnSpPr>
        <p:spPr>
          <a:xfrm>
            <a:off x="7278383" y="5167515"/>
            <a:ext cx="0" cy="2514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73" idx="6"/>
            <a:endCxn id="78" idx="2"/>
          </p:cNvCxnSpPr>
          <p:nvPr/>
        </p:nvCxnSpPr>
        <p:spPr>
          <a:xfrm>
            <a:off x="7278383" y="4575693"/>
            <a:ext cx="0" cy="2514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6978230" y="4157311"/>
            <a:ext cx="593575" cy="168842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886702" y="3807403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fib(2)</a:t>
            </a:r>
            <a:endParaRPr lang="en-US" dirty="0"/>
          </a:p>
        </p:txBody>
      </p:sp>
      <p:sp>
        <p:nvSpPr>
          <p:cNvPr id="78" name="Oval 77"/>
          <p:cNvSpPr/>
          <p:nvPr/>
        </p:nvSpPr>
        <p:spPr>
          <a:xfrm rot="5400000">
            <a:off x="7108181" y="4822376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rot="5400000">
            <a:off x="7108181" y="5414198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5610059" y="3288841"/>
            <a:ext cx="685103" cy="885349"/>
            <a:chOff x="5564295" y="3782677"/>
            <a:chExt cx="685103" cy="885349"/>
          </a:xfrm>
        </p:grpSpPr>
        <p:sp>
          <p:nvSpPr>
            <p:cNvPr id="80" name="Oval 79"/>
            <p:cNvSpPr/>
            <p:nvPr/>
          </p:nvSpPr>
          <p:spPr>
            <a:xfrm rot="5400000">
              <a:off x="5785774" y="4205828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5655823" y="4132585"/>
              <a:ext cx="593575" cy="53544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564295" y="3782677"/>
              <a:ext cx="68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fib(1)</a:t>
              </a:r>
              <a:endParaRPr lang="en-US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4466124" y="1339719"/>
            <a:ext cx="685103" cy="885349"/>
            <a:chOff x="4740708" y="2220753"/>
            <a:chExt cx="685103" cy="885349"/>
          </a:xfrm>
        </p:grpSpPr>
        <p:sp>
          <p:nvSpPr>
            <p:cNvPr id="88" name="Oval 87"/>
            <p:cNvSpPr/>
            <p:nvPr/>
          </p:nvSpPr>
          <p:spPr>
            <a:xfrm rot="5400000">
              <a:off x="4962187" y="2643904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832236" y="2570661"/>
              <a:ext cx="593575" cy="53544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740708" y="2220753"/>
              <a:ext cx="68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fib(1)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4466124" y="2191112"/>
            <a:ext cx="685103" cy="885349"/>
            <a:chOff x="4740708" y="3266660"/>
            <a:chExt cx="685103" cy="885349"/>
          </a:xfrm>
        </p:grpSpPr>
        <p:sp>
          <p:nvSpPr>
            <p:cNvPr id="91" name="Oval 90"/>
            <p:cNvSpPr/>
            <p:nvPr/>
          </p:nvSpPr>
          <p:spPr>
            <a:xfrm rot="5400000">
              <a:off x="4962187" y="3689811"/>
              <a:ext cx="340404" cy="349874"/>
            </a:xfrm>
            <a:prstGeom prst="ellips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4832236" y="3616568"/>
              <a:ext cx="593575" cy="535441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740708" y="3266660"/>
              <a:ext cx="68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fib(0)</a:t>
              </a:r>
              <a:endParaRPr lang="en-US" dirty="0"/>
            </a:p>
          </p:txBody>
        </p:sp>
      </p:grpSp>
      <p:sp>
        <p:nvSpPr>
          <p:cNvPr id="94" name="Oval 93"/>
          <p:cNvSpPr/>
          <p:nvPr/>
        </p:nvSpPr>
        <p:spPr>
          <a:xfrm rot="5400000">
            <a:off x="5831538" y="5031267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701587" y="4958024"/>
            <a:ext cx="593575" cy="5354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TextBox 95"/>
          <p:cNvSpPr txBox="1"/>
          <p:nvPr/>
        </p:nvSpPr>
        <p:spPr>
          <a:xfrm>
            <a:off x="5610059" y="4608116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fib(1)</a:t>
            </a:r>
            <a:endParaRPr lang="en-US" dirty="0"/>
          </a:p>
        </p:txBody>
      </p:sp>
      <p:sp>
        <p:nvSpPr>
          <p:cNvPr id="97" name="Oval 96"/>
          <p:cNvSpPr/>
          <p:nvPr/>
        </p:nvSpPr>
        <p:spPr>
          <a:xfrm rot="5400000">
            <a:off x="5844002" y="5927917"/>
            <a:ext cx="340404" cy="349874"/>
          </a:xfrm>
          <a:prstGeom prst="ellipse">
            <a:avLst/>
          </a:prstGeom>
          <a:ln>
            <a:solidFill>
              <a:srgbClr val="C0504D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/>
          <p:cNvSpPr/>
          <p:nvPr/>
        </p:nvSpPr>
        <p:spPr>
          <a:xfrm>
            <a:off x="5714051" y="5854674"/>
            <a:ext cx="593575" cy="53544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5622523" y="5504766"/>
            <a:ext cx="68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fib(0)</a:t>
            </a:r>
            <a:endParaRPr lang="en-US" dirty="0"/>
          </a:p>
        </p:txBody>
      </p:sp>
      <p:cxnSp>
        <p:nvCxnSpPr>
          <p:cNvPr id="105" name="Straight Arrow Connector 104"/>
          <p:cNvCxnSpPr>
            <a:stCxn id="7" idx="4"/>
            <a:endCxn id="59" idx="7"/>
          </p:cNvCxnSpPr>
          <p:nvPr/>
        </p:nvCxnSpPr>
        <p:spPr>
          <a:xfrm flipH="1" flipV="1">
            <a:off x="7373373" y="2408236"/>
            <a:ext cx="845068" cy="8124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>
            <a:stCxn id="65" idx="7"/>
            <a:endCxn id="54" idx="4"/>
          </p:cNvCxnSpPr>
          <p:nvPr/>
        </p:nvCxnSpPr>
        <p:spPr>
          <a:xfrm>
            <a:off x="7373373" y="3591880"/>
            <a:ext cx="845068" cy="81241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53" idx="4"/>
            <a:endCxn id="73" idx="1"/>
          </p:cNvCxnSpPr>
          <p:nvPr/>
        </p:nvCxnSpPr>
        <p:spPr>
          <a:xfrm flipH="1">
            <a:off x="7402082" y="3812476"/>
            <a:ext cx="816359" cy="47266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59" idx="4"/>
            <a:endCxn id="66" idx="0"/>
          </p:cNvCxnSpPr>
          <p:nvPr/>
        </p:nvCxnSpPr>
        <p:spPr>
          <a:xfrm flipH="1" flipV="1">
            <a:off x="6173312" y="1917214"/>
            <a:ext cx="901425" cy="37067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66" idx="4"/>
            <a:endCxn id="88" idx="0"/>
          </p:cNvCxnSpPr>
          <p:nvPr/>
        </p:nvCxnSpPr>
        <p:spPr>
          <a:xfrm flipH="1">
            <a:off x="5032742" y="1917214"/>
            <a:ext cx="790696" cy="2059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88" idx="7"/>
            <a:endCxn id="72" idx="3"/>
          </p:cNvCxnSpPr>
          <p:nvPr/>
        </p:nvCxnSpPr>
        <p:spPr>
          <a:xfrm>
            <a:off x="4981504" y="2058158"/>
            <a:ext cx="893172" cy="92234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>
            <a:stCxn id="91" idx="7"/>
            <a:endCxn id="72" idx="4"/>
          </p:cNvCxnSpPr>
          <p:nvPr/>
        </p:nvCxnSpPr>
        <p:spPr>
          <a:xfrm>
            <a:off x="4981504" y="2909551"/>
            <a:ext cx="841934" cy="19130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1" idx="4"/>
            <a:endCxn id="91" idx="1"/>
          </p:cNvCxnSpPr>
          <p:nvPr/>
        </p:nvCxnSpPr>
        <p:spPr>
          <a:xfrm flipH="1">
            <a:off x="4981504" y="2509036"/>
            <a:ext cx="841934" cy="15981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/>
          <p:cNvCxnSpPr>
            <a:stCxn id="72" idx="7"/>
            <a:endCxn id="65" idx="4"/>
          </p:cNvCxnSpPr>
          <p:nvPr/>
        </p:nvCxnSpPr>
        <p:spPr>
          <a:xfrm>
            <a:off x="6122074" y="3221209"/>
            <a:ext cx="952663" cy="25032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/>
          <p:cNvCxnSpPr>
            <a:stCxn id="64" idx="4"/>
            <a:endCxn id="80" idx="1"/>
          </p:cNvCxnSpPr>
          <p:nvPr/>
        </p:nvCxnSpPr>
        <p:spPr>
          <a:xfrm flipH="1">
            <a:off x="6125439" y="2879707"/>
            <a:ext cx="949298" cy="88687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>
            <a:stCxn id="80" idx="0"/>
            <a:endCxn id="65" idx="5"/>
          </p:cNvCxnSpPr>
          <p:nvPr/>
        </p:nvCxnSpPr>
        <p:spPr>
          <a:xfrm flipV="1">
            <a:off x="6176677" y="3591880"/>
            <a:ext cx="949298" cy="29504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>
            <a:stCxn id="73" idx="4"/>
            <a:endCxn id="94" idx="1"/>
          </p:cNvCxnSpPr>
          <p:nvPr/>
        </p:nvCxnSpPr>
        <p:spPr>
          <a:xfrm flipH="1">
            <a:off x="6125439" y="4405491"/>
            <a:ext cx="978007" cy="68036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>
            <a:stCxn id="78" idx="4"/>
            <a:endCxn id="97" idx="1"/>
          </p:cNvCxnSpPr>
          <p:nvPr/>
        </p:nvCxnSpPr>
        <p:spPr>
          <a:xfrm flipH="1">
            <a:off x="6137903" y="4997313"/>
            <a:ext cx="965543" cy="98519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stCxn id="94" idx="7"/>
            <a:endCxn id="79" idx="4"/>
          </p:cNvCxnSpPr>
          <p:nvPr/>
        </p:nvCxnSpPr>
        <p:spPr>
          <a:xfrm>
            <a:off x="6125439" y="5326555"/>
            <a:ext cx="978007" cy="2625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>
            <a:stCxn id="97" idx="7"/>
            <a:endCxn id="79" idx="5"/>
          </p:cNvCxnSpPr>
          <p:nvPr/>
        </p:nvCxnSpPr>
        <p:spPr>
          <a:xfrm flipV="1">
            <a:off x="6137903" y="5709486"/>
            <a:ext cx="1016781" cy="51371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905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Synchronization (1)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Generic DAG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Generic synchronization allowed, e.g., locks, synchronization </a:t>
            </a:r>
            <a:r>
              <a:rPr lang="en-US" sz="2000" dirty="0" err="1" smtClean="0"/>
              <a:t>vars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Fully Strict DAG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Tasks can synchronize only with their parent</a:t>
            </a:r>
          </a:p>
          <a:p>
            <a:r>
              <a:rPr lang="en-US" sz="2000" dirty="0" smtClean="0"/>
              <a:t>E.g.: </a:t>
            </a:r>
            <a:r>
              <a:rPr lang="en-US" sz="2000" dirty="0" err="1" smtClean="0"/>
              <a:t>Cilk</a:t>
            </a:r>
            <a:r>
              <a:rPr lang="en-US" sz="2000" dirty="0" smtClean="0"/>
              <a:t>, Swan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082212" y="299778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68063" y="332181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3"/>
            <a:endCxn id="10" idx="7"/>
          </p:cNvCxnSpPr>
          <p:nvPr/>
        </p:nvCxnSpPr>
        <p:spPr>
          <a:xfrm flipH="1">
            <a:off x="1904777" y="3144277"/>
            <a:ext cx="200891" cy="2026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314697" y="3321811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759718" y="3710837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318367" y="3974001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22037" y="442023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768063" y="502665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7200" y="5496825"/>
            <a:ext cx="35012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Guy </a:t>
            </a:r>
            <a:r>
              <a:rPr lang="en-US" sz="1600" dirty="0" err="1" smtClean="0"/>
              <a:t>Blelloch</a:t>
            </a:r>
            <a:r>
              <a:rPr lang="en-US" sz="1600" dirty="0" smtClean="0"/>
              <a:t>, Parallel Scheduling Theory and Practice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16526" y="3859580"/>
            <a:ext cx="80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lock(x)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3636" y="3604669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unlock(x)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517114" y="4300275"/>
            <a:ext cx="104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unlock(x)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957846" y="3235337"/>
            <a:ext cx="80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lock(x)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533340" y="4669607"/>
            <a:ext cx="71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set(</a:t>
            </a:r>
            <a:r>
              <a:rPr lang="en-US" dirty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933054" y="4923679"/>
            <a:ext cx="835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wait(</a:t>
            </a:r>
            <a:r>
              <a:rPr lang="en-US" dirty="0"/>
              <a:t>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8" name="Oval 27"/>
          <p:cNvSpPr/>
          <p:nvPr/>
        </p:nvSpPr>
        <p:spPr>
          <a:xfrm>
            <a:off x="2326973" y="483786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10" idx="4"/>
            <a:endCxn id="15" idx="0"/>
          </p:cNvCxnSpPr>
          <p:nvPr/>
        </p:nvCxnSpPr>
        <p:spPr>
          <a:xfrm flipH="1">
            <a:off x="1839803" y="3493441"/>
            <a:ext cx="8345" cy="21739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5" idx="4"/>
            <a:endCxn id="18" idx="0"/>
          </p:cNvCxnSpPr>
          <p:nvPr/>
        </p:nvCxnSpPr>
        <p:spPr>
          <a:xfrm>
            <a:off x="1839803" y="3882465"/>
            <a:ext cx="8345" cy="114419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848148" y="5184313"/>
            <a:ext cx="8345" cy="21739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4" idx="4"/>
            <a:endCxn id="16" idx="0"/>
          </p:cNvCxnSpPr>
          <p:nvPr/>
        </p:nvCxnSpPr>
        <p:spPr>
          <a:xfrm>
            <a:off x="2394782" y="3493439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9" idx="5"/>
            <a:endCxn id="14" idx="0"/>
          </p:cNvCxnSpPr>
          <p:nvPr/>
        </p:nvCxnSpPr>
        <p:spPr>
          <a:xfrm>
            <a:off x="2218926" y="3144277"/>
            <a:ext cx="175856" cy="17753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6" idx="4"/>
            <a:endCxn id="17" idx="0"/>
          </p:cNvCxnSpPr>
          <p:nvPr/>
        </p:nvCxnSpPr>
        <p:spPr>
          <a:xfrm>
            <a:off x="2398452" y="4145629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7" idx="4"/>
            <a:endCxn id="28" idx="0"/>
          </p:cNvCxnSpPr>
          <p:nvPr/>
        </p:nvCxnSpPr>
        <p:spPr>
          <a:xfrm>
            <a:off x="2402122" y="4591864"/>
            <a:ext cx="4936" cy="2460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8" idx="4"/>
            <a:endCxn id="18" idx="6"/>
          </p:cNvCxnSpPr>
          <p:nvPr/>
        </p:nvCxnSpPr>
        <p:spPr>
          <a:xfrm flipH="1">
            <a:off x="1928233" y="5009493"/>
            <a:ext cx="478825" cy="10298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5" idx="5"/>
            <a:endCxn id="16" idx="2"/>
          </p:cNvCxnSpPr>
          <p:nvPr/>
        </p:nvCxnSpPr>
        <p:spPr>
          <a:xfrm>
            <a:off x="1896432" y="3857331"/>
            <a:ext cx="421935" cy="20248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Oval 75"/>
          <p:cNvSpPr/>
          <p:nvPr/>
        </p:nvSpPr>
        <p:spPr>
          <a:xfrm>
            <a:off x="7528164" y="334550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531834" y="399769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7535504" y="4443930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7540440" y="553793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5" name="Straight Arrow Connector 84"/>
          <p:cNvCxnSpPr>
            <a:stCxn id="76" idx="4"/>
            <a:endCxn id="79" idx="0"/>
          </p:cNvCxnSpPr>
          <p:nvPr/>
        </p:nvCxnSpPr>
        <p:spPr>
          <a:xfrm>
            <a:off x="7608249" y="3517133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79" idx="4"/>
            <a:endCxn id="83" idx="0"/>
          </p:cNvCxnSpPr>
          <p:nvPr/>
        </p:nvCxnSpPr>
        <p:spPr>
          <a:xfrm>
            <a:off x="7611919" y="4169323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83" idx="4"/>
            <a:endCxn id="84" idx="0"/>
          </p:cNvCxnSpPr>
          <p:nvPr/>
        </p:nvCxnSpPr>
        <p:spPr>
          <a:xfrm>
            <a:off x="7615589" y="4615558"/>
            <a:ext cx="4936" cy="9223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/>
          <p:nvPr/>
        </p:nvSpPr>
        <p:spPr>
          <a:xfrm>
            <a:off x="6853161" y="3629021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856831" y="4281211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60501" y="472744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Arrow Connector 90"/>
          <p:cNvCxnSpPr>
            <a:stCxn id="88" idx="4"/>
            <a:endCxn id="89" idx="0"/>
          </p:cNvCxnSpPr>
          <p:nvPr/>
        </p:nvCxnSpPr>
        <p:spPr>
          <a:xfrm>
            <a:off x="6933246" y="3800649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89" idx="4"/>
            <a:endCxn id="90" idx="0"/>
          </p:cNvCxnSpPr>
          <p:nvPr/>
        </p:nvCxnSpPr>
        <p:spPr>
          <a:xfrm>
            <a:off x="6936916" y="4452839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6" idx="4"/>
            <a:endCxn id="111" idx="1"/>
          </p:cNvCxnSpPr>
          <p:nvPr/>
        </p:nvCxnSpPr>
        <p:spPr>
          <a:xfrm>
            <a:off x="6287188" y="5155577"/>
            <a:ext cx="588999" cy="49292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6199763" y="388552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203433" y="430255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6207103" y="498394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94" idx="4"/>
            <a:endCxn id="95" idx="0"/>
          </p:cNvCxnSpPr>
          <p:nvPr/>
        </p:nvCxnSpPr>
        <p:spPr>
          <a:xfrm>
            <a:off x="6279848" y="4057152"/>
            <a:ext cx="3670" cy="245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95" idx="4"/>
            <a:endCxn id="96" idx="0"/>
          </p:cNvCxnSpPr>
          <p:nvPr/>
        </p:nvCxnSpPr>
        <p:spPr>
          <a:xfrm>
            <a:off x="6283518" y="4474182"/>
            <a:ext cx="3670" cy="5097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" name="Oval 101"/>
          <p:cNvSpPr/>
          <p:nvPr/>
        </p:nvSpPr>
        <p:spPr>
          <a:xfrm>
            <a:off x="5583644" y="492007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587314" y="5366308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6" name="Straight Arrow Connector 105"/>
          <p:cNvCxnSpPr>
            <a:stCxn id="102" idx="4"/>
            <a:endCxn id="103" idx="0"/>
          </p:cNvCxnSpPr>
          <p:nvPr/>
        </p:nvCxnSpPr>
        <p:spPr>
          <a:xfrm>
            <a:off x="5663729" y="5091701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ectangle 106"/>
          <p:cNvSpPr/>
          <p:nvPr/>
        </p:nvSpPr>
        <p:spPr>
          <a:xfrm>
            <a:off x="7455399" y="3239995"/>
            <a:ext cx="292247" cy="30259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>
            <a:stCxn id="76" idx="3"/>
            <a:endCxn id="88" idx="6"/>
          </p:cNvCxnSpPr>
          <p:nvPr/>
        </p:nvCxnSpPr>
        <p:spPr>
          <a:xfrm flipH="1">
            <a:off x="7013331" y="3491999"/>
            <a:ext cx="538289" cy="2228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9" name="Oval 108"/>
          <p:cNvSpPr/>
          <p:nvPr/>
        </p:nvSpPr>
        <p:spPr>
          <a:xfrm>
            <a:off x="7528164" y="6024770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0" name="Straight Arrow Connector 109"/>
          <p:cNvCxnSpPr>
            <a:stCxn id="84" idx="4"/>
            <a:endCxn id="109" idx="0"/>
          </p:cNvCxnSpPr>
          <p:nvPr/>
        </p:nvCxnSpPr>
        <p:spPr>
          <a:xfrm flipH="1">
            <a:off x="7608249" y="5709564"/>
            <a:ext cx="12276" cy="3152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Oval 110"/>
          <p:cNvSpPr/>
          <p:nvPr/>
        </p:nvSpPr>
        <p:spPr>
          <a:xfrm>
            <a:off x="6852731" y="562336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/>
          <p:cNvCxnSpPr>
            <a:stCxn id="90" idx="4"/>
            <a:endCxn id="111" idx="0"/>
          </p:cNvCxnSpPr>
          <p:nvPr/>
        </p:nvCxnSpPr>
        <p:spPr>
          <a:xfrm flipH="1">
            <a:off x="6932816" y="4899074"/>
            <a:ext cx="7770" cy="7242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3" idx="5"/>
            <a:endCxn id="111" idx="2"/>
          </p:cNvCxnSpPr>
          <p:nvPr/>
        </p:nvCxnSpPr>
        <p:spPr>
          <a:xfrm>
            <a:off x="5724028" y="5512802"/>
            <a:ext cx="1128703" cy="1963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>
            <a:stCxn id="111" idx="5"/>
            <a:endCxn id="109" idx="2"/>
          </p:cNvCxnSpPr>
          <p:nvPr/>
        </p:nvCxnSpPr>
        <p:spPr>
          <a:xfrm>
            <a:off x="6989445" y="5769858"/>
            <a:ext cx="538719" cy="34072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>
            <a:stCxn id="88" idx="3"/>
            <a:endCxn id="94" idx="6"/>
          </p:cNvCxnSpPr>
          <p:nvPr/>
        </p:nvCxnSpPr>
        <p:spPr>
          <a:xfrm flipH="1">
            <a:off x="6359933" y="3775515"/>
            <a:ext cx="516684" cy="1958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stCxn id="89" idx="3"/>
            <a:endCxn id="102" idx="7"/>
          </p:cNvCxnSpPr>
          <p:nvPr/>
        </p:nvCxnSpPr>
        <p:spPr>
          <a:xfrm flipH="1">
            <a:off x="5720358" y="4427705"/>
            <a:ext cx="1159929" cy="5175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Rectangle 116"/>
          <p:cNvSpPr/>
          <p:nvPr/>
        </p:nvSpPr>
        <p:spPr>
          <a:xfrm>
            <a:off x="6794462" y="3500642"/>
            <a:ext cx="292247" cy="24008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>
          <a:xfrm>
            <a:off x="6143426" y="3746417"/>
            <a:ext cx="292247" cy="1520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/>
          <p:cNvSpPr/>
          <p:nvPr/>
        </p:nvSpPr>
        <p:spPr>
          <a:xfrm>
            <a:off x="5521275" y="4837865"/>
            <a:ext cx="292247" cy="78549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19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Task Synchronization (2)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Strict DAG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Tasks can synchronize only with an ancestor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Terminally Strict DAG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Tasks can synchronize </a:t>
            </a:r>
            <a:r>
              <a:rPr lang="en-US" sz="2000" dirty="0"/>
              <a:t>only with an ancestor A, but if this happens, then </a:t>
            </a:r>
            <a:r>
              <a:rPr lang="en-US" sz="2000" dirty="0" smtClean="0"/>
              <a:t>descendants </a:t>
            </a:r>
            <a:r>
              <a:rPr lang="en-US" sz="2000" dirty="0"/>
              <a:t>of A cannot </a:t>
            </a:r>
            <a:r>
              <a:rPr lang="en-US" sz="2000" dirty="0" smtClean="0"/>
              <a:t>synchronize </a:t>
            </a:r>
            <a:r>
              <a:rPr lang="en-US" sz="2000" dirty="0"/>
              <a:t>with an ancestor of </a:t>
            </a:r>
            <a:r>
              <a:rPr lang="en-US" sz="2000" dirty="0" smtClean="0"/>
              <a:t>A</a:t>
            </a:r>
          </a:p>
          <a:p>
            <a:r>
              <a:rPr lang="en-US" sz="2000" dirty="0" smtClean="0"/>
              <a:t>E.g.: Habanero Java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142101" y="3064470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45771" y="3716660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49441" y="416289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154377" y="5256901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4"/>
            <a:endCxn id="10" idx="0"/>
          </p:cNvCxnSpPr>
          <p:nvPr/>
        </p:nvCxnSpPr>
        <p:spPr>
          <a:xfrm>
            <a:off x="3222186" y="3236098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4"/>
            <a:endCxn id="11" idx="0"/>
          </p:cNvCxnSpPr>
          <p:nvPr/>
        </p:nvCxnSpPr>
        <p:spPr>
          <a:xfrm>
            <a:off x="3225856" y="3888288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4"/>
            <a:endCxn id="12" idx="0"/>
          </p:cNvCxnSpPr>
          <p:nvPr/>
        </p:nvCxnSpPr>
        <p:spPr>
          <a:xfrm>
            <a:off x="3229526" y="4334523"/>
            <a:ext cx="4936" cy="9223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467098" y="334798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70768" y="400017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474438" y="4446411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6" idx="4"/>
            <a:endCxn id="17" idx="0"/>
          </p:cNvCxnSpPr>
          <p:nvPr/>
        </p:nvCxnSpPr>
        <p:spPr>
          <a:xfrm>
            <a:off x="2547183" y="3519614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7" idx="4"/>
            <a:endCxn id="18" idx="0"/>
          </p:cNvCxnSpPr>
          <p:nvPr/>
        </p:nvCxnSpPr>
        <p:spPr>
          <a:xfrm>
            <a:off x="2550853" y="4171804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5" idx="4"/>
            <a:endCxn id="12" idx="2"/>
          </p:cNvCxnSpPr>
          <p:nvPr/>
        </p:nvCxnSpPr>
        <p:spPr>
          <a:xfrm>
            <a:off x="1901125" y="4874542"/>
            <a:ext cx="1253252" cy="46817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813700" y="360448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817370" y="425667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821040" y="470291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3" idx="4"/>
            <a:endCxn id="24" idx="0"/>
          </p:cNvCxnSpPr>
          <p:nvPr/>
        </p:nvCxnSpPr>
        <p:spPr>
          <a:xfrm>
            <a:off x="1893785" y="3776117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4" idx="4"/>
            <a:endCxn id="25" idx="0"/>
          </p:cNvCxnSpPr>
          <p:nvPr/>
        </p:nvCxnSpPr>
        <p:spPr>
          <a:xfrm>
            <a:off x="1897455" y="4428307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193911" y="3986848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197581" y="4639038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201251" y="508527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0" idx="4"/>
            <a:endCxn id="31" idx="0"/>
          </p:cNvCxnSpPr>
          <p:nvPr/>
        </p:nvCxnSpPr>
        <p:spPr>
          <a:xfrm>
            <a:off x="1273996" y="4158476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4"/>
            <a:endCxn id="32" idx="0"/>
          </p:cNvCxnSpPr>
          <p:nvPr/>
        </p:nvCxnSpPr>
        <p:spPr>
          <a:xfrm>
            <a:off x="1277666" y="4810666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69336" y="2958960"/>
            <a:ext cx="292247" cy="30259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stCxn id="9" idx="3"/>
            <a:endCxn id="16" idx="6"/>
          </p:cNvCxnSpPr>
          <p:nvPr/>
        </p:nvCxnSpPr>
        <p:spPr>
          <a:xfrm flipH="1">
            <a:off x="2627268" y="3210964"/>
            <a:ext cx="538289" cy="2228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42101" y="574373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12" idx="4"/>
            <a:endCxn id="42" idx="0"/>
          </p:cNvCxnSpPr>
          <p:nvPr/>
        </p:nvCxnSpPr>
        <p:spPr>
          <a:xfrm flipH="1">
            <a:off x="3222186" y="5428529"/>
            <a:ext cx="12276" cy="3152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2466668" y="534232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>
            <a:stCxn id="18" idx="4"/>
            <a:endCxn id="51" idx="0"/>
          </p:cNvCxnSpPr>
          <p:nvPr/>
        </p:nvCxnSpPr>
        <p:spPr>
          <a:xfrm flipH="1">
            <a:off x="2546753" y="4618039"/>
            <a:ext cx="7770" cy="7242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32" idx="5"/>
            <a:endCxn id="51" idx="2"/>
          </p:cNvCxnSpPr>
          <p:nvPr/>
        </p:nvCxnSpPr>
        <p:spPr>
          <a:xfrm>
            <a:off x="1337965" y="5231767"/>
            <a:ext cx="1128703" cy="1963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1" idx="5"/>
            <a:endCxn id="42" idx="2"/>
          </p:cNvCxnSpPr>
          <p:nvPr/>
        </p:nvCxnSpPr>
        <p:spPr>
          <a:xfrm>
            <a:off x="2603382" y="5488823"/>
            <a:ext cx="538719" cy="34072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6" idx="3"/>
            <a:endCxn id="23" idx="6"/>
          </p:cNvCxnSpPr>
          <p:nvPr/>
        </p:nvCxnSpPr>
        <p:spPr>
          <a:xfrm flipH="1">
            <a:off x="1973870" y="3494480"/>
            <a:ext cx="516684" cy="1958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23" idx="3"/>
            <a:endCxn id="30" idx="7"/>
          </p:cNvCxnSpPr>
          <p:nvPr/>
        </p:nvCxnSpPr>
        <p:spPr>
          <a:xfrm flipH="1">
            <a:off x="1330625" y="3750983"/>
            <a:ext cx="506531" cy="2609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408399" y="3219607"/>
            <a:ext cx="292247" cy="24008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1757363" y="3465382"/>
            <a:ext cx="292247" cy="1520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35212" y="3827738"/>
            <a:ext cx="292247" cy="15145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786394" y="3677788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790064" y="4329978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93734" y="477621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7798670" y="587021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73" idx="4"/>
            <a:endCxn id="74" idx="0"/>
          </p:cNvCxnSpPr>
          <p:nvPr/>
        </p:nvCxnSpPr>
        <p:spPr>
          <a:xfrm>
            <a:off x="7866479" y="3849416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4" idx="4"/>
            <a:endCxn id="75" idx="0"/>
          </p:cNvCxnSpPr>
          <p:nvPr/>
        </p:nvCxnSpPr>
        <p:spPr>
          <a:xfrm>
            <a:off x="7870149" y="4501606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4"/>
            <a:endCxn id="76" idx="0"/>
          </p:cNvCxnSpPr>
          <p:nvPr/>
        </p:nvCxnSpPr>
        <p:spPr>
          <a:xfrm>
            <a:off x="7873819" y="4947841"/>
            <a:ext cx="4936" cy="9223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7111391" y="396130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115061" y="461349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7118731" y="505972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3" name="Straight Arrow Connector 82"/>
          <p:cNvCxnSpPr>
            <a:stCxn id="80" idx="4"/>
            <a:endCxn id="81" idx="0"/>
          </p:cNvCxnSpPr>
          <p:nvPr/>
        </p:nvCxnSpPr>
        <p:spPr>
          <a:xfrm>
            <a:off x="7191476" y="4132932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>
            <a:stCxn id="81" idx="4"/>
            <a:endCxn id="82" idx="0"/>
          </p:cNvCxnSpPr>
          <p:nvPr/>
        </p:nvCxnSpPr>
        <p:spPr>
          <a:xfrm>
            <a:off x="7195146" y="4785122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88" idx="4"/>
            <a:endCxn id="100" idx="1"/>
          </p:cNvCxnSpPr>
          <p:nvPr/>
        </p:nvCxnSpPr>
        <p:spPr>
          <a:xfrm>
            <a:off x="6545418" y="5487860"/>
            <a:ext cx="588999" cy="49292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457993" y="4217807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6461663" y="4869997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465333" y="5316232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Arrow Connector 88"/>
          <p:cNvCxnSpPr>
            <a:stCxn id="86" idx="4"/>
            <a:endCxn id="87" idx="0"/>
          </p:cNvCxnSpPr>
          <p:nvPr/>
        </p:nvCxnSpPr>
        <p:spPr>
          <a:xfrm>
            <a:off x="6538078" y="4389435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7" idx="4"/>
            <a:endCxn id="88" idx="0"/>
          </p:cNvCxnSpPr>
          <p:nvPr/>
        </p:nvCxnSpPr>
        <p:spPr>
          <a:xfrm>
            <a:off x="6541748" y="5041625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5838204" y="460016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841874" y="525235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845544" y="5698591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/>
          <p:cNvCxnSpPr>
            <a:stCxn id="91" idx="4"/>
            <a:endCxn id="92" idx="0"/>
          </p:cNvCxnSpPr>
          <p:nvPr/>
        </p:nvCxnSpPr>
        <p:spPr>
          <a:xfrm>
            <a:off x="5918289" y="4771794"/>
            <a:ext cx="3670" cy="4805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92" idx="4"/>
            <a:endCxn id="93" idx="0"/>
          </p:cNvCxnSpPr>
          <p:nvPr/>
        </p:nvCxnSpPr>
        <p:spPr>
          <a:xfrm>
            <a:off x="5921959" y="5423984"/>
            <a:ext cx="3670" cy="27460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ectangle 95"/>
          <p:cNvSpPr/>
          <p:nvPr/>
        </p:nvSpPr>
        <p:spPr>
          <a:xfrm>
            <a:off x="7713629" y="3572278"/>
            <a:ext cx="292247" cy="302599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7" name="Straight Arrow Connector 96"/>
          <p:cNvCxnSpPr>
            <a:stCxn id="73" idx="3"/>
            <a:endCxn id="80" idx="6"/>
          </p:cNvCxnSpPr>
          <p:nvPr/>
        </p:nvCxnSpPr>
        <p:spPr>
          <a:xfrm flipH="1">
            <a:off x="7271561" y="3824282"/>
            <a:ext cx="538289" cy="22283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Oval 97"/>
          <p:cNvSpPr/>
          <p:nvPr/>
        </p:nvSpPr>
        <p:spPr>
          <a:xfrm>
            <a:off x="7786394" y="635705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Arrow Connector 98"/>
          <p:cNvCxnSpPr>
            <a:stCxn id="76" idx="4"/>
            <a:endCxn id="98" idx="0"/>
          </p:cNvCxnSpPr>
          <p:nvPr/>
        </p:nvCxnSpPr>
        <p:spPr>
          <a:xfrm flipH="1">
            <a:off x="7866479" y="6041847"/>
            <a:ext cx="12276" cy="31520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Oval 99"/>
          <p:cNvSpPr/>
          <p:nvPr/>
        </p:nvSpPr>
        <p:spPr>
          <a:xfrm>
            <a:off x="7110961" y="5955647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Arrow Connector 100"/>
          <p:cNvCxnSpPr>
            <a:stCxn id="82" idx="4"/>
            <a:endCxn id="100" idx="0"/>
          </p:cNvCxnSpPr>
          <p:nvPr/>
        </p:nvCxnSpPr>
        <p:spPr>
          <a:xfrm flipH="1">
            <a:off x="7191046" y="5231357"/>
            <a:ext cx="7770" cy="7242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93" idx="5"/>
            <a:endCxn id="100" idx="2"/>
          </p:cNvCxnSpPr>
          <p:nvPr/>
        </p:nvCxnSpPr>
        <p:spPr>
          <a:xfrm>
            <a:off x="5982258" y="5845085"/>
            <a:ext cx="1128703" cy="19637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>
            <a:stCxn id="100" idx="5"/>
            <a:endCxn id="98" idx="2"/>
          </p:cNvCxnSpPr>
          <p:nvPr/>
        </p:nvCxnSpPr>
        <p:spPr>
          <a:xfrm>
            <a:off x="7247675" y="6102141"/>
            <a:ext cx="538719" cy="34072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80" idx="3"/>
            <a:endCxn id="86" idx="6"/>
          </p:cNvCxnSpPr>
          <p:nvPr/>
        </p:nvCxnSpPr>
        <p:spPr>
          <a:xfrm flipH="1">
            <a:off x="6618163" y="4107798"/>
            <a:ext cx="516684" cy="19582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86" idx="3"/>
            <a:endCxn id="91" idx="7"/>
          </p:cNvCxnSpPr>
          <p:nvPr/>
        </p:nvCxnSpPr>
        <p:spPr>
          <a:xfrm flipH="1">
            <a:off x="5974918" y="4364301"/>
            <a:ext cx="506531" cy="26099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/>
          <p:cNvSpPr/>
          <p:nvPr/>
        </p:nvSpPr>
        <p:spPr>
          <a:xfrm>
            <a:off x="7052692" y="3832925"/>
            <a:ext cx="292247" cy="240083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/>
        </p:nvSpPr>
        <p:spPr>
          <a:xfrm>
            <a:off x="6401656" y="4078700"/>
            <a:ext cx="292247" cy="152011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/>
        </p:nvSpPr>
        <p:spPr>
          <a:xfrm>
            <a:off x="5779505" y="4441056"/>
            <a:ext cx="292247" cy="1514591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3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Classify this DAG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12402" y="252602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365652" y="296109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30192" y="334421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25822" y="372882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0" idx="5"/>
            <a:endCxn id="11" idx="0"/>
          </p:cNvCxnSpPr>
          <p:nvPr/>
        </p:nvCxnSpPr>
        <p:spPr>
          <a:xfrm>
            <a:off x="4549116" y="2672517"/>
            <a:ext cx="896621" cy="28857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5"/>
            <a:endCxn id="12" idx="0"/>
          </p:cNvCxnSpPr>
          <p:nvPr/>
        </p:nvCxnSpPr>
        <p:spPr>
          <a:xfrm>
            <a:off x="5502366" y="3107588"/>
            <a:ext cx="407911" cy="23662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13" idx="0"/>
          </p:cNvCxnSpPr>
          <p:nvPr/>
        </p:nvCxnSpPr>
        <p:spPr>
          <a:xfrm flipH="1">
            <a:off x="5605907" y="3490707"/>
            <a:ext cx="247741" cy="2381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132739" y="370678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752510" y="2828568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167291" y="316263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814889" y="367705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0" idx="3"/>
            <a:endCxn id="18" idx="7"/>
          </p:cNvCxnSpPr>
          <p:nvPr/>
        </p:nvCxnSpPr>
        <p:spPr>
          <a:xfrm flipH="1">
            <a:off x="3889224" y="2672517"/>
            <a:ext cx="546634" cy="18118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3"/>
            <a:endCxn id="19" idx="7"/>
          </p:cNvCxnSpPr>
          <p:nvPr/>
        </p:nvCxnSpPr>
        <p:spPr>
          <a:xfrm flipH="1">
            <a:off x="3304005" y="2975062"/>
            <a:ext cx="471961" cy="212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3"/>
            <a:endCxn id="20" idx="7"/>
          </p:cNvCxnSpPr>
          <p:nvPr/>
        </p:nvCxnSpPr>
        <p:spPr>
          <a:xfrm flipH="1">
            <a:off x="2951603" y="3309127"/>
            <a:ext cx="239144" cy="3930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814211" y="4185380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398843" y="458078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693042" y="491306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4" idx="3"/>
            <a:endCxn id="25" idx="7"/>
          </p:cNvCxnSpPr>
          <p:nvPr/>
        </p:nvCxnSpPr>
        <p:spPr>
          <a:xfrm flipH="1">
            <a:off x="5535557" y="4331874"/>
            <a:ext cx="302110" cy="2740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5" idx="3"/>
            <a:endCxn id="26" idx="7"/>
          </p:cNvCxnSpPr>
          <p:nvPr/>
        </p:nvCxnSpPr>
        <p:spPr>
          <a:xfrm flipH="1">
            <a:off x="4829756" y="4727279"/>
            <a:ext cx="592543" cy="210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4"/>
            <a:endCxn id="25" idx="1"/>
          </p:cNvCxnSpPr>
          <p:nvPr/>
        </p:nvCxnSpPr>
        <p:spPr>
          <a:xfrm>
            <a:off x="5212824" y="3878411"/>
            <a:ext cx="209475" cy="72750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252334" y="427119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741044" y="4666599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0" idx="4"/>
            <a:endCxn id="30" idx="1"/>
          </p:cNvCxnSpPr>
          <p:nvPr/>
        </p:nvCxnSpPr>
        <p:spPr>
          <a:xfrm>
            <a:off x="2894974" y="3848683"/>
            <a:ext cx="380816" cy="4476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30" idx="5"/>
            <a:endCxn id="31" idx="1"/>
          </p:cNvCxnSpPr>
          <p:nvPr/>
        </p:nvCxnSpPr>
        <p:spPr>
          <a:xfrm>
            <a:off x="3389048" y="4417688"/>
            <a:ext cx="375452" cy="27404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1" idx="4"/>
            <a:endCxn id="26" idx="1"/>
          </p:cNvCxnSpPr>
          <p:nvPr/>
        </p:nvCxnSpPr>
        <p:spPr>
          <a:xfrm>
            <a:off x="3821129" y="4838227"/>
            <a:ext cx="895369" cy="999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6042607" y="3739272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12" idx="5"/>
            <a:endCxn id="35" idx="0"/>
          </p:cNvCxnSpPr>
          <p:nvPr/>
        </p:nvCxnSpPr>
        <p:spPr>
          <a:xfrm>
            <a:off x="5966906" y="3490707"/>
            <a:ext cx="155786" cy="24856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1" idx="3"/>
            <a:endCxn id="17" idx="0"/>
          </p:cNvCxnSpPr>
          <p:nvPr/>
        </p:nvCxnSpPr>
        <p:spPr>
          <a:xfrm flipH="1">
            <a:off x="5212824" y="3107588"/>
            <a:ext cx="176284" cy="59919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4183159" y="3715315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3" idx="4"/>
            <a:endCxn id="24" idx="1"/>
          </p:cNvCxnSpPr>
          <p:nvPr/>
        </p:nvCxnSpPr>
        <p:spPr>
          <a:xfrm>
            <a:off x="5605907" y="3900452"/>
            <a:ext cx="231760" cy="31006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5" idx="4"/>
            <a:endCxn id="24" idx="7"/>
          </p:cNvCxnSpPr>
          <p:nvPr/>
        </p:nvCxnSpPr>
        <p:spPr>
          <a:xfrm flipH="1">
            <a:off x="5950925" y="3910900"/>
            <a:ext cx="171767" cy="2996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592340" y="342768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396197" y="3709596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>
            <a:stCxn id="19" idx="5"/>
            <a:endCxn id="41" idx="1"/>
          </p:cNvCxnSpPr>
          <p:nvPr/>
        </p:nvCxnSpPr>
        <p:spPr>
          <a:xfrm>
            <a:off x="3304005" y="3309127"/>
            <a:ext cx="311791" cy="14369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41" idx="3"/>
            <a:endCxn id="42" idx="0"/>
          </p:cNvCxnSpPr>
          <p:nvPr/>
        </p:nvCxnSpPr>
        <p:spPr>
          <a:xfrm flipH="1">
            <a:off x="3476282" y="3574178"/>
            <a:ext cx="139514" cy="1354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615796" y="4058293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821310" y="3720044"/>
            <a:ext cx="160170" cy="171628"/>
          </a:xfrm>
          <a:prstGeom prst="ellipse">
            <a:avLst/>
          </a:prstGeom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1" idx="5"/>
            <a:endCxn id="46" idx="0"/>
          </p:cNvCxnSpPr>
          <p:nvPr/>
        </p:nvCxnSpPr>
        <p:spPr>
          <a:xfrm>
            <a:off x="3729054" y="3574178"/>
            <a:ext cx="172341" cy="14586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2" idx="4"/>
            <a:endCxn id="45" idx="1"/>
          </p:cNvCxnSpPr>
          <p:nvPr/>
        </p:nvCxnSpPr>
        <p:spPr>
          <a:xfrm>
            <a:off x="3476282" y="3881224"/>
            <a:ext cx="162970" cy="20220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46" idx="4"/>
            <a:endCxn id="45" idx="7"/>
          </p:cNvCxnSpPr>
          <p:nvPr/>
        </p:nvCxnSpPr>
        <p:spPr>
          <a:xfrm flipH="1">
            <a:off x="3752510" y="3891672"/>
            <a:ext cx="148885" cy="19175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8" idx="5"/>
            <a:endCxn id="38" idx="0"/>
          </p:cNvCxnSpPr>
          <p:nvPr/>
        </p:nvCxnSpPr>
        <p:spPr>
          <a:xfrm>
            <a:off x="3889224" y="2975062"/>
            <a:ext cx="374020" cy="74025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38" idx="4"/>
            <a:endCxn id="31" idx="7"/>
          </p:cNvCxnSpPr>
          <p:nvPr/>
        </p:nvCxnSpPr>
        <p:spPr>
          <a:xfrm flipH="1">
            <a:off x="3877758" y="3886943"/>
            <a:ext cx="385486" cy="80479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45" idx="4"/>
            <a:endCxn id="30" idx="6"/>
          </p:cNvCxnSpPr>
          <p:nvPr/>
        </p:nvCxnSpPr>
        <p:spPr>
          <a:xfrm flipH="1">
            <a:off x="3412504" y="4229921"/>
            <a:ext cx="283377" cy="12708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453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2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Swan: Motivation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Swan?</a:t>
            </a:r>
          </a:p>
          <a:p>
            <a:pPr lvl="1"/>
            <a:r>
              <a:rPr lang="en-US" dirty="0" err="1" smtClean="0"/>
              <a:t>Cilk</a:t>
            </a:r>
            <a:r>
              <a:rPr lang="en-US" dirty="0" smtClean="0"/>
              <a:t> lacks support for important DAG structures</a:t>
            </a:r>
            <a:endParaRPr lang="en-US" dirty="0"/>
          </a:p>
          <a:p>
            <a:pPr lvl="2"/>
            <a:r>
              <a:rPr lang="en-US" dirty="0" smtClean="0"/>
              <a:t>E.g., pipeline parallelism</a:t>
            </a:r>
          </a:p>
          <a:p>
            <a:pPr lvl="2"/>
            <a:r>
              <a:rPr lang="en-US" dirty="0" smtClean="0"/>
              <a:t>Relaxes fully strict DAG model but maintains property that children complete before their parent</a:t>
            </a:r>
          </a:p>
          <a:p>
            <a:pPr lvl="1"/>
            <a:r>
              <a:rPr lang="en-US" dirty="0" err="1" smtClean="0"/>
              <a:t>Cilk</a:t>
            </a:r>
            <a:r>
              <a:rPr lang="en-US" dirty="0" smtClean="0"/>
              <a:t> ignores memory hierarchy</a:t>
            </a:r>
          </a:p>
          <a:p>
            <a:pPr lvl="2"/>
            <a:r>
              <a:rPr lang="en-US" dirty="0" smtClean="0"/>
              <a:t>Dataflow descriptions provide helpful information</a:t>
            </a:r>
          </a:p>
          <a:p>
            <a:pPr lvl="1"/>
            <a:r>
              <a:rPr lang="en-US" dirty="0" smtClean="0"/>
              <a:t>Race conditions lurking in the code</a:t>
            </a:r>
          </a:p>
          <a:p>
            <a:pPr lvl="2"/>
            <a:r>
              <a:rPr lang="en-US" dirty="0" smtClean="0"/>
              <a:t>Need to declare memory locations accessed by tasks</a:t>
            </a:r>
          </a:p>
          <a:p>
            <a:r>
              <a:rPr lang="en-US" dirty="0" smtClean="0"/>
              <a:t>Swan research goals</a:t>
            </a:r>
          </a:p>
          <a:p>
            <a:pPr lvl="1"/>
            <a:r>
              <a:rPr lang="en-US" b="1" i="1" dirty="0" smtClean="0"/>
              <a:t>Explore how dataflow annotations can enhance the execution of parallel programs and/or improve ease of programming</a:t>
            </a:r>
            <a:endParaRPr lang="en-US" b="1" i="1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86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Swan = </a:t>
            </a:r>
            <a:r>
              <a:rPr lang="en-US" dirty="0" err="1"/>
              <a:t>Cilk</a:t>
            </a:r>
            <a:r>
              <a:rPr lang="en-US" dirty="0"/>
              <a:t> + Dataflow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8300" y="1605743"/>
            <a:ext cx="8229600" cy="12735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"Master” spawns tasks in program order</a:t>
            </a:r>
          </a:p>
          <a:p>
            <a:r>
              <a:rPr lang="en-US" dirty="0" smtClean="0"/>
              <a:t>Annotations of arguments indicate usage of argument</a:t>
            </a:r>
          </a:p>
          <a:p>
            <a:pPr lvl="1"/>
            <a:r>
              <a:rPr lang="en-US" dirty="0" smtClean="0"/>
              <a:t>All side effects must be captured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900" y="3288468"/>
            <a:ext cx="32893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void</a:t>
            </a:r>
            <a:r>
              <a:rPr lang="en-US" sz="2400" dirty="0" smtClean="0"/>
              <a:t> master() {</a:t>
            </a:r>
          </a:p>
          <a:p>
            <a:r>
              <a:rPr lang="en-US" sz="2400" i="1" dirty="0" smtClean="0"/>
              <a:t>	</a:t>
            </a:r>
            <a:r>
              <a:rPr lang="en-US" sz="2400" i="1" dirty="0" err="1" smtClean="0"/>
              <a:t>data_type</a:t>
            </a:r>
            <a:r>
              <a:rPr lang="en-US" sz="2400" dirty="0" smtClean="0"/>
              <a:t> x, y, z;</a:t>
            </a:r>
          </a:p>
          <a:p>
            <a:r>
              <a:rPr lang="en-US" sz="900" dirty="0" smtClean="0"/>
              <a:t> </a:t>
            </a:r>
            <a:endParaRPr lang="en-US" sz="9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spawn</a:t>
            </a:r>
            <a:r>
              <a:rPr lang="en-US" sz="2400" dirty="0" smtClean="0"/>
              <a:t> A( </a:t>
            </a:r>
            <a:r>
              <a:rPr lang="en-US" sz="2400" b="1" dirty="0" smtClean="0">
                <a:solidFill>
                  <a:schemeClr val="accent2"/>
                </a:solidFill>
              </a:rPr>
              <a:t>in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x, </a:t>
            </a:r>
            <a:r>
              <a:rPr lang="en-US" sz="2400" b="1" dirty="0" smtClean="0">
                <a:solidFill>
                  <a:srgbClr val="C0504D"/>
                </a:solidFill>
              </a:rPr>
              <a:t>out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y );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spawn</a:t>
            </a:r>
            <a:r>
              <a:rPr lang="en-US" sz="2400" dirty="0" smtClean="0"/>
              <a:t> B( </a:t>
            </a:r>
            <a:r>
              <a:rPr lang="en-US" sz="2400" b="1" dirty="0" smtClean="0">
                <a:solidFill>
                  <a:srgbClr val="C0504D"/>
                </a:solidFill>
              </a:rPr>
              <a:t>in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y, </a:t>
            </a:r>
            <a:r>
              <a:rPr lang="en-US" sz="2400" b="1" dirty="0" smtClean="0">
                <a:solidFill>
                  <a:srgbClr val="C0504D"/>
                </a:solidFill>
              </a:rPr>
              <a:t>out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z );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spawn</a:t>
            </a:r>
            <a:r>
              <a:rPr lang="en-US" sz="2400" dirty="0" smtClean="0"/>
              <a:t> C( </a:t>
            </a:r>
            <a:r>
              <a:rPr lang="en-US" sz="2400" b="1" dirty="0" err="1" smtClean="0">
                <a:solidFill>
                  <a:srgbClr val="C0504D"/>
                </a:solidFill>
              </a:rPr>
              <a:t>inout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/>
              <a:t>x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504D"/>
                </a:solidFill>
              </a:rPr>
              <a:t>in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z );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sync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660873" y="3763634"/>
            <a:ext cx="647700" cy="63976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013" y="3760141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013173" y="5047535"/>
            <a:ext cx="647700" cy="63976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9679" y="5716418"/>
            <a:ext cx="647700" cy="63976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5"/>
            <a:endCxn id="14" idx="1"/>
          </p:cNvCxnSpPr>
          <p:nvPr/>
        </p:nvCxnSpPr>
        <p:spPr>
          <a:xfrm>
            <a:off x="5566020" y="5593606"/>
            <a:ext cx="618512" cy="2165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  <a:endCxn id="20" idx="0"/>
          </p:cNvCxnSpPr>
          <p:nvPr/>
        </p:nvCxnSpPr>
        <p:spPr>
          <a:xfrm flipH="1">
            <a:off x="5318285" y="4309705"/>
            <a:ext cx="437441" cy="7378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5"/>
            <a:endCxn id="21" idx="0"/>
          </p:cNvCxnSpPr>
          <p:nvPr/>
        </p:nvCxnSpPr>
        <p:spPr>
          <a:xfrm>
            <a:off x="6213720" y="4309705"/>
            <a:ext cx="198869" cy="1406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28294" y="5047535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4526" y="5716418"/>
            <a:ext cx="376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94113" y="435768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298867" y="450652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573885" y="5576718"/>
            <a:ext cx="326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z</a:t>
            </a:r>
            <a:endParaRPr lang="en-US" sz="2800" dirty="0"/>
          </a:p>
        </p:txBody>
      </p:sp>
      <p:sp>
        <p:nvSpPr>
          <p:cNvPr id="36" name="Rounded Rectangle 35"/>
          <p:cNvSpPr/>
          <p:nvPr/>
        </p:nvSpPr>
        <p:spPr>
          <a:xfrm>
            <a:off x="3892979" y="3679100"/>
            <a:ext cx="2677789" cy="830997"/>
          </a:xfrm>
          <a:prstGeom prst="roundRect">
            <a:avLst/>
          </a:prstGeom>
          <a:noFill/>
          <a:ln w="38100" cmpd="sng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81375" y="3661559"/>
            <a:ext cx="89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ready</a:t>
            </a:r>
          </a:p>
          <a:p>
            <a:pPr algn="r"/>
            <a:r>
              <a:rPr lang="en-US" sz="2400" dirty="0" smtClean="0"/>
              <a:t>tasks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857474" y="2879248"/>
            <a:ext cx="2184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Roots of DAG:</a:t>
            </a:r>
          </a:p>
          <a:p>
            <a:r>
              <a:rPr lang="en-US" sz="2200" dirty="0"/>
              <a:t>e</a:t>
            </a:r>
            <a:r>
              <a:rPr lang="en-US" sz="2200" dirty="0" smtClean="0"/>
              <a:t>xecuting or</a:t>
            </a:r>
          </a:p>
          <a:p>
            <a:r>
              <a:rPr lang="en-US" sz="2200" dirty="0" smtClean="0"/>
              <a:t>waiting on</a:t>
            </a:r>
          </a:p>
          <a:p>
            <a:r>
              <a:rPr lang="en-US" sz="2200" dirty="0" smtClean="0"/>
              <a:t>worker</a:t>
            </a:r>
            <a:r>
              <a:rPr lang="en-US" sz="2200" dirty="0"/>
              <a:t> </a:t>
            </a:r>
            <a:r>
              <a:rPr lang="en-US" sz="2200" dirty="0" smtClean="0"/>
              <a:t>queues</a:t>
            </a:r>
            <a:endParaRPr lang="en-US" sz="2200" dirty="0"/>
          </a:p>
        </p:txBody>
      </p:sp>
      <p:cxnSp>
        <p:nvCxnSpPr>
          <p:cNvPr id="43" name="Curved Connector 42"/>
          <p:cNvCxnSpPr>
            <a:stCxn id="36" idx="3"/>
            <a:endCxn id="41" idx="2"/>
          </p:cNvCxnSpPr>
          <p:nvPr/>
        </p:nvCxnSpPr>
        <p:spPr>
          <a:xfrm>
            <a:off x="6570768" y="4094599"/>
            <a:ext cx="1379169" cy="231199"/>
          </a:xfrm>
          <a:prstGeom prst="curvedConnector4">
            <a:avLst>
              <a:gd name="adj1" fmla="val 10394"/>
              <a:gd name="adj2" fmla="val 19887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865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Swan = </a:t>
            </a:r>
            <a:r>
              <a:rPr lang="en-US" dirty="0" err="1"/>
              <a:t>Cilk</a:t>
            </a:r>
            <a:r>
              <a:rPr lang="en-US" dirty="0"/>
              <a:t> + Dataflow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368300" y="1605743"/>
            <a:ext cx="8229600" cy="12735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"Master” spawns tasks in program order</a:t>
            </a:r>
          </a:p>
          <a:p>
            <a:r>
              <a:rPr lang="en-US" dirty="0" smtClean="0"/>
              <a:t>Annotations of arguments indicate usage of argument</a:t>
            </a:r>
          </a:p>
          <a:p>
            <a:pPr lvl="1"/>
            <a:r>
              <a:rPr lang="en-US" dirty="0" smtClean="0"/>
              <a:t>All side effects must be captured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9900" y="3288468"/>
            <a:ext cx="3289300" cy="2923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void</a:t>
            </a:r>
            <a:r>
              <a:rPr lang="en-US" sz="2400" dirty="0" smtClean="0"/>
              <a:t> master() {</a:t>
            </a:r>
          </a:p>
          <a:p>
            <a:r>
              <a:rPr lang="en-US" sz="2400" i="1" dirty="0" smtClean="0"/>
              <a:t>	</a:t>
            </a:r>
            <a:r>
              <a:rPr lang="en-US" sz="2400" i="1" dirty="0" err="1" smtClean="0"/>
              <a:t>data_type</a:t>
            </a:r>
            <a:r>
              <a:rPr lang="en-US" sz="2400" dirty="0" smtClean="0"/>
              <a:t> x, y, z;</a:t>
            </a:r>
          </a:p>
          <a:p>
            <a:r>
              <a:rPr lang="en-US" sz="900" dirty="0" smtClean="0"/>
              <a:t> </a:t>
            </a:r>
            <a:endParaRPr lang="en-US" sz="900" dirty="0"/>
          </a:p>
          <a:p>
            <a:r>
              <a:rPr lang="en-US" sz="2400" dirty="0" smtClean="0"/>
              <a:t>	</a:t>
            </a:r>
            <a:r>
              <a:rPr lang="en-US" sz="2400" b="1" dirty="0" smtClean="0"/>
              <a:t>spawn</a:t>
            </a:r>
            <a:r>
              <a:rPr lang="en-US" sz="2400" dirty="0" smtClean="0"/>
              <a:t> A( </a:t>
            </a:r>
            <a:r>
              <a:rPr lang="en-US" sz="2400" b="1" dirty="0" smtClean="0">
                <a:solidFill>
                  <a:schemeClr val="accent2"/>
                </a:solidFill>
              </a:rPr>
              <a:t>in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x, </a:t>
            </a:r>
            <a:r>
              <a:rPr lang="en-US" sz="2400" b="1" dirty="0" smtClean="0">
                <a:solidFill>
                  <a:srgbClr val="C0504D"/>
                </a:solidFill>
              </a:rPr>
              <a:t>out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y );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spawn</a:t>
            </a:r>
            <a:r>
              <a:rPr lang="en-US" sz="2400" dirty="0" smtClean="0"/>
              <a:t> B( </a:t>
            </a:r>
            <a:r>
              <a:rPr lang="en-US" sz="2400" b="1" dirty="0" smtClean="0">
                <a:solidFill>
                  <a:srgbClr val="C0504D"/>
                </a:solidFill>
              </a:rPr>
              <a:t>in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y, </a:t>
            </a:r>
            <a:r>
              <a:rPr lang="en-US" sz="2400" b="1" dirty="0" smtClean="0">
                <a:solidFill>
                  <a:srgbClr val="C0504D"/>
                </a:solidFill>
              </a:rPr>
              <a:t>out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z );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spawn</a:t>
            </a:r>
            <a:r>
              <a:rPr lang="en-US" sz="2400" dirty="0" smtClean="0"/>
              <a:t> C( </a:t>
            </a:r>
            <a:r>
              <a:rPr lang="en-US" sz="2400" b="1" dirty="0" err="1" smtClean="0">
                <a:solidFill>
                  <a:srgbClr val="C0504D"/>
                </a:solidFill>
              </a:rPr>
              <a:t>inout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/>
              <a:t>x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C0504D"/>
                </a:solidFill>
              </a:rPr>
              <a:t>in</a:t>
            </a:r>
            <a:r>
              <a:rPr lang="en-US" sz="2400" dirty="0" smtClean="0">
                <a:solidFill>
                  <a:srgbClr val="C0504D"/>
                </a:solidFill>
              </a:rPr>
              <a:t> </a:t>
            </a:r>
            <a:r>
              <a:rPr lang="en-US" sz="2400" dirty="0" smtClean="0"/>
              <a:t>z );</a:t>
            </a:r>
          </a:p>
          <a:p>
            <a:r>
              <a:rPr lang="en-US" sz="2400" dirty="0"/>
              <a:t>	</a:t>
            </a:r>
            <a:r>
              <a:rPr lang="en-US" sz="2400" b="1" dirty="0" smtClean="0"/>
              <a:t>sync</a:t>
            </a:r>
            <a:r>
              <a:rPr lang="en-US" sz="2400" dirty="0" smtClean="0"/>
              <a:t>;</a:t>
            </a:r>
            <a:br>
              <a:rPr lang="en-US" sz="2400" dirty="0" smtClean="0"/>
            </a:br>
            <a:r>
              <a:rPr lang="en-US" sz="2400" dirty="0" smtClean="0"/>
              <a:t>}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660873" y="3763634"/>
            <a:ext cx="647700" cy="63976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1013" y="3760141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5013173" y="5047535"/>
            <a:ext cx="647700" cy="63976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89679" y="5716418"/>
            <a:ext cx="647700" cy="639762"/>
          </a:xfrm>
          <a:prstGeom prst="ellipse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5"/>
            <a:endCxn id="14" idx="1"/>
          </p:cNvCxnSpPr>
          <p:nvPr/>
        </p:nvCxnSpPr>
        <p:spPr>
          <a:xfrm>
            <a:off x="5566020" y="5593606"/>
            <a:ext cx="618512" cy="2165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  <a:endCxn id="20" idx="0"/>
          </p:cNvCxnSpPr>
          <p:nvPr/>
        </p:nvCxnSpPr>
        <p:spPr>
          <a:xfrm flipH="1">
            <a:off x="5318285" y="4309705"/>
            <a:ext cx="437441" cy="7378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" idx="5"/>
            <a:endCxn id="21" idx="0"/>
          </p:cNvCxnSpPr>
          <p:nvPr/>
        </p:nvCxnSpPr>
        <p:spPr>
          <a:xfrm>
            <a:off x="6213720" y="4309705"/>
            <a:ext cx="198869" cy="140671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128294" y="5047535"/>
            <a:ext cx="3799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6224526" y="5716418"/>
            <a:ext cx="376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</a:t>
            </a:r>
            <a:endParaRPr lang="en-US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5194113" y="4357686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y</a:t>
            </a:r>
            <a:endParaRPr lang="en-US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6298867" y="450652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x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5573885" y="5576718"/>
            <a:ext cx="326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z</a:t>
            </a:r>
            <a:endParaRPr lang="en-US" sz="2800" dirty="0"/>
          </a:p>
        </p:txBody>
      </p:sp>
      <p:sp>
        <p:nvSpPr>
          <p:cNvPr id="36" name="Rounded Rectangle 35"/>
          <p:cNvSpPr/>
          <p:nvPr/>
        </p:nvSpPr>
        <p:spPr>
          <a:xfrm>
            <a:off x="3892979" y="3679100"/>
            <a:ext cx="2677789" cy="830997"/>
          </a:xfrm>
          <a:prstGeom prst="roundRect">
            <a:avLst/>
          </a:prstGeom>
          <a:noFill/>
          <a:ln w="38100" cmpd="sng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81375" y="3661559"/>
            <a:ext cx="89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ready</a:t>
            </a:r>
          </a:p>
          <a:p>
            <a:pPr algn="r"/>
            <a:r>
              <a:rPr lang="en-US" sz="2400" dirty="0" smtClean="0"/>
              <a:t>tasks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6857474" y="2879248"/>
            <a:ext cx="2184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Roots of DAG:</a:t>
            </a:r>
          </a:p>
          <a:p>
            <a:r>
              <a:rPr lang="en-US" sz="2200" dirty="0"/>
              <a:t>e</a:t>
            </a:r>
            <a:r>
              <a:rPr lang="en-US" sz="2200" dirty="0" smtClean="0"/>
              <a:t>xecuting or</a:t>
            </a:r>
          </a:p>
          <a:p>
            <a:r>
              <a:rPr lang="en-US" sz="2200" dirty="0" smtClean="0"/>
              <a:t>waiting on</a:t>
            </a:r>
          </a:p>
          <a:p>
            <a:r>
              <a:rPr lang="en-US" sz="2200" dirty="0" smtClean="0"/>
              <a:t>worker</a:t>
            </a:r>
            <a:r>
              <a:rPr lang="en-US" sz="2200" dirty="0"/>
              <a:t> </a:t>
            </a:r>
            <a:r>
              <a:rPr lang="en-US" sz="2200" dirty="0" smtClean="0"/>
              <a:t>queues</a:t>
            </a:r>
            <a:endParaRPr lang="en-US" sz="2200" dirty="0"/>
          </a:p>
        </p:txBody>
      </p:sp>
      <p:cxnSp>
        <p:nvCxnSpPr>
          <p:cNvPr id="43" name="Curved Connector 42"/>
          <p:cNvCxnSpPr>
            <a:stCxn id="36" idx="3"/>
            <a:endCxn id="41" idx="2"/>
          </p:cNvCxnSpPr>
          <p:nvPr/>
        </p:nvCxnSpPr>
        <p:spPr>
          <a:xfrm>
            <a:off x="6570768" y="4094599"/>
            <a:ext cx="1379169" cy="231199"/>
          </a:xfrm>
          <a:prstGeom prst="curvedConnector4">
            <a:avLst>
              <a:gd name="adj1" fmla="val 10394"/>
              <a:gd name="adj2" fmla="val 198876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Swan Language Definition</a:t>
            </a:r>
            <a:br>
              <a:rPr lang="en-US" dirty="0" smtClean="0"/>
            </a:br>
            <a:r>
              <a:rPr lang="en-US" dirty="0" smtClean="0"/>
              <a:t>as a C++ Extension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Versioned objects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1"/>
                </a:solidFill>
              </a:rPr>
              <a:t>versioned</a:t>
            </a:r>
            <a:r>
              <a:rPr lang="en-US" dirty="0" smtClean="0"/>
              <a:t>&lt;T&gt; </a:t>
            </a:r>
            <a:r>
              <a:rPr lang="en-US" dirty="0" err="1" smtClean="0"/>
              <a:t>obj</a:t>
            </a:r>
            <a:r>
              <a:rPr lang="en-US" dirty="0" smtClean="0"/>
              <a:t>;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Argument annotations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4F81BD"/>
                </a:solidFill>
              </a:rPr>
              <a:t>indep</a:t>
            </a:r>
            <a:r>
              <a:rPr lang="en-US" dirty="0" smtClean="0"/>
              <a:t>&lt;T&gt;		</a:t>
            </a:r>
            <a:r>
              <a:rPr lang="en-US" i="1" dirty="0" smtClean="0"/>
              <a:t>read-only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4F81BD"/>
                </a:solidFill>
              </a:rPr>
              <a:t>outdep</a:t>
            </a:r>
            <a:r>
              <a:rPr lang="en-US" dirty="0" smtClean="0"/>
              <a:t>&lt;T&gt;		</a:t>
            </a:r>
            <a:r>
              <a:rPr lang="en-US" i="1" dirty="0" smtClean="0"/>
              <a:t>read/write 		   but no exposed reads</a:t>
            </a:r>
          </a:p>
          <a:p>
            <a:pPr lvl="1">
              <a:buNone/>
            </a:pPr>
            <a:r>
              <a:rPr lang="en-US" dirty="0" err="1" smtClean="0">
                <a:solidFill>
                  <a:srgbClr val="4F81BD"/>
                </a:solidFill>
              </a:rPr>
              <a:t>inoutdep</a:t>
            </a:r>
            <a:r>
              <a:rPr lang="en-US" dirty="0" smtClean="0"/>
              <a:t>&lt;T&gt; 	</a:t>
            </a:r>
            <a:r>
              <a:rPr lang="en-US" i="1" dirty="0" smtClean="0"/>
              <a:t>read/write</a:t>
            </a:r>
          </a:p>
          <a:p>
            <a:pPr lvl="1"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cinoutdep</a:t>
            </a:r>
            <a:r>
              <a:rPr lang="en-US" dirty="0" smtClean="0"/>
              <a:t>&lt;T&gt;       </a:t>
            </a:r>
            <a:r>
              <a:rPr lang="en-US" i="1" dirty="0" smtClean="0"/>
              <a:t>commutative</a:t>
            </a:r>
          </a:p>
          <a:p>
            <a:pPr lvl="1">
              <a:buNone/>
            </a:pPr>
            <a:r>
              <a:rPr lang="en-US" dirty="0" smtClean="0">
                <a:solidFill>
                  <a:srgbClr val="4F81BD"/>
                </a:solidFill>
              </a:rPr>
              <a:t>reduction</a:t>
            </a:r>
            <a:r>
              <a:rPr lang="en-US" dirty="0" smtClean="0"/>
              <a:t>&lt;M&gt;      </a:t>
            </a:r>
            <a:r>
              <a:rPr lang="en-US" i="1" dirty="0" smtClean="0"/>
              <a:t>reduction</a:t>
            </a:r>
          </a:p>
          <a:p>
            <a:pPr lvl="1">
              <a:buNone/>
            </a:pPr>
            <a:r>
              <a:rPr lang="en-US" dirty="0" smtClean="0"/>
              <a:t>-- T is a C++ type</a:t>
            </a:r>
          </a:p>
          <a:p>
            <a:pPr lvl="1">
              <a:buNone/>
            </a:pPr>
            <a:r>
              <a:rPr lang="en-US" dirty="0" smtClean="0"/>
              <a:t>-- M is a C++ structure describing the </a:t>
            </a:r>
            <a:r>
              <a:rPr lang="en-US" smtClean="0"/>
              <a:t>monoid </a:t>
            </a:r>
            <a:r>
              <a:rPr lang="en-US" dirty="0" smtClean="0"/>
              <a:t>with type T, an identity value and a reduction operator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Independent fork/join</a:t>
            </a:r>
            <a:br>
              <a:rPr lang="en-US" dirty="0" smtClean="0"/>
            </a:br>
            <a:r>
              <a:rPr lang="en-US" sz="2378" dirty="0" err="1" smtClean="0">
                <a:solidFill>
                  <a:schemeClr val="tx1"/>
                </a:solidFill>
              </a:rPr>
              <a:t>int</a:t>
            </a:r>
            <a:r>
              <a:rPr lang="en-US" sz="2378" dirty="0" smtClean="0">
                <a:solidFill>
                  <a:schemeClr val="tx1"/>
                </a:solidFill>
              </a:rPr>
              <a:t> </a:t>
            </a:r>
            <a:r>
              <a:rPr lang="en-US" sz="2378" dirty="0" err="1" smtClean="0">
                <a:solidFill>
                  <a:schemeClr val="tx1"/>
                </a:solidFill>
              </a:rPr>
              <a:t>x</a:t>
            </a:r>
            <a:r>
              <a:rPr lang="en-US" sz="2378" dirty="0" smtClean="0">
                <a:solidFill>
                  <a:schemeClr val="tx1"/>
                </a:solidFill>
              </a:rPr>
              <a:t>;</a:t>
            </a:r>
            <a:br>
              <a:rPr lang="en-US" sz="2378" dirty="0" smtClean="0">
                <a:solidFill>
                  <a:schemeClr val="tx1"/>
                </a:solidFill>
              </a:rPr>
            </a:br>
            <a:r>
              <a:rPr lang="en-US" sz="2378" dirty="0" smtClean="0">
                <a:solidFill>
                  <a:srgbClr val="4F81BD"/>
                </a:solidFill>
              </a:rPr>
              <a:t>spawn </a:t>
            </a:r>
            <a:r>
              <a:rPr lang="en-US" sz="2378" dirty="0" err="1" smtClean="0">
                <a:solidFill>
                  <a:schemeClr val="tx1"/>
                </a:solidFill>
              </a:rPr>
              <a:t>f(x</a:t>
            </a:r>
            <a:r>
              <a:rPr lang="en-US" sz="2378" dirty="0" smtClean="0">
                <a:solidFill>
                  <a:schemeClr val="tx1"/>
                </a:solidFill>
              </a:rPr>
              <a:t>);</a:t>
            </a:r>
            <a:br>
              <a:rPr lang="en-US" sz="2378" dirty="0" smtClean="0">
                <a:solidFill>
                  <a:schemeClr val="tx1"/>
                </a:solidFill>
              </a:rPr>
            </a:br>
            <a:r>
              <a:rPr lang="en-US" sz="2378" dirty="0" smtClean="0">
                <a:solidFill>
                  <a:schemeClr val="tx1"/>
                </a:solidFill>
              </a:rPr>
              <a:t>…</a:t>
            </a:r>
          </a:p>
          <a:p>
            <a:pPr>
              <a:buNone/>
            </a:pPr>
            <a:r>
              <a:rPr lang="en-US" sz="2378" dirty="0" smtClean="0">
                <a:solidFill>
                  <a:schemeClr val="tx1"/>
                </a:solidFill>
              </a:rPr>
              <a:t>	</a:t>
            </a:r>
            <a:r>
              <a:rPr lang="en-US" sz="2378" dirty="0" smtClean="0">
                <a:solidFill>
                  <a:srgbClr val="4F81BD"/>
                </a:solidFill>
              </a:rPr>
              <a:t>sync</a:t>
            </a:r>
            <a:r>
              <a:rPr lang="en-US" sz="2378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Dependency-aware</a:t>
            </a:r>
            <a:br>
              <a:rPr lang="en-US" dirty="0" smtClean="0"/>
            </a:br>
            <a:r>
              <a:rPr lang="en-US" dirty="0" smtClean="0"/>
              <a:t>fork/join</a:t>
            </a:r>
            <a:br>
              <a:rPr lang="en-US" dirty="0" smtClean="0"/>
            </a:br>
            <a:r>
              <a:rPr lang="en-US" sz="2378" dirty="0" smtClean="0">
                <a:solidFill>
                  <a:srgbClr val="4F81BD"/>
                </a:solidFill>
              </a:rPr>
              <a:t>versioned</a:t>
            </a:r>
            <a:r>
              <a:rPr lang="en-US" sz="2378" dirty="0" smtClean="0">
                <a:solidFill>
                  <a:srgbClr val="000000"/>
                </a:solidFill>
              </a:rPr>
              <a:t>&lt;</a:t>
            </a:r>
            <a:r>
              <a:rPr lang="en-US" sz="2378" dirty="0" err="1" smtClean="0">
                <a:solidFill>
                  <a:srgbClr val="000000"/>
                </a:solidFill>
              </a:rPr>
              <a:t>int</a:t>
            </a:r>
            <a:r>
              <a:rPr lang="en-US" sz="2378" dirty="0" smtClean="0">
                <a:solidFill>
                  <a:srgbClr val="000000"/>
                </a:solidFill>
              </a:rPr>
              <a:t>&gt; </a:t>
            </a:r>
            <a:r>
              <a:rPr lang="en-US" sz="2378" dirty="0" err="1" smtClean="0">
                <a:solidFill>
                  <a:srgbClr val="000000"/>
                </a:solidFill>
              </a:rPr>
              <a:t>x</a:t>
            </a:r>
            <a:r>
              <a:rPr lang="en-US" sz="2378" dirty="0" smtClean="0">
                <a:solidFill>
                  <a:srgbClr val="000000"/>
                </a:solidFill>
              </a:rPr>
              <a:t>;</a:t>
            </a:r>
            <a:br>
              <a:rPr lang="en-US" sz="2378" dirty="0" smtClean="0">
                <a:solidFill>
                  <a:srgbClr val="000000"/>
                </a:solidFill>
              </a:rPr>
            </a:br>
            <a:r>
              <a:rPr lang="en-US" sz="2378" dirty="0" smtClean="0">
                <a:solidFill>
                  <a:srgbClr val="4F81BD"/>
                </a:solidFill>
              </a:rPr>
              <a:t>spawn </a:t>
            </a:r>
            <a:r>
              <a:rPr lang="en-US" sz="2378" dirty="0" err="1" smtClean="0">
                <a:solidFill>
                  <a:srgbClr val="000000"/>
                </a:solidFill>
              </a:rPr>
              <a:t>f</a:t>
            </a:r>
            <a:r>
              <a:rPr lang="en-US" sz="2378" dirty="0" smtClean="0">
                <a:solidFill>
                  <a:srgbClr val="000000"/>
                </a:solidFill>
              </a:rPr>
              <a:t>( (</a:t>
            </a:r>
            <a:r>
              <a:rPr lang="en-US" sz="2378" dirty="0" err="1" smtClean="0">
                <a:solidFill>
                  <a:srgbClr val="4F81BD"/>
                </a:solidFill>
              </a:rPr>
              <a:t>indep</a:t>
            </a:r>
            <a:r>
              <a:rPr lang="en-US" sz="2378" dirty="0" smtClean="0">
                <a:solidFill>
                  <a:srgbClr val="000000"/>
                </a:solidFill>
              </a:rPr>
              <a:t>&lt;</a:t>
            </a:r>
            <a:r>
              <a:rPr lang="en-US" sz="2378" dirty="0" err="1" smtClean="0">
                <a:solidFill>
                  <a:srgbClr val="000000"/>
                </a:solidFill>
              </a:rPr>
              <a:t>int</a:t>
            </a:r>
            <a:r>
              <a:rPr lang="en-US" sz="2378" dirty="0" smtClean="0">
                <a:solidFill>
                  <a:srgbClr val="000000"/>
                </a:solidFill>
              </a:rPr>
              <a:t>&gt;)</a:t>
            </a:r>
            <a:r>
              <a:rPr lang="en-US" sz="2378" dirty="0" err="1" smtClean="0">
                <a:solidFill>
                  <a:srgbClr val="000000"/>
                </a:solidFill>
              </a:rPr>
              <a:t>x</a:t>
            </a:r>
            <a:r>
              <a:rPr lang="en-US" sz="2378" dirty="0" smtClean="0">
                <a:solidFill>
                  <a:srgbClr val="000000"/>
                </a:solidFill>
              </a:rPr>
              <a:t> );</a:t>
            </a:r>
            <a:br>
              <a:rPr lang="en-US" sz="2378" dirty="0" smtClean="0">
                <a:solidFill>
                  <a:srgbClr val="000000"/>
                </a:solidFill>
              </a:rPr>
            </a:br>
            <a:r>
              <a:rPr lang="en-US" sz="2378" dirty="0" smtClean="0">
                <a:solidFill>
                  <a:srgbClr val="000000"/>
                </a:solidFill>
              </a:rPr>
              <a:t>…</a:t>
            </a:r>
            <a:br>
              <a:rPr lang="en-US" sz="2378" dirty="0" smtClean="0">
                <a:solidFill>
                  <a:srgbClr val="000000"/>
                </a:solidFill>
              </a:rPr>
            </a:br>
            <a:r>
              <a:rPr lang="en-US" sz="2378" dirty="0" smtClean="0">
                <a:solidFill>
                  <a:srgbClr val="4F81BD"/>
                </a:solidFill>
              </a:rPr>
              <a:t>sync</a:t>
            </a:r>
            <a:r>
              <a:rPr lang="en-US" sz="2378" dirty="0" smtClean="0">
                <a:solidFill>
                  <a:srgbClr val="000000"/>
                </a:solidFill>
              </a:rPr>
              <a:t>;</a:t>
            </a:r>
            <a:r>
              <a:rPr lang="en-US" dirty="0" smtClean="0">
                <a:solidFill>
                  <a:srgbClr val="000000"/>
                </a:solidFill>
              </a:rPr>
              <a:t/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Retain implicit sync at end of procedure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5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From Side Effects to Dependences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087442"/>
              </p:ext>
            </p:extLst>
          </p:nvPr>
        </p:nvGraphicFramePr>
        <p:xfrm>
          <a:off x="457201" y="1320800"/>
          <a:ext cx="7835899" cy="313436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04622"/>
                <a:gridCol w="1439000"/>
                <a:gridCol w="834378"/>
                <a:gridCol w="955303"/>
                <a:gridCol w="1003672"/>
                <a:gridCol w="1563824"/>
                <a:gridCol w="14351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First Task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Second Task</a:t>
                      </a:r>
                      <a:endParaRPr lang="en-US" dirty="0"/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in/out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commutative in/out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output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in/out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commutative in/out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r>
                        <a:rPr lang="en-US" baseline="30000" dirty="0" smtClean="0"/>
                        <a:t>(x)</a:t>
                      </a:r>
                      <a:endParaRPr lang="en-US" baseline="30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anti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r>
                        <a:rPr lang="en-US" baseline="30000" dirty="0" smtClean="0"/>
                        <a:t>(r)</a:t>
                      </a:r>
                      <a:endParaRPr lang="en-US" baseline="30000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1" y="4469368"/>
            <a:ext cx="8318499" cy="147732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Assumption: Two tasks access the same variable with annotations as in table</a:t>
            </a:r>
          </a:p>
          <a:p>
            <a:r>
              <a:rPr lang="en-US" b="1" dirty="0" smtClean="0"/>
              <a:t>Notes: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none</a:t>
            </a:r>
            <a:r>
              <a:rPr lang="en-US" baseline="30000" dirty="0" smtClean="0"/>
              <a:t>(x)</a:t>
            </a:r>
            <a:r>
              <a:rPr lang="en-US" dirty="0" smtClean="0"/>
              <a:t>: no dependence, except for enforcement of mutual exclusion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none</a:t>
            </a:r>
            <a:r>
              <a:rPr lang="en-US" baseline="30000" dirty="0" smtClean="0"/>
              <a:t>(r)</a:t>
            </a:r>
            <a:r>
              <a:rPr lang="en-US" dirty="0" smtClean="0"/>
              <a:t>: no dependence, except for privatization of variables and final reduction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Renaming (new copy of variable), applied only on output annotation</a:t>
            </a:r>
          </a:p>
        </p:txBody>
      </p:sp>
    </p:spTree>
    <p:extLst>
      <p:ext uri="{BB962C8B-B14F-4D97-AF65-F5344CB8AC3E}">
        <p14:creationId xmlns:p14="http://schemas.microsoft.com/office/powerpoint/2010/main" val="2291775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PARALLELISM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55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NxN</a:t>
            </a:r>
            <a:r>
              <a:rPr lang="en-US" dirty="0" smtClean="0"/>
              <a:t> Blocked Matrix Multiply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191001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</a:rPr>
              <a:t> float </a:t>
            </a:r>
            <a:r>
              <a:rPr lang="en-US" sz="1600" dirty="0" smtClean="0">
                <a:solidFill>
                  <a:schemeClr val="tx1"/>
                </a:solidFill>
              </a:rPr>
              <a:t>(*block_t)[16]; </a:t>
            </a:r>
            <a:r>
              <a:rPr lang="en-US" sz="1600" i="1" dirty="0" smtClean="0">
                <a:solidFill>
                  <a:schemeClr val="accent1"/>
                </a:solidFill>
              </a:rPr>
              <a:t>// 16x16 tile</a:t>
            </a:r>
          </a:p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</a:rPr>
              <a:t> versioned</a:t>
            </a:r>
            <a:r>
              <a:rPr lang="en-US" sz="1600" dirty="0" smtClean="0">
                <a:solidFill>
                  <a:schemeClr val="tx1"/>
                </a:solidFill>
              </a:rPr>
              <a:t>&lt;</a:t>
            </a:r>
            <a:r>
              <a:rPr lang="en-US" sz="1600" b="1" dirty="0" smtClean="0">
                <a:solidFill>
                  <a:schemeClr val="tx1"/>
                </a:solidFill>
              </a:rPr>
              <a:t>float</a:t>
            </a:r>
            <a:r>
              <a:rPr lang="en-US" sz="1600" dirty="0" smtClean="0">
                <a:solidFill>
                  <a:schemeClr val="tx1"/>
                </a:solidFill>
              </a:rPr>
              <a:t>[16][16]&gt; </a:t>
            </a:r>
            <a:r>
              <a:rPr lang="en-US" sz="1600" dirty="0" err="1" smtClean="0">
                <a:solidFill>
                  <a:schemeClr val="tx1"/>
                </a:solidFill>
              </a:rPr>
              <a:t>vers_block_t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indep</a:t>
            </a:r>
            <a:r>
              <a:rPr lang="en-US" sz="1600" dirty="0" smtClean="0">
                <a:solidFill>
                  <a:schemeClr val="tx1"/>
                </a:solidFill>
              </a:rPr>
              <a:t>&lt;</a:t>
            </a:r>
            <a:r>
              <a:rPr lang="en-US" sz="1600" b="1" dirty="0" smtClean="0">
                <a:solidFill>
                  <a:schemeClr val="tx1"/>
                </a:solidFill>
              </a:rPr>
              <a:t>float</a:t>
            </a:r>
            <a:r>
              <a:rPr lang="en-US" sz="1600" dirty="0" smtClean="0">
                <a:solidFill>
                  <a:schemeClr val="tx1"/>
                </a:solidFill>
              </a:rPr>
              <a:t>[16][16]&gt; </a:t>
            </a:r>
            <a:r>
              <a:rPr lang="en-US" sz="1600" dirty="0" err="1" smtClean="0">
                <a:solidFill>
                  <a:schemeClr val="tx1"/>
                </a:solidFill>
              </a:rPr>
              <a:t>in_block_t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en-US" sz="1600" b="1" dirty="0" err="1" smtClean="0">
                <a:solidFill>
                  <a:schemeClr val="tx1"/>
                </a:solidFill>
              </a:rPr>
              <a:t>typedef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</a:rPr>
              <a:t>inoutdep</a:t>
            </a:r>
            <a:r>
              <a:rPr lang="en-US" sz="1600" dirty="0" smtClean="0">
                <a:solidFill>
                  <a:schemeClr val="tx1"/>
                </a:solidFill>
              </a:rPr>
              <a:t>&lt;</a:t>
            </a:r>
            <a:r>
              <a:rPr lang="en-US" sz="1600" b="1" dirty="0" smtClean="0">
                <a:solidFill>
                  <a:schemeClr val="tx1"/>
                </a:solidFill>
              </a:rPr>
              <a:t>float</a:t>
            </a:r>
            <a:r>
              <a:rPr lang="en-US" sz="1600" dirty="0" smtClean="0">
                <a:solidFill>
                  <a:schemeClr val="tx1"/>
                </a:solidFill>
              </a:rPr>
              <a:t>[16][16]&gt; </a:t>
            </a:r>
            <a:r>
              <a:rPr lang="en-US" sz="1600" dirty="0" err="1" smtClean="0">
                <a:solidFill>
                  <a:schemeClr val="tx1"/>
                </a:solidFill>
              </a:rPr>
              <a:t>inout_block_t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void </a:t>
            </a:r>
            <a:r>
              <a:rPr lang="en-US" sz="1600" dirty="0" err="1" smtClean="0">
                <a:solidFill>
                  <a:schemeClr val="tx1"/>
                </a:solidFill>
              </a:rPr>
              <a:t>mul_add(in_block_t</a:t>
            </a:r>
            <a:r>
              <a:rPr lang="en-US" sz="1600" dirty="0" smtClean="0">
                <a:solidFill>
                  <a:schemeClr val="tx1"/>
                </a:solidFill>
              </a:rPr>
              <a:t> A, </a:t>
            </a:r>
            <a:r>
              <a:rPr lang="en-US" sz="1600" dirty="0" err="1" smtClean="0">
                <a:solidFill>
                  <a:schemeClr val="tx1"/>
                </a:solidFill>
              </a:rPr>
              <a:t>in_block_t</a:t>
            </a:r>
            <a:r>
              <a:rPr lang="en-US" sz="1600" dirty="0" smtClean="0">
                <a:solidFill>
                  <a:schemeClr val="tx1"/>
                </a:solidFill>
              </a:rPr>
              <a:t> B,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                   </a:t>
            </a:r>
            <a:r>
              <a:rPr lang="en-US" sz="1600" dirty="0" err="1" smtClean="0">
                <a:solidFill>
                  <a:schemeClr val="tx1"/>
                </a:solidFill>
              </a:rPr>
              <a:t>inout_block_t</a:t>
            </a:r>
            <a:r>
              <a:rPr lang="en-US" sz="1600" dirty="0" smtClean="0">
                <a:solidFill>
                  <a:schemeClr val="tx1"/>
                </a:solidFill>
              </a:rPr>
              <a:t> C) {</a:t>
            </a:r>
          </a:p>
          <a:p>
            <a:pPr>
              <a:buNone/>
            </a:pPr>
            <a:r>
              <a:rPr lang="en-US" sz="1600" i="1" dirty="0" smtClean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accent1"/>
                </a:solidFill>
              </a:rPr>
              <a:t>// Recover pointers to the raw data from</a:t>
            </a:r>
          </a:p>
          <a:p>
            <a:pPr>
              <a:buNone/>
            </a:pPr>
            <a:r>
              <a:rPr lang="en-US" sz="1600" i="1" dirty="0" smtClean="0">
                <a:solidFill>
                  <a:schemeClr val="accent1"/>
                </a:solidFill>
              </a:rPr>
              <a:t>	// the versioned objects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block_t</a:t>
            </a:r>
            <a:r>
              <a:rPr lang="en-US" sz="1600" dirty="0" smtClean="0">
                <a:solidFill>
                  <a:schemeClr val="tx1"/>
                </a:solidFill>
              </a:rPr>
              <a:t> a = (</a:t>
            </a:r>
            <a:r>
              <a:rPr lang="en-US" sz="1600" dirty="0" err="1" smtClean="0">
                <a:solidFill>
                  <a:schemeClr val="tx1"/>
                </a:solidFill>
              </a:rPr>
              <a:t>block_t</a:t>
            </a:r>
            <a:r>
              <a:rPr lang="en-US" sz="1600" dirty="0" smtClean="0">
                <a:solidFill>
                  <a:schemeClr val="tx1"/>
                </a:solidFill>
              </a:rPr>
              <a:t>) A;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block_t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</a:t>
            </a:r>
            <a:r>
              <a:rPr lang="en-US" sz="1600" dirty="0" smtClean="0">
                <a:solidFill>
                  <a:schemeClr val="tx1"/>
                </a:solidFill>
              </a:rPr>
              <a:t> = (</a:t>
            </a:r>
            <a:r>
              <a:rPr lang="en-US" sz="1600" dirty="0" err="1" smtClean="0">
                <a:solidFill>
                  <a:schemeClr val="tx1"/>
                </a:solidFill>
              </a:rPr>
              <a:t>block_t</a:t>
            </a:r>
            <a:r>
              <a:rPr lang="en-US" sz="1600" dirty="0" smtClean="0">
                <a:solidFill>
                  <a:schemeClr val="tx1"/>
                </a:solidFill>
              </a:rPr>
              <a:t>) B;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dirty="0" err="1" smtClean="0">
                <a:solidFill>
                  <a:schemeClr val="tx1"/>
                </a:solidFill>
              </a:rPr>
              <a:t>block_t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c</a:t>
            </a:r>
            <a:r>
              <a:rPr lang="en-US" sz="1600" dirty="0" smtClean="0">
                <a:solidFill>
                  <a:schemeClr val="tx1"/>
                </a:solidFill>
              </a:rPr>
              <a:t> = (</a:t>
            </a:r>
            <a:r>
              <a:rPr lang="en-US" sz="1600" dirty="0" err="1" smtClean="0">
                <a:solidFill>
                  <a:schemeClr val="tx1"/>
                </a:solidFill>
              </a:rPr>
              <a:t>block_t</a:t>
            </a:r>
            <a:r>
              <a:rPr lang="en-US" sz="1600" dirty="0" smtClean="0">
                <a:solidFill>
                  <a:schemeClr val="tx1"/>
                </a:solidFill>
              </a:rPr>
              <a:t>) C;</a:t>
            </a:r>
          </a:p>
          <a:p>
            <a:pPr>
              <a:buNone/>
            </a:pPr>
            <a:r>
              <a:rPr lang="en-US" sz="1600" i="1" dirty="0" smtClean="0">
                <a:solidFill>
                  <a:schemeClr val="tx1"/>
                </a:solidFill>
              </a:rPr>
              <a:t>	</a:t>
            </a:r>
            <a:r>
              <a:rPr lang="en-US" sz="1600" i="1" dirty="0" smtClean="0">
                <a:solidFill>
                  <a:schemeClr val="accent1"/>
                </a:solidFill>
              </a:rPr>
              <a:t>// serial implementation on 16x16 tile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…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  <a:p>
            <a:pPr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45230" y="1600200"/>
            <a:ext cx="4495801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void </a:t>
            </a:r>
            <a:r>
              <a:rPr lang="en-US" sz="1600" dirty="0" err="1" smtClean="0">
                <a:solidFill>
                  <a:schemeClr val="tx1"/>
                </a:solidFill>
              </a:rPr>
              <a:t>matmul(vers_block_t</a:t>
            </a:r>
            <a:r>
              <a:rPr lang="en-US" sz="1600" dirty="0" smtClean="0">
                <a:solidFill>
                  <a:schemeClr val="tx1"/>
                </a:solidFill>
              </a:rPr>
              <a:t> * A,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    </a:t>
            </a:r>
            <a:r>
              <a:rPr lang="en-US" sz="1600" dirty="0" err="1" smtClean="0">
                <a:solidFill>
                  <a:schemeClr val="tx1"/>
                </a:solidFill>
              </a:rPr>
              <a:t>vers_block_t</a:t>
            </a:r>
            <a:r>
              <a:rPr lang="en-US" sz="1600" dirty="0" smtClean="0">
                <a:solidFill>
                  <a:schemeClr val="tx1"/>
                </a:solidFill>
              </a:rPr>
              <a:t> * B,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    </a:t>
            </a:r>
            <a:r>
              <a:rPr lang="en-US" sz="1600" dirty="0" err="1" smtClean="0">
                <a:solidFill>
                  <a:schemeClr val="tx1"/>
                </a:solidFill>
              </a:rPr>
              <a:t>vers_block_t</a:t>
            </a:r>
            <a:r>
              <a:rPr lang="en-US" sz="1600" dirty="0" smtClean="0">
                <a:solidFill>
                  <a:schemeClr val="tx1"/>
                </a:solidFill>
              </a:rPr>
              <a:t> * C,</a:t>
            </a:r>
          </a:p>
          <a:p>
            <a:pPr>
              <a:buNone/>
            </a:pPr>
            <a:r>
              <a:rPr lang="en-US" sz="1600" b="1" dirty="0" smtClean="0">
                <a:solidFill>
                  <a:schemeClr val="tx1"/>
                </a:solidFill>
              </a:rPr>
              <a:t>			    unsigned </a:t>
            </a:r>
            <a:r>
              <a:rPr lang="en-US" sz="1600" dirty="0" err="1" smtClean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 ) {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for</a:t>
            </a:r>
            <a:r>
              <a:rPr lang="en-US" sz="1600" dirty="0" smtClean="0">
                <a:solidFill>
                  <a:schemeClr val="tx1"/>
                </a:solidFill>
              </a:rPr>
              <a:t>( </a:t>
            </a:r>
            <a:r>
              <a:rPr lang="en-US" sz="1600" b="1" dirty="0" smtClean="0">
                <a:solidFill>
                  <a:schemeClr val="tx1"/>
                </a:solidFill>
              </a:rPr>
              <a:t>unsigned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=0; 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&lt; </a:t>
            </a:r>
            <a:r>
              <a:rPr lang="en-US" sz="1600" dirty="0" err="1" smtClean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; ++</a:t>
            </a:r>
            <a:r>
              <a:rPr lang="en-US" sz="1600" dirty="0" err="1" smtClean="0">
                <a:solidFill>
                  <a:schemeClr val="tx1"/>
                </a:solidFill>
              </a:rPr>
              <a:t>i</a:t>
            </a:r>
            <a:r>
              <a:rPr lang="en-US" sz="1600" dirty="0" smtClean="0">
                <a:solidFill>
                  <a:schemeClr val="tx1"/>
                </a:solidFill>
              </a:rPr>
              <a:t> ) {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  </a:t>
            </a:r>
            <a:r>
              <a:rPr lang="en-US" sz="1600" b="1" dirty="0" smtClean="0">
                <a:solidFill>
                  <a:schemeClr val="tx1"/>
                </a:solidFill>
              </a:rPr>
              <a:t>for</a:t>
            </a:r>
            <a:r>
              <a:rPr lang="en-US" sz="1600" dirty="0" smtClean="0">
                <a:solidFill>
                  <a:schemeClr val="tx1"/>
                </a:solidFill>
              </a:rPr>
              <a:t>( </a:t>
            </a:r>
            <a:r>
              <a:rPr lang="en-US" sz="1600" b="1" dirty="0" smtClean="0">
                <a:solidFill>
                  <a:schemeClr val="tx1"/>
                </a:solidFill>
              </a:rPr>
              <a:t>unsigned </a:t>
            </a:r>
            <a:r>
              <a:rPr lang="en-US" sz="1600" dirty="0" err="1">
                <a:solidFill>
                  <a:schemeClr val="tx1"/>
                </a:solidFill>
              </a:rPr>
              <a:t>j</a:t>
            </a:r>
            <a:r>
              <a:rPr lang="en-US" sz="1600" dirty="0" smtClean="0">
                <a:solidFill>
                  <a:schemeClr val="tx1"/>
                </a:solidFill>
              </a:rPr>
              <a:t>=0; </a:t>
            </a:r>
            <a:r>
              <a:rPr lang="en-US" sz="1600" dirty="0" err="1">
                <a:solidFill>
                  <a:schemeClr val="tx1"/>
                </a:solidFill>
              </a:rPr>
              <a:t>j</a:t>
            </a:r>
            <a:r>
              <a:rPr lang="en-US" sz="1600" dirty="0" smtClean="0">
                <a:solidFill>
                  <a:schemeClr val="tx1"/>
                </a:solidFill>
              </a:rPr>
              <a:t> &lt; </a:t>
            </a:r>
            <a:r>
              <a:rPr lang="en-US" sz="1600" dirty="0" err="1" smtClean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; ++</a:t>
            </a:r>
            <a:r>
              <a:rPr lang="en-US" sz="1600" dirty="0" err="1">
                <a:solidFill>
                  <a:schemeClr val="tx1"/>
                </a:solidFill>
              </a:rPr>
              <a:t>j</a:t>
            </a:r>
            <a:r>
              <a:rPr lang="en-US" sz="1600" dirty="0" smtClean="0">
                <a:solidFill>
                  <a:schemeClr val="tx1"/>
                </a:solidFill>
              </a:rPr>
              <a:t> ) {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      </a:t>
            </a:r>
            <a:r>
              <a:rPr lang="en-US" sz="1600" b="1" dirty="0" smtClean="0">
                <a:solidFill>
                  <a:schemeClr val="tx1"/>
                </a:solidFill>
              </a:rPr>
              <a:t>for</a:t>
            </a:r>
            <a:r>
              <a:rPr lang="en-US" sz="1600" dirty="0" smtClean="0">
                <a:solidFill>
                  <a:schemeClr val="tx1"/>
                </a:solidFill>
              </a:rPr>
              <a:t>( </a:t>
            </a:r>
            <a:r>
              <a:rPr lang="en-US" sz="1600" b="1" dirty="0" smtClean="0">
                <a:solidFill>
                  <a:schemeClr val="tx1"/>
                </a:solidFill>
              </a:rPr>
              <a:t>unsigned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dirty="0" smtClean="0">
                <a:solidFill>
                  <a:schemeClr val="tx1"/>
                </a:solidFill>
              </a:rPr>
              <a:t>=0; 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dirty="0" smtClean="0">
                <a:solidFill>
                  <a:schemeClr val="tx1"/>
                </a:solidFill>
              </a:rPr>
              <a:t> &lt; </a:t>
            </a:r>
            <a:r>
              <a:rPr lang="en-US" sz="1600" dirty="0" err="1" smtClean="0">
                <a:solidFill>
                  <a:schemeClr val="tx1"/>
                </a:solidFill>
              </a:rPr>
              <a:t>n</a:t>
            </a:r>
            <a:r>
              <a:rPr lang="en-US" sz="1600" dirty="0" smtClean="0">
                <a:solidFill>
                  <a:schemeClr val="tx1"/>
                </a:solidFill>
              </a:rPr>
              <a:t>; ++</a:t>
            </a:r>
            <a:r>
              <a:rPr lang="en-US" sz="1600" dirty="0" err="1">
                <a:solidFill>
                  <a:schemeClr val="tx1"/>
                </a:solidFill>
              </a:rPr>
              <a:t>k</a:t>
            </a:r>
            <a:r>
              <a:rPr lang="en-US" sz="1600" dirty="0" smtClean="0">
                <a:solidFill>
                  <a:schemeClr val="tx1"/>
                </a:solidFill>
              </a:rPr>
              <a:t> ) {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</a:t>
            </a:r>
            <a:r>
              <a:rPr lang="en-US" sz="1600" b="1" dirty="0" smtClean="0">
                <a:solidFill>
                  <a:schemeClr val="tx1"/>
                </a:solidFill>
              </a:rPr>
              <a:t>spawn </a:t>
            </a:r>
            <a:r>
              <a:rPr lang="en-US" sz="1600" dirty="0" err="1" smtClean="0">
                <a:solidFill>
                  <a:schemeClr val="tx1"/>
                </a:solidFill>
              </a:rPr>
              <a:t>mul_add</a:t>
            </a:r>
            <a:r>
              <a:rPr lang="en-US" sz="1600" dirty="0" smtClean="0">
                <a:solidFill>
                  <a:schemeClr val="tx1"/>
                </a:solidFill>
              </a:rPr>
              <a:t>( (</a:t>
            </a:r>
            <a:r>
              <a:rPr lang="en-US" sz="1600" dirty="0" err="1" smtClean="0">
                <a:solidFill>
                  <a:schemeClr val="tx1"/>
                </a:solidFill>
              </a:rPr>
              <a:t>in_block_t)A[i</a:t>
            </a:r>
            <a:r>
              <a:rPr lang="en-US" sz="1600" dirty="0" smtClean="0">
                <a:solidFill>
                  <a:schemeClr val="tx1"/>
                </a:solidFill>
              </a:rPr>
              <a:t>*</a:t>
            </a:r>
            <a:r>
              <a:rPr lang="en-US" sz="1600" dirty="0" err="1" smtClean="0">
                <a:solidFill>
                  <a:schemeClr val="tx1"/>
                </a:solidFill>
              </a:rPr>
              <a:t>n+j</a:t>
            </a:r>
            <a:r>
              <a:rPr lang="en-US" sz="1600" dirty="0" smtClean="0">
                <a:solidFill>
                  <a:schemeClr val="tx1"/>
                </a:solidFill>
              </a:rPr>
              <a:t>],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			 (</a:t>
            </a:r>
            <a:r>
              <a:rPr lang="en-US" sz="1600" dirty="0" err="1" smtClean="0">
                <a:solidFill>
                  <a:schemeClr val="tx1"/>
                </a:solidFill>
              </a:rPr>
              <a:t>in_block_t)B[j</a:t>
            </a:r>
            <a:r>
              <a:rPr lang="en-US" sz="1600" dirty="0" smtClean="0">
                <a:solidFill>
                  <a:schemeClr val="tx1"/>
                </a:solidFill>
              </a:rPr>
              <a:t>*</a:t>
            </a:r>
            <a:r>
              <a:rPr lang="en-US" sz="1600" dirty="0" err="1" smtClean="0">
                <a:solidFill>
                  <a:schemeClr val="tx1"/>
                </a:solidFill>
              </a:rPr>
              <a:t>n+k</a:t>
            </a:r>
            <a:r>
              <a:rPr lang="en-US" sz="1600" dirty="0" smtClean="0">
                <a:solidFill>
                  <a:schemeClr val="tx1"/>
                </a:solidFill>
              </a:rPr>
              <a:t>],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					   (</a:t>
            </a:r>
            <a:r>
              <a:rPr lang="en-US" sz="1600" dirty="0" err="1" smtClean="0">
                <a:solidFill>
                  <a:schemeClr val="tx1"/>
                </a:solidFill>
              </a:rPr>
              <a:t>inout_block_t)C[i</a:t>
            </a:r>
            <a:r>
              <a:rPr lang="en-US" sz="1600" dirty="0" smtClean="0">
                <a:solidFill>
                  <a:schemeClr val="tx1"/>
                </a:solidFill>
              </a:rPr>
              <a:t>*</a:t>
            </a:r>
            <a:r>
              <a:rPr lang="en-US" sz="1600" dirty="0" err="1" smtClean="0">
                <a:solidFill>
                  <a:schemeClr val="tx1"/>
                </a:solidFill>
              </a:rPr>
              <a:t>n+k</a:t>
            </a:r>
            <a:r>
              <a:rPr lang="en-US" sz="1600" dirty="0" smtClean="0">
                <a:solidFill>
                  <a:schemeClr val="tx1"/>
                </a:solidFill>
              </a:rPr>
              <a:t>] );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	      }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	  }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	</a:t>
            </a:r>
            <a:r>
              <a:rPr lang="en-US" sz="1600" b="1" dirty="0" smtClean="0">
                <a:solidFill>
                  <a:schemeClr val="tx1"/>
                </a:solidFill>
              </a:rPr>
              <a:t>sync</a:t>
            </a:r>
            <a:r>
              <a:rPr lang="en-US" sz="1600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en-US" sz="1600" dirty="0" smtClean="0">
                <a:solidFill>
                  <a:schemeClr val="tx1"/>
                </a:solidFill>
              </a:rPr>
              <a:t>}</a:t>
            </a:r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Scheduler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Typical Cilk spawn tree</a:t>
            </a:r>
            <a:endParaRPr lang="en-US" dirty="0"/>
          </a:p>
        </p:txBody>
      </p:sp>
      <p:sp>
        <p:nvSpPr>
          <p:cNvPr id="101" name="Content Placeholder 100"/>
          <p:cNvSpPr>
            <a:spLocks noGrp="1"/>
          </p:cNvSpPr>
          <p:nvPr>
            <p:ph sz="half" idx="2"/>
          </p:nvPr>
        </p:nvSpPr>
        <p:spPr>
          <a:xfrm>
            <a:off x="457200" y="5583655"/>
            <a:ext cx="4040188" cy="542507"/>
          </a:xfrm>
        </p:spPr>
        <p:txBody>
          <a:bodyPr/>
          <a:lstStyle/>
          <a:p>
            <a:r>
              <a:rPr lang="en-US" dirty="0" smtClean="0"/>
              <a:t>Deep spawn tree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Typical task dataflow spawn tree</a:t>
            </a:r>
            <a:endParaRPr lang="en-US" dirty="0"/>
          </a:p>
        </p:txBody>
      </p:sp>
      <p:sp>
        <p:nvSpPr>
          <p:cNvPr id="102" name="Content Placeholder 101"/>
          <p:cNvSpPr>
            <a:spLocks noGrp="1"/>
          </p:cNvSpPr>
          <p:nvPr>
            <p:ph sz="quarter" idx="4"/>
          </p:nvPr>
        </p:nvSpPr>
        <p:spPr>
          <a:xfrm>
            <a:off x="4645025" y="4119091"/>
            <a:ext cx="4041775" cy="23112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Shallow spawn tree</a:t>
            </a:r>
          </a:p>
          <a:p>
            <a:r>
              <a:rPr lang="en-US" dirty="0"/>
              <a:t>D</a:t>
            </a:r>
            <a:r>
              <a:rPr lang="en-US" dirty="0" smtClean="0"/>
              <a:t>ataflow dependencies between children</a:t>
            </a:r>
          </a:p>
          <a:p>
            <a:r>
              <a:rPr lang="en-US" dirty="0" smtClean="0"/>
              <a:t>Every task in the spawn tree may organize its children in a dataflow graph</a:t>
            </a:r>
          </a:p>
          <a:p>
            <a:r>
              <a:rPr lang="en-US" dirty="0" smtClean="0"/>
              <a:t>Arbitrary nesting of fork/join and task graphs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66287" y="4377559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78944" y="507634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92838" y="507793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3"/>
            <a:endCxn id="9" idx="0"/>
          </p:cNvCxnSpPr>
          <p:nvPr/>
        </p:nvCxnSpPr>
        <p:spPr>
          <a:xfrm rot="5400000">
            <a:off x="689701" y="4848431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  <a:endCxn id="10" idx="0"/>
          </p:cNvCxnSpPr>
          <p:nvPr/>
        </p:nvCxnSpPr>
        <p:spPr>
          <a:xfrm rot="16200000" flipH="1">
            <a:off x="1019756" y="4829621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28" idx="3"/>
            <a:endCxn id="8" idx="0"/>
          </p:cNvCxnSpPr>
          <p:nvPr/>
        </p:nvCxnSpPr>
        <p:spPr>
          <a:xfrm rot="5400000">
            <a:off x="956603" y="3962101"/>
            <a:ext cx="500369" cy="33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2102408" y="2311778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320737" y="3570789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/>
          <p:cNvCxnSpPr>
            <a:stCxn id="27" idx="3"/>
            <a:endCxn id="28" idx="0"/>
          </p:cNvCxnSpPr>
          <p:nvPr/>
        </p:nvCxnSpPr>
        <p:spPr>
          <a:xfrm rot="5400000">
            <a:off x="1348543" y="2765601"/>
            <a:ext cx="952610" cy="6577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7" idx="5"/>
            <a:endCxn id="60" idx="0"/>
          </p:cNvCxnSpPr>
          <p:nvPr/>
        </p:nvCxnSpPr>
        <p:spPr>
          <a:xfrm rot="16200000" flipH="1">
            <a:off x="2318863" y="2700854"/>
            <a:ext cx="938555" cy="7732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8" idx="5"/>
            <a:endCxn id="44" idx="0"/>
          </p:cNvCxnSpPr>
          <p:nvPr/>
        </p:nvCxnSpPr>
        <p:spPr>
          <a:xfrm rot="16200000" flipH="1">
            <a:off x="1498472" y="3998585"/>
            <a:ext cx="498780" cy="255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700630" y="437597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513287" y="5074752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927181" y="507634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>
            <a:stCxn id="44" idx="3"/>
            <a:endCxn id="45" idx="0"/>
          </p:cNvCxnSpPr>
          <p:nvPr/>
        </p:nvCxnSpPr>
        <p:spPr>
          <a:xfrm rot="5400000">
            <a:off x="1524044" y="4846842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4" idx="5"/>
            <a:endCxn id="46" idx="0"/>
          </p:cNvCxnSpPr>
          <p:nvPr/>
        </p:nvCxnSpPr>
        <p:spPr>
          <a:xfrm rot="16200000" flipH="1">
            <a:off x="1854099" y="4828032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2545065" y="4363504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357722" y="5062286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771616" y="5063875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>
            <a:stCxn id="54" idx="3"/>
            <a:endCxn id="55" idx="0"/>
          </p:cNvCxnSpPr>
          <p:nvPr/>
        </p:nvCxnSpPr>
        <p:spPr>
          <a:xfrm rot="5400000">
            <a:off x="2368479" y="4834376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4" idx="5"/>
            <a:endCxn id="56" idx="0"/>
          </p:cNvCxnSpPr>
          <p:nvPr/>
        </p:nvCxnSpPr>
        <p:spPr>
          <a:xfrm rot="16200000" flipH="1">
            <a:off x="2698534" y="4815566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60" idx="3"/>
            <a:endCxn id="54" idx="0"/>
          </p:cNvCxnSpPr>
          <p:nvPr/>
        </p:nvCxnSpPr>
        <p:spPr>
          <a:xfrm rot="5400000">
            <a:off x="2635381" y="3948046"/>
            <a:ext cx="500369" cy="33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2999515" y="3556734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stCxn id="60" idx="5"/>
            <a:endCxn id="62" idx="0"/>
          </p:cNvCxnSpPr>
          <p:nvPr/>
        </p:nvCxnSpPr>
        <p:spPr>
          <a:xfrm rot="16200000" flipH="1">
            <a:off x="3177250" y="3984530"/>
            <a:ext cx="498780" cy="255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Oval 61"/>
          <p:cNvSpPr/>
          <p:nvPr/>
        </p:nvSpPr>
        <p:spPr>
          <a:xfrm>
            <a:off x="3379408" y="4361915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192065" y="5060697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605959" y="5062286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stCxn id="62" idx="3"/>
            <a:endCxn id="63" idx="0"/>
          </p:cNvCxnSpPr>
          <p:nvPr/>
        </p:nvCxnSpPr>
        <p:spPr>
          <a:xfrm rot="5400000">
            <a:off x="3202822" y="4832787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62" idx="5"/>
            <a:endCxn id="64" idx="0"/>
          </p:cNvCxnSpPr>
          <p:nvPr/>
        </p:nvCxnSpPr>
        <p:spPr>
          <a:xfrm rot="16200000" flipH="1">
            <a:off x="3532877" y="4813977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421310" y="2325833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997846" y="3383586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411740" y="3385175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2" name="Straight Arrow Connector 71"/>
          <p:cNvCxnSpPr>
            <a:endCxn id="70" idx="0"/>
          </p:cNvCxnSpPr>
          <p:nvPr/>
        </p:nvCxnSpPr>
        <p:spPr>
          <a:xfrm rot="10800000" flipV="1">
            <a:off x="5173074" y="2684804"/>
            <a:ext cx="1423463" cy="69878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69" idx="4"/>
            <a:endCxn id="71" idx="0"/>
          </p:cNvCxnSpPr>
          <p:nvPr/>
        </p:nvCxnSpPr>
        <p:spPr>
          <a:xfrm rot="5400000">
            <a:off x="5741567" y="2530204"/>
            <a:ext cx="700371" cy="1009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5832189" y="3381997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6246083" y="3383586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>
            <a:stCxn id="69" idx="4"/>
            <a:endCxn id="75" idx="0"/>
          </p:cNvCxnSpPr>
          <p:nvPr/>
        </p:nvCxnSpPr>
        <p:spPr>
          <a:xfrm rot="5400000">
            <a:off x="5953381" y="2738840"/>
            <a:ext cx="697193" cy="589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69" idx="4"/>
            <a:endCxn id="76" idx="0"/>
          </p:cNvCxnSpPr>
          <p:nvPr/>
        </p:nvCxnSpPr>
        <p:spPr>
          <a:xfrm rot="5400000">
            <a:off x="6159533" y="2946582"/>
            <a:ext cx="698782" cy="1752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Oval 79"/>
          <p:cNvSpPr/>
          <p:nvPr/>
        </p:nvSpPr>
        <p:spPr>
          <a:xfrm>
            <a:off x="6676624" y="336953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090518" y="337112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2" name="Straight Arrow Connector 81"/>
          <p:cNvCxnSpPr>
            <a:stCxn id="69" idx="4"/>
            <a:endCxn id="80" idx="0"/>
          </p:cNvCxnSpPr>
          <p:nvPr/>
        </p:nvCxnSpPr>
        <p:spPr>
          <a:xfrm rot="16200000" flipH="1">
            <a:off x="6381831" y="2899510"/>
            <a:ext cx="684727" cy="255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endCxn id="81" idx="0"/>
          </p:cNvCxnSpPr>
          <p:nvPr/>
        </p:nvCxnSpPr>
        <p:spPr>
          <a:xfrm rot="16200000" flipH="1">
            <a:off x="6587985" y="2693360"/>
            <a:ext cx="686314" cy="6692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7510967" y="3367942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924861" y="336953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/>
          <p:cNvCxnSpPr>
            <a:stCxn id="69" idx="4"/>
            <a:endCxn id="85" idx="0"/>
          </p:cNvCxnSpPr>
          <p:nvPr/>
        </p:nvCxnSpPr>
        <p:spPr>
          <a:xfrm rot="16200000" flipH="1">
            <a:off x="6799796" y="2481544"/>
            <a:ext cx="683138" cy="1089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69" idx="4"/>
            <a:endCxn id="86" idx="0"/>
          </p:cNvCxnSpPr>
          <p:nvPr/>
        </p:nvCxnSpPr>
        <p:spPr>
          <a:xfrm rot="16200000" flipH="1">
            <a:off x="7005949" y="2275391"/>
            <a:ext cx="684727" cy="15035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" name="Freeform 102"/>
          <p:cNvSpPr/>
          <p:nvPr/>
        </p:nvSpPr>
        <p:spPr>
          <a:xfrm>
            <a:off x="5125445" y="3730065"/>
            <a:ext cx="434748" cy="186885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Freeform 103"/>
          <p:cNvSpPr/>
          <p:nvPr/>
        </p:nvSpPr>
        <p:spPr>
          <a:xfrm>
            <a:off x="5986562" y="3726913"/>
            <a:ext cx="434748" cy="186885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Freeform 104"/>
          <p:cNvSpPr/>
          <p:nvPr/>
        </p:nvSpPr>
        <p:spPr>
          <a:xfrm>
            <a:off x="5572668" y="3744147"/>
            <a:ext cx="1279183" cy="374944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Freeform 105"/>
          <p:cNvSpPr/>
          <p:nvPr/>
        </p:nvSpPr>
        <p:spPr>
          <a:xfrm>
            <a:off x="6421310" y="3740968"/>
            <a:ext cx="1279183" cy="374944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Freeform 106"/>
          <p:cNvSpPr/>
          <p:nvPr/>
        </p:nvSpPr>
        <p:spPr>
          <a:xfrm>
            <a:off x="6851851" y="3726326"/>
            <a:ext cx="1279183" cy="374944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Freeform 107"/>
          <p:cNvSpPr/>
          <p:nvPr/>
        </p:nvSpPr>
        <p:spPr>
          <a:xfrm>
            <a:off x="6873144" y="3726326"/>
            <a:ext cx="434748" cy="186885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Footer Placeholder 1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Scheduler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Mixed fork/join – dataflow spawn tree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1947"/>
            <a:ext cx="4041775" cy="639762"/>
          </a:xfrm>
        </p:spPr>
        <p:txBody>
          <a:bodyPr/>
          <a:lstStyle/>
          <a:p>
            <a:r>
              <a:rPr lang="en-US" dirty="0" smtClean="0"/>
              <a:t>Qualitative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Cannot maintain busy-leaves principle</a:t>
            </a:r>
          </a:p>
          <a:p>
            <a:pPr lvl="1"/>
            <a:r>
              <a:rPr lang="en-US" dirty="0" smtClean="0"/>
              <a:t>Non-ready tasks are non-busy leaves</a:t>
            </a:r>
          </a:p>
          <a:p>
            <a:r>
              <a:rPr lang="en-US" dirty="0" smtClean="0"/>
              <a:t>Maintains work-first principle</a:t>
            </a:r>
          </a:p>
          <a:p>
            <a:pPr lvl="1"/>
            <a:r>
              <a:rPr lang="en-US" dirty="0" smtClean="0"/>
              <a:t>Execute task immediately if data dependencies allow it</a:t>
            </a:r>
          </a:p>
          <a:p>
            <a:pPr lvl="1"/>
            <a:r>
              <a:rPr lang="en-US" dirty="0" smtClean="0"/>
              <a:t>Keeps the task graph small</a:t>
            </a:r>
          </a:p>
          <a:p>
            <a:r>
              <a:rPr lang="en-US" dirty="0" smtClean="0"/>
              <a:t>Extend work-stealing rules</a:t>
            </a:r>
          </a:p>
          <a:p>
            <a:pPr lvl="1"/>
            <a:r>
              <a:rPr lang="en-US" dirty="0" smtClean="0"/>
              <a:t>Take pending tasks into account</a:t>
            </a:r>
          </a:p>
          <a:p>
            <a:pPr lvl="1"/>
            <a:r>
              <a:rPr lang="en-US" dirty="0" smtClean="0"/>
              <a:t>When returning from a procedure (provably-good-steal)</a:t>
            </a:r>
          </a:p>
          <a:p>
            <a:pPr lvl="1"/>
            <a:r>
              <a:rPr lang="en-US" dirty="0" smtClean="0"/>
              <a:t>In random work stealing</a:t>
            </a:r>
          </a:p>
          <a:p>
            <a:r>
              <a:rPr lang="en-US" dirty="0" smtClean="0"/>
              <a:t>Work stealing in dataflow graphs more frequent then in fork/join</a:t>
            </a:r>
          </a:p>
        </p:txBody>
      </p:sp>
      <p:sp>
        <p:nvSpPr>
          <p:cNvPr id="7" name="Oval 6"/>
          <p:cNvSpPr/>
          <p:nvPr/>
        </p:nvSpPr>
        <p:spPr>
          <a:xfrm>
            <a:off x="866287" y="4377559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8944" y="507634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92838" y="507793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3"/>
            <a:endCxn id="8" idx="0"/>
          </p:cNvCxnSpPr>
          <p:nvPr/>
        </p:nvCxnSpPr>
        <p:spPr>
          <a:xfrm rot="5400000">
            <a:off x="689701" y="4848431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5"/>
            <a:endCxn id="9" idx="0"/>
          </p:cNvCxnSpPr>
          <p:nvPr/>
        </p:nvCxnSpPr>
        <p:spPr>
          <a:xfrm rot="16200000" flipH="1">
            <a:off x="1019756" y="4829621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4" idx="3"/>
            <a:endCxn id="7" idx="0"/>
          </p:cNvCxnSpPr>
          <p:nvPr/>
        </p:nvCxnSpPr>
        <p:spPr>
          <a:xfrm rot="5400000">
            <a:off x="956603" y="3962101"/>
            <a:ext cx="500369" cy="33054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205377" y="2311778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20737" y="3570789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3" idx="3"/>
            <a:endCxn id="14" idx="0"/>
          </p:cNvCxnSpPr>
          <p:nvPr/>
        </p:nvCxnSpPr>
        <p:spPr>
          <a:xfrm rot="5400000">
            <a:off x="1400027" y="2714116"/>
            <a:ext cx="952610" cy="7607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3" idx="5"/>
            <a:endCxn id="29" idx="0"/>
          </p:cNvCxnSpPr>
          <p:nvPr/>
        </p:nvCxnSpPr>
        <p:spPr>
          <a:xfrm rot="16200000" flipH="1">
            <a:off x="2370348" y="2752339"/>
            <a:ext cx="938555" cy="6702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5"/>
            <a:endCxn id="18" idx="0"/>
          </p:cNvCxnSpPr>
          <p:nvPr/>
        </p:nvCxnSpPr>
        <p:spPr>
          <a:xfrm rot="16200000" flipH="1">
            <a:off x="1498472" y="3998585"/>
            <a:ext cx="498780" cy="2559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1700630" y="437597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13287" y="5074752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927181" y="507634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8" idx="3"/>
            <a:endCxn id="19" idx="0"/>
          </p:cNvCxnSpPr>
          <p:nvPr/>
        </p:nvCxnSpPr>
        <p:spPr>
          <a:xfrm rot="5400000">
            <a:off x="1524044" y="4846842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8" idx="5"/>
            <a:endCxn id="20" idx="0"/>
          </p:cNvCxnSpPr>
          <p:nvPr/>
        </p:nvCxnSpPr>
        <p:spPr>
          <a:xfrm rot="16200000" flipH="1">
            <a:off x="1854099" y="4828032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2401539" y="437597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15433" y="4377559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>
            <a:stCxn id="29" idx="4"/>
            <a:endCxn id="24" idx="0"/>
          </p:cNvCxnSpPr>
          <p:nvPr/>
        </p:nvCxnSpPr>
        <p:spPr>
          <a:xfrm rot="5400000">
            <a:off x="2645622" y="3846849"/>
            <a:ext cx="460265" cy="5979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9" idx="4"/>
            <a:endCxn id="25" idx="0"/>
          </p:cNvCxnSpPr>
          <p:nvPr/>
        </p:nvCxnSpPr>
        <p:spPr>
          <a:xfrm rot="5400000">
            <a:off x="2851774" y="4054591"/>
            <a:ext cx="461854" cy="1840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2999515" y="3556734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35882" y="437438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649776" y="437597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29" idx="4"/>
            <a:endCxn id="32" idx="0"/>
          </p:cNvCxnSpPr>
          <p:nvPr/>
        </p:nvCxnSpPr>
        <p:spPr>
          <a:xfrm rot="16200000" flipH="1">
            <a:off x="3063587" y="4026859"/>
            <a:ext cx="458676" cy="2363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9" idx="4"/>
            <a:endCxn id="33" idx="0"/>
          </p:cNvCxnSpPr>
          <p:nvPr/>
        </p:nvCxnSpPr>
        <p:spPr>
          <a:xfrm rot="16200000" flipH="1">
            <a:off x="3269740" y="3820706"/>
            <a:ext cx="460265" cy="6502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2646761" y="507634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060655" y="507793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endCxn id="40" idx="0"/>
          </p:cNvCxnSpPr>
          <p:nvPr/>
        </p:nvCxnSpPr>
        <p:spPr>
          <a:xfrm rot="5400000">
            <a:off x="2657518" y="4848431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1" idx="0"/>
          </p:cNvCxnSpPr>
          <p:nvPr/>
        </p:nvCxnSpPr>
        <p:spPr>
          <a:xfrm rot="16200000" flipH="1">
            <a:off x="2987573" y="4829621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479755" y="5076341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893649" y="5077930"/>
            <a:ext cx="350454" cy="35897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Arrow Connector 45"/>
          <p:cNvCxnSpPr>
            <a:endCxn id="44" idx="0"/>
          </p:cNvCxnSpPr>
          <p:nvPr/>
        </p:nvCxnSpPr>
        <p:spPr>
          <a:xfrm rot="5400000">
            <a:off x="3490512" y="4848431"/>
            <a:ext cx="392381" cy="634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5" idx="0"/>
          </p:cNvCxnSpPr>
          <p:nvPr/>
        </p:nvCxnSpPr>
        <p:spPr>
          <a:xfrm rot="16200000" flipH="1">
            <a:off x="3820567" y="4829621"/>
            <a:ext cx="393970" cy="10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reeform 51"/>
          <p:cNvSpPr/>
          <p:nvPr/>
        </p:nvSpPr>
        <p:spPr>
          <a:xfrm>
            <a:off x="2555912" y="4733353"/>
            <a:ext cx="434748" cy="118022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Freeform 52"/>
          <p:cNvSpPr/>
          <p:nvPr/>
        </p:nvSpPr>
        <p:spPr>
          <a:xfrm>
            <a:off x="2976361" y="4736530"/>
            <a:ext cx="434748" cy="126285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 53"/>
          <p:cNvSpPr/>
          <p:nvPr/>
        </p:nvSpPr>
        <p:spPr>
          <a:xfrm>
            <a:off x="3676275" y="5433723"/>
            <a:ext cx="434748" cy="186885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 54"/>
          <p:cNvSpPr/>
          <p:nvPr/>
        </p:nvSpPr>
        <p:spPr>
          <a:xfrm>
            <a:off x="2526295" y="4736530"/>
            <a:ext cx="1279183" cy="194937"/>
          </a:xfrm>
          <a:custGeom>
            <a:avLst/>
            <a:gdLst>
              <a:gd name="connsiteX0" fmla="*/ 0 w 434748"/>
              <a:gd name="connsiteY0" fmla="*/ 0 h 186885"/>
              <a:gd name="connsiteX1" fmla="*/ 137289 w 434748"/>
              <a:gd name="connsiteY1" fmla="*/ 160187 h 186885"/>
              <a:gd name="connsiteX2" fmla="*/ 308900 w 434748"/>
              <a:gd name="connsiteY2" fmla="*/ 160187 h 186885"/>
              <a:gd name="connsiteX3" fmla="*/ 434748 w 434748"/>
              <a:gd name="connsiteY3" fmla="*/ 0 h 186885"/>
              <a:gd name="connsiteX4" fmla="*/ 434748 w 434748"/>
              <a:gd name="connsiteY4" fmla="*/ 0 h 186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748" h="186885">
                <a:moveTo>
                  <a:pt x="0" y="0"/>
                </a:moveTo>
                <a:cubicBezTo>
                  <a:pt x="42903" y="66744"/>
                  <a:pt x="85806" y="133489"/>
                  <a:pt x="137289" y="160187"/>
                </a:cubicBezTo>
                <a:cubicBezTo>
                  <a:pt x="188772" y="186885"/>
                  <a:pt x="259324" y="186885"/>
                  <a:pt x="308900" y="160187"/>
                </a:cubicBezTo>
                <a:cubicBezTo>
                  <a:pt x="358477" y="133489"/>
                  <a:pt x="434748" y="0"/>
                  <a:pt x="434748" y="0"/>
                </a:cubicBezTo>
                <a:lnTo>
                  <a:pt x="434748" y="0"/>
                </a:lnTo>
              </a:path>
            </a:pathLst>
          </a:custGeom>
          <a:ln>
            <a:solidFill>
              <a:srgbClr val="C0507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277635" y="4233510"/>
            <a:ext cx="1966468" cy="697957"/>
          </a:xfrm>
          <a:prstGeom prst="rect">
            <a:avLst/>
          </a:prstGeom>
          <a:noFill/>
          <a:ln w="38100" cap="flat" cmpd="sng" algn="ctr">
            <a:solidFill>
              <a:srgbClr val="C0507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11110" y="4977235"/>
            <a:ext cx="924522" cy="697957"/>
          </a:xfrm>
          <a:prstGeom prst="rect">
            <a:avLst/>
          </a:prstGeom>
          <a:noFill/>
          <a:ln w="38100" cap="flat" cmpd="sng" algn="ctr">
            <a:solidFill>
              <a:srgbClr val="C0507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3506249" y="3864178"/>
            <a:ext cx="132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task graph 1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33234" y="5675192"/>
            <a:ext cx="132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504D"/>
                </a:solidFill>
              </a:rPr>
              <a:t>task graph 2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1" name="Footer Placeholder 6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95909" y="1704846"/>
            <a:ext cx="431078" cy="389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470161" y="3865374"/>
            <a:ext cx="431078" cy="389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3311827" y="5286167"/>
            <a:ext cx="431078" cy="389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3229956" y="2669956"/>
            <a:ext cx="431078" cy="389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Versioned Objects:</a:t>
            </a:r>
            <a:br>
              <a:rPr lang="en-US" dirty="0" smtClean="0"/>
            </a:br>
            <a:r>
              <a:rPr lang="en-US" dirty="0" smtClean="0"/>
              <a:t>Fast Metadata Determination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0676" y="2597316"/>
            <a:ext cx="3359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spawn </a:t>
            </a:r>
            <a:r>
              <a:rPr lang="en-US" sz="2400" dirty="0" err="1" smtClean="0"/>
              <a:t>f</a:t>
            </a:r>
            <a:r>
              <a:rPr lang="en-US" sz="2400" dirty="0" smtClean="0"/>
              <a:t>( (</a:t>
            </a:r>
            <a:r>
              <a:rPr lang="en-US" sz="2400" dirty="0" err="1" smtClean="0"/>
              <a:t>indep</a:t>
            </a:r>
            <a:r>
              <a:rPr lang="en-US" sz="2400" dirty="0" smtClean="0"/>
              <a:t>&lt;T&gt;) </a:t>
            </a:r>
            <a:r>
              <a:rPr lang="en-US" sz="2400" dirty="0" err="1" smtClean="0"/>
              <a:t>blk</a:t>
            </a:r>
            <a:r>
              <a:rPr lang="en-US" sz="2400" dirty="0" smtClean="0"/>
              <a:t> );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0676" y="3792734"/>
            <a:ext cx="3601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spawn </a:t>
            </a:r>
            <a:r>
              <a:rPr lang="en-US" sz="2400" dirty="0" err="1"/>
              <a:t>g</a:t>
            </a:r>
            <a:r>
              <a:rPr lang="en-US" sz="2400" dirty="0" smtClean="0"/>
              <a:t>( (</a:t>
            </a:r>
            <a:r>
              <a:rPr lang="en-US" sz="2400" dirty="0" err="1" smtClean="0"/>
              <a:t>outdep</a:t>
            </a:r>
            <a:r>
              <a:rPr lang="en-US" sz="2400" dirty="0" smtClean="0"/>
              <a:t>&lt;T&gt;) </a:t>
            </a:r>
            <a:r>
              <a:rPr lang="en-US" sz="2400" dirty="0" err="1" smtClean="0"/>
              <a:t>blk</a:t>
            </a:r>
            <a:r>
              <a:rPr lang="en-US" sz="2400" dirty="0" smtClean="0"/>
              <a:t> );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52117" y="5213527"/>
            <a:ext cx="3427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spawn </a:t>
            </a:r>
            <a:r>
              <a:rPr lang="en-US" sz="2400" dirty="0" err="1" smtClean="0"/>
              <a:t>h</a:t>
            </a:r>
            <a:r>
              <a:rPr lang="en-US" sz="2400" dirty="0" smtClean="0"/>
              <a:t>( (</a:t>
            </a:r>
            <a:r>
              <a:rPr lang="en-US" sz="2400" dirty="0" err="1" smtClean="0"/>
              <a:t>indep</a:t>
            </a:r>
            <a:r>
              <a:rPr lang="en-US" sz="2400" dirty="0" smtClean="0"/>
              <a:t>&lt;T&gt;) </a:t>
            </a:r>
            <a:r>
              <a:rPr lang="en-US" sz="2400" dirty="0" err="1" smtClean="0"/>
              <a:t>blk</a:t>
            </a:r>
            <a:r>
              <a:rPr lang="en-US" sz="2400" dirty="0" smtClean="0"/>
              <a:t> );</a:t>
            </a:r>
            <a:endParaRPr lang="en-US" sz="2400" dirty="0"/>
          </a:p>
        </p:txBody>
      </p:sp>
      <p:grpSp>
        <p:nvGrpSpPr>
          <p:cNvPr id="37" name="Group 36"/>
          <p:cNvGrpSpPr/>
          <p:nvPr/>
        </p:nvGrpSpPr>
        <p:grpSpPr>
          <a:xfrm>
            <a:off x="4599171" y="1685617"/>
            <a:ext cx="4076188" cy="1884262"/>
            <a:chOff x="4610612" y="1685617"/>
            <a:chExt cx="4076188" cy="1884262"/>
          </a:xfrm>
        </p:grpSpPr>
        <p:sp>
          <p:nvSpPr>
            <p:cNvPr id="7" name="Rectangle 6"/>
            <p:cNvSpPr/>
            <p:nvPr/>
          </p:nvSpPr>
          <p:spPr>
            <a:xfrm>
              <a:off x="4610612" y="1887917"/>
              <a:ext cx="1544498" cy="7093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400" dirty="0" smtClean="0"/>
                <a:t>Metadata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42302" y="1685617"/>
              <a:ext cx="1544498" cy="18842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400" dirty="0" smtClean="0"/>
                <a:t>Data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994940" y="1685617"/>
              <a:ext cx="1147362" cy="740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Arrow Connector 13"/>
          <p:cNvCxnSpPr>
            <a:endCxn id="7" idx="1"/>
          </p:cNvCxnSpPr>
          <p:nvPr/>
        </p:nvCxnSpPr>
        <p:spPr>
          <a:xfrm flipV="1">
            <a:off x="3424397" y="2242617"/>
            <a:ext cx="1174774" cy="4273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0"/>
            <a:endCxn id="4" idx="2"/>
          </p:cNvCxnSpPr>
          <p:nvPr/>
        </p:nvCxnSpPr>
        <p:spPr>
          <a:xfrm rot="16200000" flipV="1">
            <a:off x="2014046" y="3365294"/>
            <a:ext cx="733753" cy="121127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0"/>
            <a:endCxn id="5" idx="2"/>
          </p:cNvCxnSpPr>
          <p:nvPr/>
        </p:nvCxnSpPr>
        <p:spPr>
          <a:xfrm rot="5400000" flipH="1" flipV="1">
            <a:off x="1924022" y="4696064"/>
            <a:ext cx="959128" cy="75798"/>
          </a:xfrm>
          <a:prstGeom prst="straightConnector1">
            <a:avLst/>
          </a:prstGeom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2826" y="3062446"/>
            <a:ext cx="22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write-after-read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dependency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973" y="4332497"/>
            <a:ext cx="22292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read-after-write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dependency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3434032" y="2688796"/>
            <a:ext cx="1439688" cy="913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2907614" y="3125541"/>
            <a:ext cx="2688851" cy="163240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02349" y="1657084"/>
            <a:ext cx="238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versioned&lt;T&gt; </a:t>
            </a:r>
            <a:r>
              <a:rPr lang="en-US" sz="2400" dirty="0" err="1" smtClean="0"/>
              <a:t>blk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86029" y="2118749"/>
            <a:ext cx="162697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1" grpId="0" animBg="1"/>
      <p:bldP spid="4" grpId="0"/>
      <p:bldP spid="5" grpId="0"/>
      <p:bldP spid="6" grpId="0"/>
      <p:bldP spid="29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2695909" y="1704846"/>
            <a:ext cx="431078" cy="3890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Versioned Objects:</a:t>
            </a:r>
            <a:br>
              <a:rPr lang="en-US" dirty="0" smtClean="0"/>
            </a:br>
            <a:r>
              <a:rPr lang="en-US" dirty="0" smtClean="0"/>
              <a:t>Versioning (a.k.a. Renaming)</a:t>
            </a:r>
            <a:endParaRPr lang="en-US" dirty="0"/>
          </a:p>
        </p:txBody>
      </p:sp>
      <p:grpSp>
        <p:nvGrpSpPr>
          <p:cNvPr id="3" name="Group 36"/>
          <p:cNvGrpSpPr/>
          <p:nvPr/>
        </p:nvGrpSpPr>
        <p:grpSpPr>
          <a:xfrm>
            <a:off x="4599171" y="1685617"/>
            <a:ext cx="4076188" cy="1884262"/>
            <a:chOff x="4610612" y="1685617"/>
            <a:chExt cx="4076188" cy="1884262"/>
          </a:xfrm>
        </p:grpSpPr>
        <p:sp>
          <p:nvSpPr>
            <p:cNvPr id="7" name="Rectangle 6"/>
            <p:cNvSpPr/>
            <p:nvPr/>
          </p:nvSpPr>
          <p:spPr>
            <a:xfrm>
              <a:off x="4610612" y="1887917"/>
              <a:ext cx="1544498" cy="7093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400" dirty="0" smtClean="0"/>
                <a:t>Metadata</a:t>
              </a:r>
              <a:endParaRPr lang="en-US" sz="24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7142302" y="1685617"/>
              <a:ext cx="1544498" cy="18842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400" dirty="0" smtClean="0"/>
                <a:t>Data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5994940" y="1685617"/>
              <a:ext cx="1147362" cy="740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652117" y="2242617"/>
            <a:ext cx="3947054" cy="816364"/>
            <a:chOff x="652117" y="2242617"/>
            <a:chExt cx="3947054" cy="816364"/>
          </a:xfrm>
        </p:grpSpPr>
        <p:sp>
          <p:nvSpPr>
            <p:cNvPr id="11" name="Rectangle 10"/>
            <p:cNvSpPr/>
            <p:nvPr/>
          </p:nvSpPr>
          <p:spPr>
            <a:xfrm>
              <a:off x="3241397" y="2669956"/>
              <a:ext cx="431078" cy="389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24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52117" y="2597316"/>
              <a:ext cx="335936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spawn </a:t>
              </a:r>
              <a:r>
                <a:rPr lang="en-US" sz="2400" dirty="0" err="1" smtClean="0"/>
                <a:t>f</a:t>
              </a:r>
              <a:r>
                <a:rPr lang="en-US" sz="2400" dirty="0" smtClean="0"/>
                <a:t>( (</a:t>
              </a:r>
              <a:r>
                <a:rPr lang="en-US" sz="2400" dirty="0" err="1" smtClean="0"/>
                <a:t>indep</a:t>
              </a:r>
              <a:r>
                <a:rPr lang="en-US" sz="2400" dirty="0" smtClean="0"/>
                <a:t>&lt;T&gt;) </a:t>
              </a:r>
              <a:r>
                <a:rPr lang="en-US" sz="2400" dirty="0" err="1" smtClean="0"/>
                <a:t>blk</a:t>
              </a:r>
              <a:r>
                <a:rPr lang="en-US" sz="2400" dirty="0" smtClean="0"/>
                <a:t> );</a:t>
              </a:r>
              <a:endParaRPr lang="en-US" sz="2400" dirty="0"/>
            </a:p>
          </p:txBody>
        </p:sp>
        <p:cxnSp>
          <p:nvCxnSpPr>
            <p:cNvPr id="14" name="Straight Arrow Connector 13"/>
            <p:cNvCxnSpPr>
              <a:endCxn id="7" idx="1"/>
            </p:cNvCxnSpPr>
            <p:nvPr/>
          </p:nvCxnSpPr>
          <p:spPr>
            <a:xfrm flipV="1">
              <a:off x="3424397" y="2242617"/>
              <a:ext cx="1174774" cy="42734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>
            <a:endCxn id="45" idx="1"/>
          </p:cNvCxnSpPr>
          <p:nvPr/>
        </p:nvCxnSpPr>
        <p:spPr>
          <a:xfrm>
            <a:off x="3866916" y="4254399"/>
            <a:ext cx="732255" cy="1679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826" y="3058981"/>
            <a:ext cx="4089467" cy="1195418"/>
            <a:chOff x="152826" y="3058981"/>
            <a:chExt cx="4089467" cy="1195418"/>
          </a:xfrm>
        </p:grpSpPr>
        <p:sp>
          <p:nvSpPr>
            <p:cNvPr id="12" name="Rectangle 11"/>
            <p:cNvSpPr/>
            <p:nvPr/>
          </p:nvSpPr>
          <p:spPr>
            <a:xfrm>
              <a:off x="3482874" y="3865374"/>
              <a:ext cx="431078" cy="389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40676" y="3792734"/>
              <a:ext cx="36016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spawn </a:t>
              </a:r>
              <a:r>
                <a:rPr lang="en-US" sz="2400" dirty="0" err="1"/>
                <a:t>g</a:t>
              </a:r>
              <a:r>
                <a:rPr lang="en-US" sz="2400" dirty="0" smtClean="0"/>
                <a:t>( (</a:t>
              </a:r>
              <a:r>
                <a:rPr lang="en-US" sz="2400" dirty="0" err="1" smtClean="0"/>
                <a:t>outdep</a:t>
              </a:r>
              <a:r>
                <a:rPr lang="en-US" sz="2400" dirty="0" smtClean="0"/>
                <a:t>&lt;T&gt;) </a:t>
              </a:r>
              <a:r>
                <a:rPr lang="en-US" sz="2400" dirty="0" err="1" smtClean="0"/>
                <a:t>blk</a:t>
              </a:r>
              <a:r>
                <a:rPr lang="en-US" sz="2400" dirty="0" smtClean="0"/>
                <a:t> );</a:t>
              </a:r>
              <a:endParaRPr lang="en-US" sz="2400" dirty="0"/>
            </a:p>
          </p:txBody>
        </p:sp>
        <p:cxnSp>
          <p:nvCxnSpPr>
            <p:cNvPr id="24" name="Straight Arrow Connector 23"/>
            <p:cNvCxnSpPr>
              <a:stCxn id="5" idx="0"/>
              <a:endCxn id="4" idx="2"/>
            </p:cNvCxnSpPr>
            <p:nvPr/>
          </p:nvCxnSpPr>
          <p:spPr>
            <a:xfrm rot="16200000" flipV="1">
              <a:off x="2019766" y="3371015"/>
              <a:ext cx="733753" cy="109686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152826" y="3062446"/>
              <a:ext cx="22292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write-after-read</a:t>
              </a:r>
            </a:p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dependency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1973" y="4254400"/>
            <a:ext cx="4317200" cy="1420792"/>
            <a:chOff x="281973" y="4254400"/>
            <a:chExt cx="4317200" cy="1420792"/>
          </a:xfrm>
        </p:grpSpPr>
        <p:sp>
          <p:nvSpPr>
            <p:cNvPr id="13" name="Rectangle 12"/>
            <p:cNvSpPr/>
            <p:nvPr/>
          </p:nvSpPr>
          <p:spPr>
            <a:xfrm>
              <a:off x="3311827" y="5286167"/>
              <a:ext cx="431078" cy="38902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lang="en-US" sz="2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3558" y="5213527"/>
              <a:ext cx="3427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spawn </a:t>
              </a:r>
              <a:r>
                <a:rPr lang="en-US" sz="2400" dirty="0" err="1" smtClean="0"/>
                <a:t>h</a:t>
              </a:r>
              <a:r>
                <a:rPr lang="en-US" sz="2400" dirty="0" smtClean="0"/>
                <a:t>( (</a:t>
              </a:r>
              <a:r>
                <a:rPr lang="en-US" sz="2400" dirty="0" err="1" smtClean="0"/>
                <a:t>indep</a:t>
              </a:r>
              <a:r>
                <a:rPr lang="en-US" sz="2400" dirty="0" smtClean="0"/>
                <a:t>&lt;T&gt;) </a:t>
              </a:r>
              <a:r>
                <a:rPr lang="en-US" sz="2400" dirty="0" err="1" smtClean="0"/>
                <a:t>blk</a:t>
              </a:r>
              <a:r>
                <a:rPr lang="en-US" sz="2400" dirty="0" smtClean="0"/>
                <a:t> );</a:t>
              </a:r>
              <a:endParaRPr lang="en-US" sz="24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3438233" y="4605443"/>
              <a:ext cx="1160940" cy="68072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0"/>
              <a:endCxn id="5" idx="2"/>
            </p:cNvCxnSpPr>
            <p:nvPr/>
          </p:nvCxnSpPr>
          <p:spPr>
            <a:xfrm rot="5400000" flipH="1" flipV="1">
              <a:off x="1929742" y="4701785"/>
              <a:ext cx="959128" cy="64357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281973" y="4332497"/>
              <a:ext cx="222924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read-after-write</a:t>
              </a:r>
            </a:p>
            <a:p>
              <a:pPr algn="ctr"/>
              <a:r>
                <a:rPr lang="en-US" sz="2400" b="1" dirty="0" smtClean="0">
                  <a:solidFill>
                    <a:schemeClr val="accent2"/>
                  </a:solidFill>
                </a:rPr>
                <a:t>dependency</a:t>
              </a:r>
              <a:endParaRPr lang="en-US" sz="2400" b="1" dirty="0">
                <a:solidFill>
                  <a:schemeClr val="accent2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902349" y="1657084"/>
            <a:ext cx="2386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versioned&lt;T&gt; </a:t>
            </a:r>
            <a:r>
              <a:rPr lang="en-US" sz="2400" dirty="0" err="1" smtClean="0"/>
              <a:t>blk</a:t>
            </a:r>
            <a:r>
              <a:rPr lang="en-US" sz="2400" dirty="0" smtClean="0"/>
              <a:t>;</a:t>
            </a:r>
            <a:endParaRPr lang="en-US" sz="2400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2986029" y="2118749"/>
            <a:ext cx="1626979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6200000" flipH="1">
            <a:off x="2901882" y="2210215"/>
            <a:ext cx="1945272" cy="1769648"/>
          </a:xfrm>
          <a:prstGeom prst="curvedConnector3">
            <a:avLst>
              <a:gd name="adj1" fmla="val 21179"/>
            </a:avLst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43"/>
          <p:cNvGrpSpPr/>
          <p:nvPr/>
        </p:nvGrpSpPr>
        <p:grpSpPr>
          <a:xfrm>
            <a:off x="4599171" y="3865373"/>
            <a:ext cx="4076188" cy="1884262"/>
            <a:chOff x="4610612" y="1685617"/>
            <a:chExt cx="4076188" cy="1884262"/>
          </a:xfrm>
        </p:grpSpPr>
        <p:sp>
          <p:nvSpPr>
            <p:cNvPr id="45" name="Rectangle 44"/>
            <p:cNvSpPr/>
            <p:nvPr/>
          </p:nvSpPr>
          <p:spPr>
            <a:xfrm>
              <a:off x="4610612" y="1887917"/>
              <a:ext cx="1544498" cy="70939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400" dirty="0" smtClean="0"/>
                <a:t>Metadata</a:t>
              </a:r>
              <a:endParaRPr lang="en-US" sz="2400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7142302" y="1685617"/>
              <a:ext cx="1544498" cy="188426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sz="2400" dirty="0" smtClean="0"/>
                <a:t>Data</a:t>
              </a:r>
              <a:endParaRPr lang="en-US" sz="2400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V="1">
              <a:off x="5994940" y="1685617"/>
              <a:ext cx="1147362" cy="7400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Multiply 49"/>
          <p:cNvSpPr/>
          <p:nvPr/>
        </p:nvSpPr>
        <p:spPr>
          <a:xfrm>
            <a:off x="-174217" y="2875722"/>
            <a:ext cx="3301204" cy="1191953"/>
          </a:xfrm>
          <a:prstGeom prst="mathMultiply">
            <a:avLst>
              <a:gd name="adj1" fmla="val 1200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9517E-6 -0.32059 L 4.09517E-6 2.59439E-7 " pathEditMode="relative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Algebra: QR Decomposition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typedef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tx1"/>
                </a:solidFill>
              </a:rPr>
              <a:t>versioned</a:t>
            </a:r>
            <a:r>
              <a:rPr lang="en-US" dirty="0">
                <a:solidFill>
                  <a:schemeClr val="tx1"/>
                </a:solidFill>
              </a:rPr>
              <a:t>&lt;</a:t>
            </a:r>
            <a:r>
              <a:rPr lang="en-US" b="1" dirty="0" smtClean="0">
                <a:solidFill>
                  <a:schemeClr val="tx1"/>
                </a:solidFill>
              </a:rPr>
              <a:t>float</a:t>
            </a:r>
            <a:r>
              <a:rPr lang="en-US" dirty="0" smtClean="0">
                <a:solidFill>
                  <a:schemeClr val="tx1"/>
                </a:solidFill>
              </a:rPr>
              <a:t>[]&gt; </a:t>
            </a:r>
            <a:r>
              <a:rPr lang="en-US" dirty="0" err="1" smtClean="0">
                <a:solidFill>
                  <a:schemeClr val="tx1"/>
                </a:solidFill>
              </a:rPr>
              <a:t>block_t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</a:rPr>
              <a:t>typedef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indep</a:t>
            </a:r>
            <a:r>
              <a:rPr lang="en-US" dirty="0">
                <a:solidFill>
                  <a:schemeClr val="tx1"/>
                </a:solidFill>
              </a:rPr>
              <a:t>&lt;</a:t>
            </a:r>
            <a:r>
              <a:rPr lang="en-US" b="1" dirty="0">
                <a:solidFill>
                  <a:schemeClr val="tx1"/>
                </a:solidFill>
              </a:rPr>
              <a:t>float</a:t>
            </a:r>
            <a:r>
              <a:rPr lang="en-US" dirty="0" smtClean="0">
                <a:solidFill>
                  <a:schemeClr val="tx1"/>
                </a:solidFill>
              </a:rPr>
              <a:t>[]</a:t>
            </a:r>
            <a:r>
              <a:rPr lang="en-US" dirty="0">
                <a:solidFill>
                  <a:schemeClr val="tx1"/>
                </a:solidFill>
              </a:rPr>
              <a:t>&gt; </a:t>
            </a:r>
            <a:r>
              <a:rPr lang="en-US" dirty="0" smtClean="0">
                <a:solidFill>
                  <a:schemeClr val="tx1"/>
                </a:solidFill>
              </a:rPr>
              <a:t>bin;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b="1" dirty="0" err="1">
                <a:solidFill>
                  <a:schemeClr val="tx1"/>
                </a:solidFill>
              </a:rPr>
              <a:t>typedef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outdep</a:t>
            </a:r>
            <a:r>
              <a:rPr lang="en-US" dirty="0">
                <a:solidFill>
                  <a:schemeClr val="tx1"/>
                </a:solidFill>
              </a:rPr>
              <a:t>&lt;</a:t>
            </a:r>
            <a:r>
              <a:rPr lang="en-US" b="1" dirty="0">
                <a:solidFill>
                  <a:schemeClr val="tx1"/>
                </a:solidFill>
              </a:rPr>
              <a:t>float</a:t>
            </a:r>
            <a:r>
              <a:rPr lang="en-US" dirty="0">
                <a:solidFill>
                  <a:schemeClr val="tx1"/>
                </a:solidFill>
              </a:rPr>
              <a:t>[]&gt; </a:t>
            </a:r>
            <a:r>
              <a:rPr lang="en-US" dirty="0" smtClean="0">
                <a:solidFill>
                  <a:schemeClr val="tx1"/>
                </a:solidFill>
              </a:rPr>
              <a:t>bout</a:t>
            </a:r>
            <a:r>
              <a:rPr lang="en-US" dirty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tx1"/>
                </a:solidFill>
              </a:rPr>
              <a:t>typedef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inoutdep</a:t>
            </a:r>
            <a:r>
              <a:rPr lang="en-US" dirty="0">
                <a:solidFill>
                  <a:schemeClr val="tx1"/>
                </a:solidFill>
              </a:rPr>
              <a:t>&lt;</a:t>
            </a:r>
            <a:r>
              <a:rPr lang="en-US" b="1" dirty="0">
                <a:solidFill>
                  <a:schemeClr val="tx1"/>
                </a:solidFill>
              </a:rPr>
              <a:t>float</a:t>
            </a:r>
            <a:r>
              <a:rPr lang="en-US" dirty="0" smtClean="0">
                <a:solidFill>
                  <a:schemeClr val="tx1"/>
                </a:solidFill>
              </a:rPr>
              <a:t>[]</a:t>
            </a:r>
            <a:r>
              <a:rPr lang="en-US" dirty="0">
                <a:solidFill>
                  <a:schemeClr val="tx1"/>
                </a:solidFill>
              </a:rPr>
              <a:t>&gt; </a:t>
            </a:r>
            <a:r>
              <a:rPr lang="en-US" dirty="0" err="1" smtClean="0">
                <a:solidFill>
                  <a:schemeClr val="tx1"/>
                </a:solidFill>
              </a:rPr>
              <a:t>binout</a:t>
            </a:r>
            <a:r>
              <a:rPr lang="en-US" dirty="0" smtClean="0">
                <a:solidFill>
                  <a:schemeClr val="tx1"/>
                </a:solidFill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accent1"/>
                </a:solidFill>
              </a:rPr>
              <a:t>// </a:t>
            </a:r>
            <a:r>
              <a:rPr lang="en-US" i="1" dirty="0" err="1" smtClean="0">
                <a:solidFill>
                  <a:schemeClr val="accent1"/>
                </a:solidFill>
              </a:rPr>
              <a:t>Initialise</a:t>
            </a:r>
            <a:r>
              <a:rPr lang="en-US" i="1" dirty="0" smtClean="0">
                <a:solidFill>
                  <a:schemeClr val="accent1"/>
                </a:solidFill>
              </a:rPr>
              <a:t> matrices using blocked matrix representation</a:t>
            </a:r>
            <a:endParaRPr lang="en-US" i="1" dirty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versioned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b="1" dirty="0" smtClean="0">
                <a:solidFill>
                  <a:schemeClr val="tx1"/>
                </a:solidFill>
              </a:rPr>
              <a:t>float</a:t>
            </a:r>
            <a:r>
              <a:rPr lang="en-US" dirty="0" smtClean="0">
                <a:solidFill>
                  <a:schemeClr val="tx1"/>
                </a:solidFill>
              </a:rPr>
              <a:t>[]&gt; A[N][N]; A[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][j] = </a:t>
            </a:r>
            <a:r>
              <a:rPr lang="en-US" b="1" dirty="0" smtClean="0">
                <a:solidFill>
                  <a:schemeClr val="tx1"/>
                </a:solidFill>
              </a:rPr>
              <a:t>new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versioned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b="1" dirty="0" smtClean="0">
                <a:solidFill>
                  <a:schemeClr val="tx1"/>
                </a:solidFill>
              </a:rPr>
              <a:t>float</a:t>
            </a:r>
            <a:r>
              <a:rPr lang="en-US" dirty="0" smtClean="0">
                <a:solidFill>
                  <a:schemeClr val="tx1"/>
                </a:solidFill>
              </a:rPr>
              <a:t>[]&gt;(D*D); …;</a:t>
            </a:r>
          </a:p>
          <a:p>
            <a:pPr>
              <a:buNone/>
            </a:pPr>
            <a:r>
              <a:rPr lang="en-US" b="1" dirty="0" smtClean="0">
                <a:solidFill>
                  <a:schemeClr val="tx1"/>
                </a:solidFill>
              </a:rPr>
              <a:t>versioned</a:t>
            </a:r>
            <a:r>
              <a:rPr lang="en-US" dirty="0" smtClean="0">
                <a:solidFill>
                  <a:schemeClr val="tx1"/>
                </a:solidFill>
              </a:rPr>
              <a:t>&lt;</a:t>
            </a:r>
            <a:r>
              <a:rPr lang="en-US" b="1" dirty="0" smtClean="0">
                <a:solidFill>
                  <a:schemeClr val="tx1"/>
                </a:solidFill>
              </a:rPr>
              <a:t>float</a:t>
            </a:r>
            <a:r>
              <a:rPr lang="en-US" dirty="0" smtClean="0">
                <a:solidFill>
                  <a:schemeClr val="tx1"/>
                </a:solidFill>
              </a:rPr>
              <a:t>[]&gt; T[N][N]; …;</a:t>
            </a:r>
            <a:endParaRPr lang="en-US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4F81BD"/>
                </a:solidFill>
              </a:rPr>
              <a:t>// QR </a:t>
            </a:r>
            <a:r>
              <a:rPr lang="en-US" i="1" dirty="0" err="1" smtClean="0">
                <a:solidFill>
                  <a:srgbClr val="4F81BD"/>
                </a:solidFill>
              </a:rPr>
              <a:t>dedomposition</a:t>
            </a:r>
            <a:r>
              <a:rPr lang="en-US" i="1" dirty="0" smtClean="0">
                <a:solidFill>
                  <a:srgbClr val="4F81BD"/>
                </a:solidFill>
              </a:rPr>
              <a:t>: A contains Q and R; T is temporary storage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( k=0; k &lt; N; ++k 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spawn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dgeqrt</a:t>
            </a:r>
            <a:r>
              <a:rPr lang="en-US" dirty="0" smtClean="0">
                <a:solidFill>
                  <a:srgbClr val="000000"/>
                </a:solidFill>
              </a:rPr>
              <a:t>((</a:t>
            </a:r>
            <a:r>
              <a:rPr lang="en-US" b="1" dirty="0" err="1" smtClean="0">
                <a:solidFill>
                  <a:srgbClr val="000000"/>
                </a:solidFill>
              </a:rPr>
              <a:t>binout</a:t>
            </a:r>
            <a:r>
              <a:rPr lang="en-US" dirty="0" smtClean="0">
                <a:solidFill>
                  <a:srgbClr val="000000"/>
                </a:solidFill>
              </a:rPr>
              <a:t>)A[k][k], (</a:t>
            </a:r>
            <a:r>
              <a:rPr lang="en-US" b="1" dirty="0" smtClean="0">
                <a:solidFill>
                  <a:srgbClr val="000000"/>
                </a:solidFill>
              </a:rPr>
              <a:t>bout</a:t>
            </a:r>
            <a:r>
              <a:rPr lang="en-US" dirty="0" smtClean="0">
                <a:solidFill>
                  <a:srgbClr val="000000"/>
                </a:solidFill>
              </a:rPr>
              <a:t>)T[k][k]);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( m=k+1; k &lt; N; ++k ) {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spawn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dtsqrt</a:t>
            </a:r>
            <a:r>
              <a:rPr lang="en-US" dirty="0" smtClean="0">
                <a:solidFill>
                  <a:srgbClr val="000000"/>
                </a:solidFill>
              </a:rPr>
              <a:t>( (</a:t>
            </a:r>
            <a:r>
              <a:rPr lang="en-US" b="1" dirty="0" err="1" smtClean="0">
                <a:solidFill>
                  <a:srgbClr val="000000"/>
                </a:solidFill>
              </a:rPr>
              <a:t>binout</a:t>
            </a:r>
            <a:r>
              <a:rPr lang="en-US" dirty="0" smtClean="0">
                <a:solidFill>
                  <a:srgbClr val="000000"/>
                </a:solidFill>
              </a:rPr>
              <a:t>)A[k][k], (</a:t>
            </a:r>
            <a:r>
              <a:rPr lang="en-US" b="1" dirty="0" err="1" smtClean="0">
                <a:solidFill>
                  <a:srgbClr val="000000"/>
                </a:solidFill>
              </a:rPr>
              <a:t>binout</a:t>
            </a:r>
            <a:r>
              <a:rPr lang="en-US" dirty="0" smtClean="0">
                <a:solidFill>
                  <a:srgbClr val="000000"/>
                </a:solidFill>
              </a:rPr>
              <a:t>)A[m][k], (</a:t>
            </a:r>
            <a:r>
              <a:rPr lang="en-US" b="1" dirty="0" err="1" smtClean="0">
                <a:solidFill>
                  <a:srgbClr val="000000"/>
                </a:solidFill>
              </a:rPr>
              <a:t>binout</a:t>
            </a:r>
            <a:r>
              <a:rPr lang="en-US" dirty="0" smtClean="0">
                <a:solidFill>
                  <a:srgbClr val="000000"/>
                </a:solidFill>
              </a:rPr>
              <a:t>)T[m][k] 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( n=k+1; n &lt; N; ++n 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spawn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dormqr</a:t>
            </a:r>
            <a:r>
              <a:rPr lang="en-US" dirty="0" smtClean="0">
                <a:solidFill>
                  <a:srgbClr val="000000"/>
                </a:solidFill>
              </a:rPr>
              <a:t>((</a:t>
            </a:r>
            <a:r>
              <a:rPr lang="en-US" b="1" dirty="0" smtClean="0">
                <a:solidFill>
                  <a:srgbClr val="000000"/>
                </a:solidFill>
              </a:rPr>
              <a:t>bin</a:t>
            </a:r>
            <a:r>
              <a:rPr lang="en-US" dirty="0" smtClean="0">
                <a:solidFill>
                  <a:srgbClr val="000000"/>
                </a:solidFill>
              </a:rPr>
              <a:t>)A[k][k], (</a:t>
            </a:r>
            <a:r>
              <a:rPr lang="en-US" b="1" dirty="0" smtClean="0">
                <a:solidFill>
                  <a:srgbClr val="000000"/>
                </a:solidFill>
              </a:rPr>
              <a:t>bin</a:t>
            </a:r>
            <a:r>
              <a:rPr lang="en-US" dirty="0" smtClean="0">
                <a:solidFill>
                  <a:srgbClr val="000000"/>
                </a:solidFill>
              </a:rPr>
              <a:t>)T[k][k], (</a:t>
            </a:r>
            <a:r>
              <a:rPr lang="en-US" b="1" dirty="0" err="1" smtClean="0">
                <a:solidFill>
                  <a:srgbClr val="000000"/>
                </a:solidFill>
              </a:rPr>
              <a:t>binout</a:t>
            </a:r>
            <a:r>
              <a:rPr lang="en-US" dirty="0" smtClean="0">
                <a:solidFill>
                  <a:srgbClr val="000000"/>
                </a:solidFill>
              </a:rPr>
              <a:t>)A[k][n] );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</a:t>
            </a:r>
            <a:r>
              <a:rPr lang="en-US" b="1" dirty="0" smtClean="0">
                <a:solidFill>
                  <a:srgbClr val="000000"/>
                </a:solidFill>
              </a:rPr>
              <a:t>for</a:t>
            </a:r>
            <a:r>
              <a:rPr lang="en-US" dirty="0" smtClean="0">
                <a:solidFill>
                  <a:srgbClr val="000000"/>
                </a:solidFill>
              </a:rPr>
              <a:t>( m=k+1; m &lt; N; ++m )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	</a:t>
            </a:r>
            <a:r>
              <a:rPr lang="en-US" dirty="0" smtClean="0">
                <a:solidFill>
                  <a:srgbClr val="000000"/>
                </a:solidFill>
              </a:rPr>
              <a:t>		</a:t>
            </a:r>
            <a:r>
              <a:rPr lang="en-US" b="1" dirty="0" smtClean="0">
                <a:solidFill>
                  <a:srgbClr val="000000"/>
                </a:solidFill>
              </a:rPr>
              <a:t>spawn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dssmqr</a:t>
            </a:r>
            <a:r>
              <a:rPr lang="en-US" dirty="0" smtClean="0">
                <a:solidFill>
                  <a:srgbClr val="000000"/>
                </a:solidFill>
              </a:rPr>
              <a:t>( (</a:t>
            </a:r>
            <a:r>
              <a:rPr lang="en-US" b="1" dirty="0" smtClean="0">
                <a:solidFill>
                  <a:srgbClr val="000000"/>
                </a:solidFill>
              </a:rPr>
              <a:t>bin</a:t>
            </a:r>
            <a:r>
              <a:rPr lang="en-US" dirty="0" smtClean="0">
                <a:solidFill>
                  <a:srgbClr val="000000"/>
                </a:solidFill>
              </a:rPr>
              <a:t>)A[m][k], (</a:t>
            </a:r>
            <a:r>
              <a:rPr lang="en-US" b="1" dirty="0" smtClean="0">
                <a:solidFill>
                  <a:srgbClr val="000000"/>
                </a:solidFill>
              </a:rPr>
              <a:t>bin</a:t>
            </a:r>
            <a:r>
              <a:rPr lang="en-US" dirty="0" smtClean="0">
                <a:solidFill>
                  <a:srgbClr val="000000"/>
                </a:solidFill>
              </a:rPr>
              <a:t>)T[m][k], (</a:t>
            </a:r>
            <a:r>
              <a:rPr lang="en-US" b="1" dirty="0" err="1" smtClean="0">
                <a:solidFill>
                  <a:srgbClr val="000000"/>
                </a:solidFill>
              </a:rPr>
              <a:t>binout</a:t>
            </a:r>
            <a:r>
              <a:rPr lang="en-US" dirty="0" smtClean="0">
                <a:solidFill>
                  <a:srgbClr val="000000"/>
                </a:solidFill>
              </a:rPr>
              <a:t>)A[k][n], (</a:t>
            </a:r>
            <a:r>
              <a:rPr lang="en-US" b="1" dirty="0" err="1" smtClean="0">
                <a:solidFill>
                  <a:srgbClr val="000000"/>
                </a:solidFill>
              </a:rPr>
              <a:t>binout</a:t>
            </a:r>
            <a:r>
              <a:rPr lang="en-US" dirty="0" smtClean="0">
                <a:solidFill>
                  <a:srgbClr val="000000"/>
                </a:solidFill>
              </a:rPr>
              <a:t>)A[m][n] );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00"/>
                </a:solidFill>
              </a:rPr>
              <a:t>sync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65270" y="6382921"/>
            <a:ext cx="321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/>
              <a:t>: http://</a:t>
            </a:r>
            <a:r>
              <a:rPr lang="en-US" sz="1600" dirty="0" err="1"/>
              <a:t>icl.cs.utk.edu</a:t>
            </a:r>
            <a:r>
              <a:rPr lang="en-US" sz="1600" dirty="0"/>
              <a:t>/parsec</a:t>
            </a:r>
            <a:r>
              <a:rPr lang="en-US" sz="1600" dirty="0" smtClean="0"/>
              <a:t>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4801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Algebra: QR Decomposition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02" y="2093871"/>
            <a:ext cx="2895005" cy="38270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65270" y="6382921"/>
            <a:ext cx="3211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</a:t>
            </a:r>
            <a:r>
              <a:rPr lang="en-US" sz="1600" dirty="0"/>
              <a:t>: http://</a:t>
            </a:r>
            <a:r>
              <a:rPr lang="en-US" sz="1600" dirty="0" err="1"/>
              <a:t>icl.cs.utk.edu</a:t>
            </a:r>
            <a:r>
              <a:rPr lang="en-US" sz="1600" dirty="0"/>
              <a:t>/parsec</a:t>
            </a:r>
            <a:r>
              <a:rPr lang="en-US" sz="1600" dirty="0" smtClean="0"/>
              <a:t>/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638"/>
            <a:ext cx="5447601" cy="44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8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 Parallelism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5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Pipeline-parallel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int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stage_A(int</a:t>
            </a:r>
            <a:r>
              <a:rPr lang="en-US" sz="1800" dirty="0" smtClean="0">
                <a:solidFill>
                  <a:srgbClr val="000000"/>
                </a:solidFill>
              </a:rPr>
              <a:t> * </a:t>
            </a:r>
            <a:r>
              <a:rPr lang="en-US" sz="1800" dirty="0" err="1" smtClean="0">
                <a:solidFill>
                  <a:srgbClr val="000000"/>
                </a:solidFill>
              </a:rPr>
              <a:t>ab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struct</a:t>
            </a:r>
            <a:r>
              <a:rPr lang="en-US" sz="1800" dirty="0" smtClean="0">
                <a:solidFill>
                  <a:srgbClr val="000000"/>
                </a:solidFill>
              </a:rPr>
              <a:t> S * a);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void </a:t>
            </a:r>
            <a:r>
              <a:rPr lang="en-US" sz="1800" dirty="0" err="1" smtClean="0">
                <a:solidFill>
                  <a:srgbClr val="000000"/>
                </a:solidFill>
              </a:rPr>
              <a:t>stage_B(int</a:t>
            </a:r>
            <a:r>
              <a:rPr lang="en-US" sz="1800" dirty="0" smtClean="0">
                <a:solidFill>
                  <a:srgbClr val="000000"/>
                </a:solidFill>
              </a:rPr>
              <a:t> * </a:t>
            </a:r>
            <a:r>
              <a:rPr lang="en-US" sz="1800" dirty="0" err="1" smtClean="0">
                <a:solidFill>
                  <a:srgbClr val="000000"/>
                </a:solidFill>
              </a:rPr>
              <a:t>ab</a:t>
            </a:r>
            <a:r>
              <a:rPr lang="en-US" sz="1800" dirty="0" smtClean="0">
                <a:solidFill>
                  <a:srgbClr val="000000"/>
                </a:solidFill>
              </a:rPr>
              <a:t>, float *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void </a:t>
            </a:r>
            <a:r>
              <a:rPr lang="en-US" sz="1800" dirty="0" err="1" smtClean="0">
                <a:solidFill>
                  <a:srgbClr val="000000"/>
                </a:solidFill>
              </a:rPr>
              <a:t>stage_C(float</a:t>
            </a:r>
            <a:r>
              <a:rPr lang="en-US" sz="1800" dirty="0" smtClean="0">
                <a:solidFill>
                  <a:srgbClr val="000000"/>
                </a:solidFill>
              </a:rPr>
              <a:t> *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struct</a:t>
            </a:r>
            <a:r>
              <a:rPr lang="en-US" sz="1800" dirty="0" smtClean="0">
                <a:solidFill>
                  <a:srgbClr val="000000"/>
                </a:solidFill>
              </a:rPr>
              <a:t> S * </a:t>
            </a:r>
            <a:r>
              <a:rPr lang="en-US" sz="1800" dirty="0" err="1" smtClean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void </a:t>
            </a:r>
            <a:r>
              <a:rPr lang="en-US" sz="1800" dirty="0" err="1" smtClean="0">
                <a:solidFill>
                  <a:srgbClr val="000000"/>
                </a:solidFill>
              </a:rPr>
              <a:t>a_pipeline</a:t>
            </a:r>
            <a:r>
              <a:rPr lang="en-US" sz="1800" dirty="0" smtClean="0">
                <a:solidFill>
                  <a:srgbClr val="000000"/>
                </a:solidFill>
              </a:rPr>
              <a:t>() {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err="1" smtClean="0">
                <a:solidFill>
                  <a:srgbClr val="000000"/>
                </a:solidFill>
              </a:rPr>
              <a:t>struct</a:t>
            </a:r>
            <a:r>
              <a:rPr lang="en-US" sz="1800" dirty="0" smtClean="0">
                <a:solidFill>
                  <a:srgbClr val="000000"/>
                </a:solidFill>
              </a:rPr>
              <a:t> S a, </a:t>
            </a:r>
            <a:r>
              <a:rPr lang="en-US" sz="1800" dirty="0" err="1" smtClean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int[100] </a:t>
            </a:r>
            <a:r>
              <a:rPr lang="en-US" sz="1800" dirty="0" err="1" smtClean="0">
                <a:solidFill>
                  <a:srgbClr val="000000"/>
                </a:solidFill>
              </a:rPr>
              <a:t>ab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float[200]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while( 1 ) {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</a:t>
            </a:r>
            <a:r>
              <a:rPr lang="en-US" sz="1800" dirty="0" err="1" smtClean="0">
                <a:solidFill>
                  <a:srgbClr val="000000"/>
                </a:solidFill>
              </a:rPr>
              <a:t>if(stage_A(ab</a:t>
            </a:r>
            <a:r>
              <a:rPr lang="en-US" sz="1800" dirty="0" smtClean="0">
                <a:solidFill>
                  <a:srgbClr val="000000"/>
                </a:solidFill>
              </a:rPr>
              <a:t>, a))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    break;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 </a:t>
            </a:r>
            <a:r>
              <a:rPr lang="en-US" sz="1800" dirty="0" err="1" smtClean="0">
                <a:solidFill>
                  <a:srgbClr val="000000"/>
                </a:solidFill>
              </a:rPr>
              <a:t>stage_B(ab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 </a:t>
            </a:r>
            <a:r>
              <a:rPr lang="en-US" sz="1800" dirty="0" err="1" smtClean="0">
                <a:solidFill>
                  <a:srgbClr val="000000"/>
                </a:solidFill>
              </a:rPr>
              <a:t>stage_C(bc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}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}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947214" y="2681371"/>
            <a:ext cx="2006673" cy="672950"/>
          </a:xfrm>
          <a:prstGeom prst="wedgeRoundRectCallout">
            <a:avLst>
              <a:gd name="adj1" fmla="val -70099"/>
              <a:gd name="adj2" fmla="val 4673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Recurrent dependency on a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6947214" y="4418308"/>
            <a:ext cx="2006673" cy="672950"/>
          </a:xfrm>
          <a:prstGeom prst="wedgeRoundRectCallout">
            <a:avLst>
              <a:gd name="adj1" fmla="val -67935"/>
              <a:gd name="adj2" fmla="val -3714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Recurrent dependency on </a:t>
            </a:r>
            <a:r>
              <a:rPr lang="en-US" dirty="0" err="1" smtClean="0"/>
              <a:t>c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343346" y="3159063"/>
            <a:ext cx="1304853" cy="672950"/>
          </a:xfrm>
          <a:prstGeom prst="wedgeRoundRectCallout">
            <a:avLst>
              <a:gd name="adj1" fmla="val 97595"/>
              <a:gd name="adj2" fmla="val 1286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</a:t>
            </a:r>
            <a:r>
              <a:rPr lang="en-US" dirty="0" err="1" smtClean="0"/>
              <a:t>ab</a:t>
            </a:r>
            <a:r>
              <a:rPr lang="en-US" dirty="0" smtClean="0"/>
              <a:t> from A to B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343346" y="4081833"/>
            <a:ext cx="1304853" cy="672950"/>
          </a:xfrm>
          <a:prstGeom prst="wedgeRoundRectCallout">
            <a:avLst>
              <a:gd name="adj1" fmla="val 97595"/>
              <a:gd name="adj2" fmla="val -19399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 </a:t>
            </a:r>
            <a:r>
              <a:rPr lang="en-US" dirty="0" err="1" smtClean="0"/>
              <a:t>bc</a:t>
            </a:r>
            <a:r>
              <a:rPr lang="en-US" dirty="0" smtClean="0"/>
              <a:t> from B to 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58812" y="5514624"/>
            <a:ext cx="3788402" cy="10023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Exploiting all parallelism requires multiple copies of </a:t>
            </a:r>
            <a:r>
              <a:rPr lang="en-US" dirty="0" err="1" smtClean="0"/>
              <a:t>ab</a:t>
            </a:r>
            <a:r>
              <a:rPr lang="en-US" dirty="0" smtClean="0"/>
              <a:t> and/or </a:t>
            </a:r>
            <a:r>
              <a:rPr lang="en-US" dirty="0" err="1" smtClean="0"/>
              <a:t>bc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8761" y="2882472"/>
            <a:ext cx="2447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Parallel stage pipeline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139033" y="4249710"/>
            <a:ext cx="540000" cy="43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A3</a:t>
            </a:r>
            <a:endParaRPr lang="en-US" sz="20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2139033" y="4956318"/>
            <a:ext cx="540000" cy="864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B3</a:t>
            </a:r>
            <a:endParaRPr lang="en-US" sz="2000" baseline="-25000" dirty="0"/>
          </a:p>
        </p:txBody>
      </p:sp>
      <p:sp>
        <p:nvSpPr>
          <p:cNvPr id="14" name="Rectangle 13"/>
          <p:cNvSpPr/>
          <p:nvPr/>
        </p:nvSpPr>
        <p:spPr>
          <a:xfrm>
            <a:off x="2139033" y="6072042"/>
            <a:ext cx="540000" cy="43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C3</a:t>
            </a:r>
            <a:endParaRPr lang="en-US" sz="2000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429778" y="3385710"/>
            <a:ext cx="540000" cy="43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A1</a:t>
            </a:r>
            <a:endParaRPr lang="en-US" sz="2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29778" y="4092318"/>
            <a:ext cx="540000" cy="864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B1</a:t>
            </a:r>
            <a:endParaRPr lang="en-US" sz="20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429778" y="5208042"/>
            <a:ext cx="540000" cy="43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C1</a:t>
            </a:r>
            <a:endParaRPr lang="en-US" sz="2000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1267244" y="3817710"/>
            <a:ext cx="540000" cy="43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A2</a:t>
            </a:r>
            <a:endParaRPr lang="en-US" sz="2000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1267244" y="4524318"/>
            <a:ext cx="540000" cy="864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B2</a:t>
            </a:r>
            <a:endParaRPr lang="en-US" sz="2000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1267244" y="5640042"/>
            <a:ext cx="540000" cy="4320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C2</a:t>
            </a:r>
            <a:endParaRPr lang="en-US" sz="2000" baseline="-25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8815-3C6C-5F40-BD80-1888441B27A4}" type="slidenum">
              <a:rPr lang="en-US" smtClean="0"/>
              <a:pPr/>
              <a:t>27</a:t>
            </a:fld>
            <a:endParaRPr lang="en-US"/>
          </a:p>
        </p:txBody>
      </p:sp>
      <p:cxnSp>
        <p:nvCxnSpPr>
          <p:cNvPr id="23" name="Straight Arrow Connector 22"/>
          <p:cNvCxnSpPr>
            <a:stCxn id="15" idx="2"/>
            <a:endCxn id="16" idx="0"/>
          </p:cNvCxnSpPr>
          <p:nvPr/>
        </p:nvCxnSpPr>
        <p:spPr>
          <a:xfrm>
            <a:off x="699778" y="3817710"/>
            <a:ext cx="0" cy="274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2"/>
            <a:endCxn id="17" idx="0"/>
          </p:cNvCxnSpPr>
          <p:nvPr/>
        </p:nvCxnSpPr>
        <p:spPr>
          <a:xfrm>
            <a:off x="699778" y="4956318"/>
            <a:ext cx="0" cy="251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50062" y="4249710"/>
            <a:ext cx="0" cy="274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550062" y="5388318"/>
            <a:ext cx="0" cy="251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2408116" y="4681710"/>
            <a:ext cx="0" cy="274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08116" y="5820318"/>
            <a:ext cx="0" cy="2517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5" idx="3"/>
            <a:endCxn id="18" idx="1"/>
          </p:cNvCxnSpPr>
          <p:nvPr/>
        </p:nvCxnSpPr>
        <p:spPr>
          <a:xfrm>
            <a:off x="969778" y="3601710"/>
            <a:ext cx="297466" cy="43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3"/>
            <a:endCxn id="20" idx="1"/>
          </p:cNvCxnSpPr>
          <p:nvPr/>
        </p:nvCxnSpPr>
        <p:spPr>
          <a:xfrm>
            <a:off x="969778" y="5424042"/>
            <a:ext cx="297466" cy="43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8" idx="3"/>
            <a:endCxn id="12" idx="1"/>
          </p:cNvCxnSpPr>
          <p:nvPr/>
        </p:nvCxnSpPr>
        <p:spPr>
          <a:xfrm>
            <a:off x="1807244" y="4033710"/>
            <a:ext cx="331789" cy="43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3"/>
            <a:endCxn id="14" idx="1"/>
          </p:cNvCxnSpPr>
          <p:nvPr/>
        </p:nvCxnSpPr>
        <p:spPr>
          <a:xfrm>
            <a:off x="1807244" y="5856042"/>
            <a:ext cx="331789" cy="43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Half-a-Pipeline in </a:t>
            </a:r>
            <a:r>
              <a:rPr lang="en-US" dirty="0" err="1" smtClean="0"/>
              <a:t>Cilk</a:t>
            </a:r>
            <a:r>
              <a:rPr lang="en-US" dirty="0" smtClean="0"/>
              <a:t>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stage_A(int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ab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struct</a:t>
            </a:r>
            <a:r>
              <a:rPr lang="en-US" dirty="0" smtClean="0">
                <a:solidFill>
                  <a:schemeClr val="tx1"/>
                </a:solidFill>
              </a:rPr>
              <a:t> S * a);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void </a:t>
            </a:r>
            <a:r>
              <a:rPr lang="en-US" dirty="0" err="1" smtClean="0">
                <a:solidFill>
                  <a:schemeClr val="tx1"/>
                </a:solidFill>
              </a:rPr>
              <a:t>stage_B(int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ab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half_a_pipeline</a:t>
            </a:r>
            <a:r>
              <a:rPr lang="en-US" dirty="0" smtClean="0">
                <a:solidFill>
                  <a:srgbClr val="000000"/>
                </a:solidFill>
              </a:rPr>
              <a:t>()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struct</a:t>
            </a:r>
            <a:r>
              <a:rPr lang="en-US" dirty="0" smtClean="0">
                <a:solidFill>
                  <a:srgbClr val="000000"/>
                </a:solidFill>
              </a:rPr>
              <a:t> S a,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int[100]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while( 1 )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</a:rPr>
              <a:t>if(stage_A(ab</a:t>
            </a:r>
            <a:r>
              <a:rPr lang="en-US" dirty="0" smtClean="0">
                <a:solidFill>
                  <a:srgbClr val="000000"/>
                </a:solidFill>
              </a:rPr>
              <a:t>, a))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break;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</a:t>
            </a:r>
            <a:r>
              <a:rPr lang="en-US" dirty="0" err="1" smtClean="0">
                <a:solidFill>
                  <a:srgbClr val="000000"/>
                </a:solidFill>
              </a:rPr>
              <a:t>stage_B(ab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}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7201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stage_A(int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ab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struct</a:t>
            </a:r>
            <a:r>
              <a:rPr lang="en-US" dirty="0" smtClean="0">
                <a:solidFill>
                  <a:schemeClr val="tx1"/>
                </a:solidFill>
              </a:rPr>
              <a:t> S * a);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void </a:t>
            </a:r>
            <a:r>
              <a:rPr lang="en-US" dirty="0" err="1" smtClean="0">
                <a:solidFill>
                  <a:schemeClr val="tx1"/>
                </a:solidFill>
              </a:rPr>
              <a:t>stage_B(int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ab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stage_B_bis(int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stage_B(ab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delete[]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half_a_pipeline</a:t>
            </a:r>
            <a:r>
              <a:rPr lang="en-US" dirty="0" smtClean="0">
                <a:solidFill>
                  <a:srgbClr val="000000"/>
                </a:solidFill>
              </a:rPr>
              <a:t>()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struct</a:t>
            </a:r>
            <a:r>
              <a:rPr lang="en-US" dirty="0" smtClean="0">
                <a:solidFill>
                  <a:srgbClr val="000000"/>
                </a:solidFill>
              </a:rPr>
              <a:t> S a;</a:t>
            </a:r>
            <a:endParaRPr lang="en-US" dirty="0" smtClean="0">
              <a:solidFill>
                <a:srgbClr val="C0504D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while( 1 )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 = new int[100];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</a:rPr>
              <a:t>if(stage_A(ab</a:t>
            </a:r>
            <a:r>
              <a:rPr lang="en-US" dirty="0" smtClean="0">
                <a:solidFill>
                  <a:srgbClr val="000000"/>
                </a:solidFill>
              </a:rPr>
              <a:t>, &amp;a))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delete[]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break;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spawn </a:t>
            </a:r>
            <a:r>
              <a:rPr lang="en-US" dirty="0" err="1" smtClean="0">
                <a:solidFill>
                  <a:srgbClr val="000000"/>
                </a:solidFill>
              </a:rPr>
              <a:t>stage_B_bis(ab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sync;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598516" y="4244525"/>
            <a:ext cx="1324313" cy="1237533"/>
          </a:xfrm>
          <a:prstGeom prst="wedgeRoundRectCallout">
            <a:avLst>
              <a:gd name="adj1" fmla="val -119912"/>
              <a:gd name="adj2" fmla="val -3108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Stage A is sequential,</a:t>
            </a:r>
          </a:p>
          <a:p>
            <a:pPr algn="ctr"/>
            <a:r>
              <a:rPr lang="en-US" dirty="0" smtClean="0"/>
              <a:t>stage B is parallel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8815-3C6C-5F40-BD80-1888441B27A4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77781" y="4498046"/>
            <a:ext cx="540000" cy="43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A3</a:t>
            </a:r>
            <a:endParaRPr lang="en-US" sz="20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4077781" y="5204654"/>
            <a:ext cx="540000" cy="864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B3</a:t>
            </a:r>
            <a:endParaRPr lang="en-US" sz="2000" baseline="-25000" dirty="0"/>
          </a:p>
        </p:txBody>
      </p:sp>
      <p:sp>
        <p:nvSpPr>
          <p:cNvPr id="22" name="Rectangle 21"/>
          <p:cNvSpPr/>
          <p:nvPr/>
        </p:nvSpPr>
        <p:spPr>
          <a:xfrm>
            <a:off x="2368526" y="3634046"/>
            <a:ext cx="540000" cy="43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A1</a:t>
            </a:r>
            <a:endParaRPr lang="en-US" sz="2000" baseline="-25000" dirty="0"/>
          </a:p>
        </p:txBody>
      </p:sp>
      <p:sp>
        <p:nvSpPr>
          <p:cNvPr id="25" name="Rectangle 24"/>
          <p:cNvSpPr/>
          <p:nvPr/>
        </p:nvSpPr>
        <p:spPr>
          <a:xfrm>
            <a:off x="2368526" y="4340654"/>
            <a:ext cx="540000" cy="864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B1</a:t>
            </a:r>
            <a:endParaRPr lang="en-US" sz="2000" baseline="-25000" dirty="0"/>
          </a:p>
        </p:txBody>
      </p:sp>
      <p:sp>
        <p:nvSpPr>
          <p:cNvPr id="29" name="Rectangle 28"/>
          <p:cNvSpPr/>
          <p:nvPr/>
        </p:nvSpPr>
        <p:spPr>
          <a:xfrm>
            <a:off x="3205992" y="4066046"/>
            <a:ext cx="540000" cy="432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A2</a:t>
            </a:r>
            <a:endParaRPr lang="en-US" sz="2000" baseline="-25000" dirty="0"/>
          </a:p>
        </p:txBody>
      </p:sp>
      <p:sp>
        <p:nvSpPr>
          <p:cNvPr id="30" name="Rectangle 29"/>
          <p:cNvSpPr/>
          <p:nvPr/>
        </p:nvSpPr>
        <p:spPr>
          <a:xfrm>
            <a:off x="3205992" y="4772654"/>
            <a:ext cx="540000" cy="86400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B2</a:t>
            </a:r>
            <a:endParaRPr lang="en-US" sz="2000" baseline="-25000" dirty="0"/>
          </a:p>
        </p:txBody>
      </p:sp>
      <p:cxnSp>
        <p:nvCxnSpPr>
          <p:cNvPr id="32" name="Straight Arrow Connector 31"/>
          <p:cNvCxnSpPr>
            <a:stCxn id="22" idx="2"/>
            <a:endCxn id="25" idx="0"/>
          </p:cNvCxnSpPr>
          <p:nvPr/>
        </p:nvCxnSpPr>
        <p:spPr>
          <a:xfrm>
            <a:off x="2638526" y="4066046"/>
            <a:ext cx="0" cy="274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3488810" y="4498046"/>
            <a:ext cx="0" cy="274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346864" y="4930046"/>
            <a:ext cx="0" cy="27460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9" idx="1"/>
          </p:cNvCxnSpPr>
          <p:nvPr/>
        </p:nvCxnSpPr>
        <p:spPr>
          <a:xfrm>
            <a:off x="2908526" y="3850046"/>
            <a:ext cx="297466" cy="43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9" idx="3"/>
            <a:endCxn id="15" idx="1"/>
          </p:cNvCxnSpPr>
          <p:nvPr/>
        </p:nvCxnSpPr>
        <p:spPr>
          <a:xfrm>
            <a:off x="3745992" y="4282046"/>
            <a:ext cx="331789" cy="43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5" idx="2"/>
            <a:endCxn id="46" idx="0"/>
          </p:cNvCxnSpPr>
          <p:nvPr/>
        </p:nvCxnSpPr>
        <p:spPr>
          <a:xfrm flipH="1">
            <a:off x="2627085" y="5204654"/>
            <a:ext cx="11441" cy="1151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0" idx="2"/>
            <a:endCxn id="46" idx="0"/>
          </p:cNvCxnSpPr>
          <p:nvPr/>
        </p:nvCxnSpPr>
        <p:spPr>
          <a:xfrm flipH="1">
            <a:off x="2627085" y="5636654"/>
            <a:ext cx="848907" cy="719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2"/>
            <a:endCxn id="46" idx="0"/>
          </p:cNvCxnSpPr>
          <p:nvPr/>
        </p:nvCxnSpPr>
        <p:spPr>
          <a:xfrm flipH="1">
            <a:off x="2627085" y="6068654"/>
            <a:ext cx="1720696" cy="2876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2357085" y="6356350"/>
            <a:ext cx="540000" cy="10833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Parallelism: Motivated by</a:t>
            </a:r>
            <a:br>
              <a:rPr lang="en-US" dirty="0" smtClean="0"/>
            </a:br>
            <a:r>
              <a:rPr lang="en-US" dirty="0" smtClean="0"/>
              <a:t>Processor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01655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Moore’s Law alive and well</a:t>
            </a:r>
          </a:p>
          <a:p>
            <a:r>
              <a:rPr lang="en-US" dirty="0" smtClean="0"/>
              <a:t>Traditional performance sources have run dry: clock frequency, instruction-level parallelism (ILP)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754" y="1417638"/>
            <a:ext cx="5322169" cy="5303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50077" y="1288078"/>
            <a:ext cx="1818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Source: Herb Sutter</a:t>
            </a:r>
          </a:p>
        </p:txBody>
      </p:sp>
    </p:spTree>
    <p:extLst>
      <p:ext uri="{BB962C8B-B14F-4D97-AF65-F5344CB8AC3E}">
        <p14:creationId xmlns:p14="http://schemas.microsoft.com/office/powerpoint/2010/main" val="2382343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Expressing a Pipeline in</a:t>
            </a:r>
            <a:br>
              <a:rPr lang="en-US" dirty="0" smtClean="0"/>
            </a:br>
            <a:r>
              <a:rPr lang="en-US" dirty="0" err="1" smtClean="0"/>
              <a:t>Cilk</a:t>
            </a:r>
            <a:r>
              <a:rPr lang="en-US" dirty="0" smtClean="0"/>
              <a:t>++ Using Reducer </a:t>
            </a:r>
            <a:r>
              <a:rPr lang="en-US" dirty="0" err="1" smtClean="0"/>
              <a:t>Hyperobjects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#include “</a:t>
            </a:r>
            <a:r>
              <a:rPr lang="en-US" dirty="0" err="1" smtClean="0"/>
              <a:t>reducer_seq.h</a:t>
            </a:r>
            <a:r>
              <a:rPr lang="en-US" dirty="0" smtClean="0"/>
              <a:t>”  // 130 lines of code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chemeClr val="tx1"/>
                </a:solidFill>
              </a:rPr>
              <a:t>int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stage_A(int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ab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struct</a:t>
            </a:r>
            <a:r>
              <a:rPr lang="en-US" dirty="0" smtClean="0">
                <a:solidFill>
                  <a:schemeClr val="tx1"/>
                </a:solidFill>
              </a:rPr>
              <a:t> S * a);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void </a:t>
            </a:r>
            <a:r>
              <a:rPr lang="en-US" dirty="0" err="1" smtClean="0">
                <a:solidFill>
                  <a:schemeClr val="tx1"/>
                </a:solidFill>
              </a:rPr>
              <a:t>stage_B(int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ab</a:t>
            </a:r>
            <a:r>
              <a:rPr lang="en-US" dirty="0" smtClean="0">
                <a:solidFill>
                  <a:schemeClr val="tx1"/>
                </a:solidFill>
              </a:rPr>
              <a:t>, float * </a:t>
            </a:r>
            <a:r>
              <a:rPr lang="en-US" dirty="0" err="1" smtClean="0">
                <a:solidFill>
                  <a:schemeClr val="tx1"/>
                </a:solidFill>
              </a:rPr>
              <a:t>bc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void </a:t>
            </a:r>
            <a:r>
              <a:rPr lang="en-US" dirty="0" err="1" smtClean="0">
                <a:solidFill>
                  <a:schemeClr val="tx1"/>
                </a:solidFill>
              </a:rPr>
              <a:t>stage_C(float</a:t>
            </a:r>
            <a:r>
              <a:rPr lang="en-US" dirty="0" smtClean="0">
                <a:solidFill>
                  <a:schemeClr val="tx1"/>
                </a:solidFill>
              </a:rPr>
              <a:t> * </a:t>
            </a:r>
            <a:r>
              <a:rPr lang="en-US" dirty="0" err="1" smtClean="0">
                <a:solidFill>
                  <a:schemeClr val="tx1"/>
                </a:solidFill>
              </a:rPr>
              <a:t>bc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err="1" smtClean="0">
                <a:solidFill>
                  <a:schemeClr val="tx1"/>
                </a:solidFill>
              </a:rPr>
              <a:t>struct</a:t>
            </a:r>
            <a:r>
              <a:rPr lang="en-US" dirty="0" smtClean="0">
                <a:solidFill>
                  <a:schemeClr val="tx1"/>
                </a:solidFill>
              </a:rPr>
              <a:t> S * </a:t>
            </a:r>
            <a:r>
              <a:rPr lang="en-US" dirty="0" err="1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);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504D"/>
                </a:solidFill>
              </a:rPr>
              <a:t>struct</a:t>
            </a:r>
            <a:r>
              <a:rPr lang="en-US" dirty="0" smtClean="0">
                <a:solidFill>
                  <a:srgbClr val="C0504D"/>
                </a:solidFill>
              </a:rPr>
              <a:t> </a:t>
            </a:r>
            <a:r>
              <a:rPr lang="en-US" dirty="0" err="1" smtClean="0">
                <a:solidFill>
                  <a:srgbClr val="C0504D"/>
                </a:solidFill>
              </a:rPr>
              <a:t>wrap_C</a:t>
            </a:r>
            <a:r>
              <a:rPr lang="en-US" dirty="0" smtClean="0">
                <a:solidFill>
                  <a:srgbClr val="C0504D"/>
                </a:solidFill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</a:t>
            </a:r>
            <a:r>
              <a:rPr lang="en-US" dirty="0" err="1" smtClean="0">
                <a:solidFill>
                  <a:srgbClr val="C0504D"/>
                </a:solidFill>
              </a:rPr>
              <a:t>struct</a:t>
            </a:r>
            <a:r>
              <a:rPr lang="en-US" dirty="0" smtClean="0">
                <a:solidFill>
                  <a:srgbClr val="C0504D"/>
                </a:solidFill>
              </a:rPr>
              <a:t> S * </a:t>
            </a:r>
            <a:r>
              <a:rPr lang="en-US" dirty="0" err="1" smtClean="0">
                <a:solidFill>
                  <a:srgbClr val="C0504D"/>
                </a:solidFill>
              </a:rPr>
              <a:t>c</a:t>
            </a:r>
            <a:r>
              <a:rPr lang="en-US" dirty="0" smtClean="0">
                <a:solidFill>
                  <a:srgbClr val="C0504D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</a:t>
            </a:r>
            <a:r>
              <a:rPr lang="en-US" dirty="0" err="1" smtClean="0">
                <a:solidFill>
                  <a:srgbClr val="C0504D"/>
                </a:solidFill>
              </a:rPr>
              <a:t>wrap_C(struct</a:t>
            </a:r>
            <a:r>
              <a:rPr lang="en-US" dirty="0" smtClean="0">
                <a:solidFill>
                  <a:srgbClr val="C0504D"/>
                </a:solidFill>
              </a:rPr>
              <a:t> S * </a:t>
            </a:r>
            <a:r>
              <a:rPr lang="en-US" dirty="0" err="1" smtClean="0">
                <a:solidFill>
                  <a:srgbClr val="C0504D"/>
                </a:solidFill>
              </a:rPr>
              <a:t>c</a:t>
            </a:r>
            <a:r>
              <a:rPr lang="en-US" dirty="0" smtClean="0">
                <a:solidFill>
                  <a:srgbClr val="C0504D"/>
                </a:solidFill>
              </a:rPr>
              <a:t>_) : </a:t>
            </a:r>
            <a:r>
              <a:rPr lang="en-US" dirty="0" err="1" smtClean="0">
                <a:solidFill>
                  <a:srgbClr val="C0504D"/>
                </a:solidFill>
              </a:rPr>
              <a:t>c(c</a:t>
            </a:r>
            <a:r>
              <a:rPr lang="en-US" dirty="0" smtClean="0">
                <a:solidFill>
                  <a:srgbClr val="C0504D"/>
                </a:solidFill>
              </a:rPr>
              <a:t>_) { }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void </a:t>
            </a:r>
            <a:r>
              <a:rPr lang="en-US" dirty="0" err="1" smtClean="0">
                <a:solidFill>
                  <a:srgbClr val="C0504D"/>
                </a:solidFill>
              </a:rPr>
              <a:t>operator()(float</a:t>
            </a:r>
            <a:r>
              <a:rPr lang="en-US" dirty="0" smtClean="0">
                <a:solidFill>
                  <a:srgbClr val="C0504D"/>
                </a:solidFill>
              </a:rPr>
              <a:t> *</a:t>
            </a:r>
            <a:r>
              <a:rPr lang="en-US" dirty="0" err="1" smtClean="0">
                <a:solidFill>
                  <a:srgbClr val="C0504D"/>
                </a:solidFill>
              </a:rPr>
              <a:t>bc</a:t>
            </a:r>
            <a:r>
              <a:rPr lang="en-US" dirty="0" smtClean="0">
                <a:solidFill>
                  <a:srgbClr val="C0504D"/>
                </a:solidFill>
              </a:rPr>
              <a:t>) {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</a:t>
            </a:r>
            <a:r>
              <a:rPr lang="en-US" dirty="0" err="1" smtClean="0">
                <a:solidFill>
                  <a:srgbClr val="C0504D"/>
                </a:solidFill>
              </a:rPr>
              <a:t>stage_C(bc</a:t>
            </a:r>
            <a:r>
              <a:rPr lang="en-US" dirty="0" smtClean="0">
                <a:solidFill>
                  <a:srgbClr val="C0504D"/>
                </a:solidFill>
              </a:rPr>
              <a:t>, &amp;</a:t>
            </a:r>
            <a:r>
              <a:rPr lang="en-US" dirty="0" err="1" smtClean="0">
                <a:solidFill>
                  <a:srgbClr val="C0504D"/>
                </a:solidFill>
              </a:rPr>
              <a:t>c</a:t>
            </a:r>
            <a:r>
              <a:rPr lang="en-US" dirty="0" smtClean="0">
                <a:solidFill>
                  <a:srgbClr val="C0504D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delete[] </a:t>
            </a:r>
            <a:r>
              <a:rPr lang="en-US" dirty="0" err="1" smtClean="0">
                <a:solidFill>
                  <a:srgbClr val="C0504D"/>
                </a:solidFill>
              </a:rPr>
              <a:t>bc</a:t>
            </a:r>
            <a:r>
              <a:rPr lang="en-US" dirty="0" smtClean="0">
                <a:solidFill>
                  <a:srgbClr val="C0504D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}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};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stage_BC(int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</a:t>
            </a:r>
            <a:r>
              <a:rPr lang="en-US" dirty="0" err="1" smtClean="0"/>
              <a:t>reducer_seq</a:t>
            </a:r>
            <a:r>
              <a:rPr lang="en-US" dirty="0" smtClean="0"/>
              <a:t>&lt;</a:t>
            </a:r>
            <a:r>
              <a:rPr lang="en-US" dirty="0" err="1" smtClean="0"/>
              <a:t>wrap_C</a:t>
            </a:r>
            <a:r>
              <a:rPr lang="en-US" dirty="0" smtClean="0"/>
              <a:t>, float *&gt; &amp;</a:t>
            </a:r>
            <a:r>
              <a:rPr lang="en-US" dirty="0" err="1" smtClean="0">
                <a:solidFill>
                  <a:srgbClr val="C0504D"/>
                </a:solidFill>
              </a:rPr>
              <a:t>stage_C</a:t>
            </a:r>
            <a:r>
              <a:rPr lang="en-US" dirty="0" smtClean="0">
                <a:solidFill>
                  <a:srgbClr val="000000"/>
                </a:solidFill>
              </a:rPr>
              <a:t>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float *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 = new float[200];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stage_B(ab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delete[]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C0504D"/>
                </a:solidFill>
              </a:rPr>
              <a:t>stage_C</a:t>
            </a:r>
            <a:r>
              <a:rPr lang="en-US" dirty="0" smtClean="0">
                <a:solidFill>
                  <a:srgbClr val="C0504D"/>
                </a:solidFill>
              </a:rPr>
              <a:t>(</a:t>
            </a:r>
            <a:r>
              <a:rPr lang="en-US" dirty="0" err="1" smtClean="0">
                <a:solidFill>
                  <a:srgbClr val="C0504D"/>
                </a:solidFill>
              </a:rPr>
              <a:t>bc</a:t>
            </a:r>
            <a:r>
              <a:rPr lang="en-US" dirty="0" smtClean="0">
                <a:solidFill>
                  <a:srgbClr val="C0504D"/>
                </a:solidFill>
              </a:rPr>
              <a:t>); // a deferred function call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a_pipeline</a:t>
            </a:r>
            <a:r>
              <a:rPr lang="en-US" dirty="0" smtClean="0">
                <a:solidFill>
                  <a:srgbClr val="000000"/>
                </a:solidFill>
              </a:rPr>
              <a:t>()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struct</a:t>
            </a:r>
            <a:r>
              <a:rPr lang="en-US" dirty="0" smtClean="0">
                <a:solidFill>
                  <a:srgbClr val="000000"/>
                </a:solidFill>
              </a:rPr>
              <a:t> S a,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C0504D"/>
                </a:solidFill>
              </a:rPr>
              <a:t>reducer_seq</a:t>
            </a:r>
            <a:r>
              <a:rPr lang="en-US" dirty="0" smtClean="0">
                <a:solidFill>
                  <a:srgbClr val="C0504D"/>
                </a:solidFill>
              </a:rPr>
              <a:t>&lt;</a:t>
            </a:r>
            <a:r>
              <a:rPr lang="en-US" dirty="0" err="1" smtClean="0">
                <a:solidFill>
                  <a:srgbClr val="C0504D"/>
                </a:solidFill>
              </a:rPr>
              <a:t>wrap_C</a:t>
            </a:r>
            <a:r>
              <a:rPr lang="en-US" dirty="0" smtClean="0">
                <a:solidFill>
                  <a:srgbClr val="C0504D"/>
                </a:solidFill>
              </a:rPr>
              <a:t>, float *&gt; </a:t>
            </a:r>
            <a:r>
              <a:rPr lang="en-US" dirty="0" err="1" smtClean="0">
                <a:solidFill>
                  <a:srgbClr val="C0504D"/>
                </a:solidFill>
              </a:rPr>
              <a:t>serial_stage_C(c</a:t>
            </a:r>
            <a:r>
              <a:rPr lang="en-US" dirty="0" smtClean="0">
                <a:solidFill>
                  <a:srgbClr val="C0504D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while( 1 )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 = new int[100];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err="1" smtClean="0">
                <a:solidFill>
                  <a:srgbClr val="000000"/>
                </a:solidFill>
              </a:rPr>
              <a:t>if(stage_A(ab</a:t>
            </a:r>
            <a:r>
              <a:rPr lang="en-US" dirty="0" smtClean="0">
                <a:solidFill>
                  <a:srgbClr val="000000"/>
                </a:solidFill>
              </a:rPr>
              <a:t>, &amp;a))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delete[]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break;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spawn </a:t>
            </a:r>
            <a:r>
              <a:rPr lang="en-US" dirty="0" err="1" smtClean="0">
                <a:solidFill>
                  <a:srgbClr val="000000"/>
                </a:solidFill>
              </a:rPr>
              <a:t>stage_BC(ab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C0504D"/>
                </a:solidFill>
              </a:rPr>
              <a:t>serial_stage_C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sync;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}</a:t>
            </a:r>
          </a:p>
          <a:p>
            <a:pPr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578386" y="2296782"/>
            <a:ext cx="1324313" cy="966145"/>
          </a:xfrm>
          <a:prstGeom prst="wedgeRoundRectCallout">
            <a:avLst>
              <a:gd name="adj1" fmla="val -113473"/>
              <a:gd name="adj2" fmla="val -6498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versioning (always)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7578386" y="4076700"/>
            <a:ext cx="1324313" cy="966145"/>
          </a:xfrm>
          <a:prstGeom prst="wedgeRoundRectCallout">
            <a:avLst>
              <a:gd name="adj1" fmla="val -122634"/>
              <a:gd name="adj2" fmla="val -4527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versioning (always)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159125" y="3354463"/>
            <a:ext cx="1324313" cy="966145"/>
          </a:xfrm>
          <a:prstGeom prst="wedgeRoundRectCallout">
            <a:avLst>
              <a:gd name="adj1" fmla="val 72711"/>
              <a:gd name="adj2" fmla="val -1617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Reducer serializes stage C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159125" y="1930645"/>
            <a:ext cx="1400175" cy="1130055"/>
          </a:xfrm>
          <a:prstGeom prst="wedgeRoundRectCallout">
            <a:avLst>
              <a:gd name="adj1" fmla="val 82594"/>
              <a:gd name="adj2" fmla="val -5973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Merged parallel + sequential stage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57200" y="4559772"/>
            <a:ext cx="1324313" cy="1117686"/>
          </a:xfrm>
          <a:prstGeom prst="wedgeRoundRectCallout">
            <a:avLst>
              <a:gd name="adj1" fmla="val 5498"/>
              <a:gd name="adj2" fmla="val -10269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Functor</a:t>
            </a:r>
            <a:r>
              <a:rPr lang="en-US" dirty="0" smtClean="0"/>
              <a:t> to execute a stage C instance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521004" y="5854774"/>
            <a:ext cx="4076592" cy="542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Totals 34 lines of code + 130 reusable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50058" y="4559771"/>
            <a:ext cx="2233380" cy="7051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Doesn’t look</a:t>
            </a:r>
            <a:br>
              <a:rPr lang="en-US" dirty="0" smtClean="0"/>
            </a:br>
            <a:r>
              <a:rPr lang="en-US" dirty="0" smtClean="0"/>
              <a:t>like a pipeline…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8815-3C6C-5F40-BD80-1888441B27A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Expressing a Pipeline in</a:t>
            </a:r>
            <a:br>
              <a:rPr lang="en-US" dirty="0" smtClean="0"/>
            </a:br>
            <a:r>
              <a:rPr lang="en-US" dirty="0" smtClean="0"/>
              <a:t>Intel Threading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stage_A(int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struct</a:t>
            </a:r>
            <a:r>
              <a:rPr lang="en-US" dirty="0" smtClean="0">
                <a:solidFill>
                  <a:srgbClr val="000000"/>
                </a:solidFill>
              </a:rPr>
              <a:t> S * a);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stage_B(int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, float *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stage_C(float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struct</a:t>
            </a:r>
            <a:r>
              <a:rPr lang="en-US" dirty="0" smtClean="0">
                <a:solidFill>
                  <a:srgbClr val="000000"/>
                </a:solidFill>
              </a:rPr>
              <a:t> S *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void </a:t>
            </a:r>
            <a:r>
              <a:rPr lang="en-US" dirty="0" err="1" smtClean="0">
                <a:solidFill>
                  <a:srgbClr val="000000"/>
                </a:solidFill>
              </a:rPr>
              <a:t>a_pipeline</a:t>
            </a:r>
            <a:r>
              <a:rPr lang="en-US" dirty="0" smtClean="0">
                <a:solidFill>
                  <a:srgbClr val="000000"/>
                </a:solidFill>
              </a:rPr>
              <a:t>()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>
                <a:solidFill>
                  <a:srgbClr val="000000"/>
                </a:solidFill>
              </a:rPr>
              <a:t>struct</a:t>
            </a:r>
            <a:r>
              <a:rPr lang="en-US" dirty="0" smtClean="0">
                <a:solidFill>
                  <a:srgbClr val="000000"/>
                </a:solidFill>
              </a:rPr>
              <a:t> S a, 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</a:t>
            </a:r>
            <a:r>
              <a:rPr lang="en-US" dirty="0" err="1" smtClean="0"/>
              <a:t>parallel_pipeline</a:t>
            </a:r>
            <a:r>
              <a:rPr lang="en-US" dirty="0" smtClean="0">
                <a:solidFill>
                  <a:srgbClr val="000000"/>
                </a:solidFill>
              </a:rPr>
              <a:t>( 16 /* needs tuning */,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make_filter</a:t>
            </a:r>
            <a:r>
              <a:rPr lang="en-US" dirty="0" smtClean="0"/>
              <a:t>&lt;void, </a:t>
            </a:r>
            <a:r>
              <a:rPr lang="en-US" dirty="0" err="1" smtClean="0"/>
              <a:t>int</a:t>
            </a:r>
            <a:r>
              <a:rPr lang="en-US" dirty="0" smtClean="0"/>
              <a:t> *&gt;( </a:t>
            </a:r>
            <a:r>
              <a:rPr lang="en-US" dirty="0" err="1" smtClean="0"/>
              <a:t>filter::serial</a:t>
            </a:r>
            <a:r>
              <a:rPr lang="en-US" dirty="0" smtClean="0"/>
              <a:t>,</a:t>
            </a:r>
          </a:p>
          <a:p>
            <a:pPr>
              <a:buNone/>
            </a:pPr>
            <a:r>
              <a:rPr lang="en-US" dirty="0" smtClean="0"/>
              <a:t>             [&amp;](</a:t>
            </a:r>
            <a:r>
              <a:rPr lang="en-US" dirty="0" err="1" smtClean="0"/>
              <a:t>flow_control</a:t>
            </a:r>
            <a:r>
              <a:rPr lang="en-US" dirty="0" smtClean="0"/>
              <a:t>&amp; </a:t>
            </a:r>
            <a:r>
              <a:rPr lang="en-US" dirty="0" err="1" smtClean="0"/>
              <a:t>fc</a:t>
            </a:r>
            <a:r>
              <a:rPr lang="en-US" dirty="0" smtClean="0"/>
              <a:t>) -&gt; </a:t>
            </a:r>
            <a:r>
              <a:rPr lang="en-US" dirty="0" err="1" smtClean="0"/>
              <a:t>int</a:t>
            </a:r>
            <a:r>
              <a:rPr lang="en-US" dirty="0" smtClean="0"/>
              <a:t> *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</a:t>
            </a:r>
            <a:r>
              <a:rPr lang="en-US" dirty="0" err="1" smtClean="0">
                <a:solidFill>
                  <a:srgbClr val="000000"/>
                </a:solidFill>
              </a:rPr>
              <a:t>int</a:t>
            </a:r>
            <a:r>
              <a:rPr lang="en-US" dirty="0" smtClean="0">
                <a:solidFill>
                  <a:srgbClr val="000000"/>
                </a:solidFill>
              </a:rPr>
              <a:t> *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 = new int[100];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</a:t>
            </a:r>
            <a:r>
              <a:rPr lang="en-US" dirty="0" err="1" smtClean="0">
                <a:solidFill>
                  <a:srgbClr val="000000"/>
                </a:solidFill>
              </a:rPr>
              <a:t>if(stage_A(ab</a:t>
            </a:r>
            <a:r>
              <a:rPr lang="en-US" dirty="0" smtClean="0">
                <a:solidFill>
                  <a:srgbClr val="000000"/>
                </a:solidFill>
              </a:rPr>
              <a:t>, &amp;a)) 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</a:t>
            </a:r>
            <a:r>
              <a:rPr lang="en-US" dirty="0" err="1" smtClean="0">
                <a:solidFill>
                  <a:srgbClr val="C0504D"/>
                </a:solidFill>
              </a:rPr>
              <a:t>fc.stop</a:t>
            </a:r>
            <a:r>
              <a:rPr lang="en-US" dirty="0" smtClean="0">
                <a:solidFill>
                  <a:srgbClr val="C0504D"/>
                </a:solidFill>
              </a:rPr>
              <a:t>();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delete[]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return 0;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} else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     return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/>
              <a:t>) &amp;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	</a:t>
            </a:r>
            <a:r>
              <a:rPr lang="en-US" dirty="0" err="1" smtClean="0">
                <a:solidFill>
                  <a:srgbClr val="C0504D"/>
                </a:solidFill>
              </a:rPr>
              <a:t>make_filter</a:t>
            </a:r>
            <a:r>
              <a:rPr lang="en-US" dirty="0" smtClean="0">
                <a:solidFill>
                  <a:srgbClr val="C0504D"/>
                </a:solidFill>
              </a:rPr>
              <a:t>&lt;</a:t>
            </a:r>
            <a:r>
              <a:rPr lang="en-US" dirty="0" err="1" smtClean="0">
                <a:solidFill>
                  <a:srgbClr val="C0504D"/>
                </a:solidFill>
              </a:rPr>
              <a:t>int</a:t>
            </a:r>
            <a:r>
              <a:rPr lang="en-US" dirty="0" smtClean="0">
                <a:solidFill>
                  <a:srgbClr val="C0504D"/>
                </a:solidFill>
              </a:rPr>
              <a:t> *, float *&gt;(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    </a:t>
            </a:r>
            <a:r>
              <a:rPr lang="en-US" dirty="0" err="1" smtClean="0">
                <a:solidFill>
                  <a:srgbClr val="C0504D"/>
                </a:solidFill>
              </a:rPr>
              <a:t>filter::parallel</a:t>
            </a:r>
            <a:r>
              <a:rPr lang="en-US" dirty="0" smtClean="0">
                <a:solidFill>
                  <a:srgbClr val="C0504D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    [](</a:t>
            </a:r>
            <a:r>
              <a:rPr lang="en-US" dirty="0" err="1" smtClean="0">
                <a:solidFill>
                  <a:srgbClr val="C0504D"/>
                </a:solidFill>
              </a:rPr>
              <a:t>int</a:t>
            </a:r>
            <a:r>
              <a:rPr lang="en-US" dirty="0" smtClean="0">
                <a:solidFill>
                  <a:srgbClr val="C0504D"/>
                </a:solidFill>
              </a:rPr>
              <a:t> * </a:t>
            </a:r>
            <a:r>
              <a:rPr lang="en-US" dirty="0" err="1" smtClean="0">
                <a:solidFill>
                  <a:srgbClr val="C0504D"/>
                </a:solidFill>
              </a:rPr>
              <a:t>ab</a:t>
            </a:r>
            <a:r>
              <a:rPr lang="en-US" dirty="0" smtClean="0">
                <a:solidFill>
                  <a:srgbClr val="C0504D"/>
                </a:solidFill>
              </a:rPr>
              <a:t>) -&gt; float * </a:t>
            </a:r>
            <a:r>
              <a:rPr lang="en-US" dirty="0" smtClean="0">
                <a:solidFill>
                  <a:srgbClr val="000000"/>
                </a:solidFill>
              </a:rPr>
              <a:t>{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float *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 = new float[200];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</a:t>
            </a:r>
            <a:r>
              <a:rPr lang="en-US" dirty="0" err="1" smtClean="0">
                <a:solidFill>
                  <a:srgbClr val="000000"/>
                </a:solidFill>
              </a:rPr>
              <a:t>stage_B(ab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delete[] </a:t>
            </a:r>
            <a:r>
              <a:rPr lang="en-US" dirty="0" err="1" smtClean="0">
                <a:solidFill>
                  <a:srgbClr val="000000"/>
                </a:solidFill>
              </a:rPr>
              <a:t>ab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return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}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) &amp;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</a:t>
            </a:r>
            <a:r>
              <a:rPr lang="en-US" dirty="0" err="1" smtClean="0">
                <a:solidFill>
                  <a:srgbClr val="C0504D"/>
                </a:solidFill>
              </a:rPr>
              <a:t>make_filter</a:t>
            </a:r>
            <a:r>
              <a:rPr lang="en-US" dirty="0" smtClean="0">
                <a:solidFill>
                  <a:srgbClr val="C0504D"/>
                </a:solidFill>
              </a:rPr>
              <a:t>&lt;float *, void&gt;(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    </a:t>
            </a:r>
            <a:r>
              <a:rPr lang="en-US" dirty="0" err="1" smtClean="0">
                <a:solidFill>
                  <a:srgbClr val="C0504D"/>
                </a:solidFill>
              </a:rPr>
              <a:t>filter::serial</a:t>
            </a:r>
            <a:r>
              <a:rPr lang="en-US" dirty="0" smtClean="0">
                <a:solidFill>
                  <a:srgbClr val="C0504D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        [&amp;](float * </a:t>
            </a:r>
            <a:r>
              <a:rPr lang="en-US" dirty="0" err="1" smtClean="0">
                <a:solidFill>
                  <a:srgbClr val="C0504D"/>
                </a:solidFill>
              </a:rPr>
              <a:t>bc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  <a:r>
              <a:rPr lang="en-US" dirty="0" smtClean="0">
                <a:solidFill>
                  <a:srgbClr val="000000"/>
                </a:solidFill>
              </a:rPr>
              <a:t> { 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</a:t>
            </a:r>
            <a:r>
              <a:rPr lang="en-US" dirty="0" err="1" smtClean="0">
                <a:solidFill>
                  <a:srgbClr val="000000"/>
                </a:solidFill>
              </a:rPr>
              <a:t>stage_C(bc</a:t>
            </a:r>
            <a:r>
              <a:rPr lang="en-US" dirty="0" smtClean="0">
                <a:solidFill>
                  <a:srgbClr val="000000"/>
                </a:solidFill>
              </a:rPr>
              <a:t>, &amp;</a:t>
            </a:r>
            <a:r>
              <a:rPr lang="en-US" dirty="0" err="1" smtClean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    delete[] </a:t>
            </a:r>
            <a:r>
              <a:rPr lang="en-US" dirty="0" err="1" smtClean="0">
                <a:solidFill>
                  <a:srgbClr val="000000"/>
                </a:solidFill>
              </a:rPr>
              <a:t>bc</a:t>
            </a:r>
            <a:r>
              <a:rPr lang="en-US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    }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</a:rPr>
              <a:t>        </a:t>
            </a:r>
            <a:r>
              <a:rPr lang="en-US" dirty="0" smtClean="0">
                <a:solidFill>
                  <a:srgbClr val="C0504D"/>
                </a:solidFill>
              </a:rPr>
              <a:t>)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    );</a:t>
            </a:r>
          </a:p>
          <a:p>
            <a:pPr>
              <a:buNone/>
            </a:pPr>
            <a:r>
              <a:rPr lang="en-US" dirty="0" smtClean="0">
                <a:solidFill>
                  <a:srgbClr val="C0504D"/>
                </a:solidFill>
              </a:rPr>
              <a:t>}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23887" y="4049124"/>
            <a:ext cx="1324313" cy="966145"/>
          </a:xfrm>
          <a:prstGeom prst="wedgeRoundRectCallout">
            <a:avLst>
              <a:gd name="adj1" fmla="val -65095"/>
              <a:gd name="adj2" fmla="val -768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versioning (always)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5986" y="3799436"/>
            <a:ext cx="1063791" cy="738178"/>
          </a:xfrm>
          <a:prstGeom prst="wedgeRoundRectCallout">
            <a:avLst>
              <a:gd name="adj1" fmla="val 48261"/>
              <a:gd name="adj2" fmla="val -84102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C++ lambdas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3323887" y="2149401"/>
            <a:ext cx="1695204" cy="868854"/>
          </a:xfrm>
          <a:prstGeom prst="wedgeRoundRectCallout">
            <a:avLst>
              <a:gd name="adj1" fmla="val -107982"/>
              <a:gd name="adj2" fmla="val 5244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Maximum simultaneous iterations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133494" y="5854774"/>
            <a:ext cx="2724611" cy="542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Totals 36 lines of code</a:t>
            </a:r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7603787" y="2833291"/>
            <a:ext cx="1324313" cy="966145"/>
          </a:xfrm>
          <a:prstGeom prst="wedgeRoundRectCallout">
            <a:avLst>
              <a:gd name="adj1" fmla="val -65095"/>
              <a:gd name="adj2" fmla="val -768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Manual versioning (always)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337997" y="4287946"/>
            <a:ext cx="1590104" cy="966145"/>
          </a:xfrm>
          <a:prstGeom prst="wedgeRoundRectCallout">
            <a:avLst>
              <a:gd name="adj1" fmla="val -118343"/>
              <a:gd name="adj2" fmla="val -88061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Filter is single-input single-output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8815-3C6C-5F40-BD80-1888441B27A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Expressing a Pipeline in a</a:t>
            </a:r>
            <a:br>
              <a:rPr lang="en-US" dirty="0" smtClean="0"/>
            </a:br>
            <a:r>
              <a:rPr lang="en-US" dirty="0" smtClean="0"/>
              <a:t>Task-Based Dataflow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err="1" smtClean="0">
                <a:solidFill>
                  <a:srgbClr val="000000"/>
                </a:solidFill>
              </a:rPr>
              <a:t>int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stage_A(</a:t>
            </a:r>
            <a:r>
              <a:rPr lang="en-US" sz="1800" dirty="0" err="1" smtClean="0"/>
              <a:t>outdep</a:t>
            </a:r>
            <a:r>
              <a:rPr lang="en-US" sz="1800" dirty="0" smtClean="0">
                <a:solidFill>
                  <a:srgbClr val="000000"/>
                </a:solidFill>
              </a:rPr>
              <a:t>&lt;</a:t>
            </a:r>
            <a:r>
              <a:rPr lang="en-US" sz="1800" dirty="0" err="1" smtClean="0">
                <a:solidFill>
                  <a:srgbClr val="000000"/>
                </a:solidFill>
              </a:rPr>
              <a:t>int</a:t>
            </a:r>
            <a:r>
              <a:rPr lang="en-US" sz="1800" dirty="0" smtClean="0">
                <a:solidFill>
                  <a:srgbClr val="000000"/>
                </a:solidFill>
              </a:rPr>
              <a:t>[]&gt; </a:t>
            </a:r>
            <a:r>
              <a:rPr lang="en-US" sz="1800" dirty="0" err="1" smtClean="0">
                <a:solidFill>
                  <a:srgbClr val="000000"/>
                </a:solidFill>
              </a:rPr>
              <a:t>ab</a:t>
            </a:r>
            <a:r>
              <a:rPr lang="en-US" sz="1800" dirty="0" smtClean="0">
                <a:solidFill>
                  <a:srgbClr val="000000"/>
                </a:solidFill>
              </a:rPr>
              <a:t>,              			    </a:t>
            </a:r>
            <a:r>
              <a:rPr lang="en-US" sz="1800" dirty="0" err="1" smtClean="0"/>
              <a:t>inoutdep</a:t>
            </a:r>
            <a:r>
              <a:rPr lang="en-US" sz="1800" dirty="0" smtClean="0">
                <a:solidFill>
                  <a:srgbClr val="000000"/>
                </a:solidFill>
              </a:rPr>
              <a:t>&lt;</a:t>
            </a:r>
            <a:r>
              <a:rPr lang="en-US" sz="1800" dirty="0" err="1" smtClean="0">
                <a:solidFill>
                  <a:srgbClr val="000000"/>
                </a:solidFill>
              </a:rPr>
              <a:t>struct</a:t>
            </a:r>
            <a:r>
              <a:rPr lang="en-US" sz="1800" dirty="0" smtClean="0">
                <a:solidFill>
                  <a:srgbClr val="000000"/>
                </a:solidFill>
              </a:rPr>
              <a:t> S&gt; a);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void </a:t>
            </a:r>
            <a:r>
              <a:rPr lang="en-US" sz="1800" dirty="0" err="1" smtClean="0">
                <a:solidFill>
                  <a:srgbClr val="000000"/>
                </a:solidFill>
              </a:rPr>
              <a:t>stage_B(</a:t>
            </a:r>
            <a:r>
              <a:rPr lang="en-US" sz="1800" dirty="0" err="1" smtClean="0"/>
              <a:t>indep</a:t>
            </a:r>
            <a:r>
              <a:rPr lang="en-US" sz="1800" dirty="0" smtClean="0">
                <a:solidFill>
                  <a:srgbClr val="000000"/>
                </a:solidFill>
              </a:rPr>
              <a:t>&lt;</a:t>
            </a:r>
            <a:r>
              <a:rPr lang="en-US" sz="1800" dirty="0" err="1" smtClean="0">
                <a:solidFill>
                  <a:srgbClr val="000000"/>
                </a:solidFill>
              </a:rPr>
              <a:t>int</a:t>
            </a:r>
            <a:r>
              <a:rPr lang="en-US" sz="1800" dirty="0" smtClean="0">
                <a:solidFill>
                  <a:srgbClr val="000000"/>
                </a:solidFill>
              </a:rPr>
              <a:t>[]&gt; </a:t>
            </a:r>
            <a:r>
              <a:rPr lang="en-US" sz="1800" dirty="0" err="1" smtClean="0">
                <a:solidFill>
                  <a:srgbClr val="000000"/>
                </a:solidFill>
              </a:rPr>
              <a:t>ab</a:t>
            </a:r>
            <a:r>
              <a:rPr lang="en-US" sz="1800" dirty="0" smtClean="0">
                <a:solidFill>
                  <a:srgbClr val="000000"/>
                </a:solidFill>
              </a:rPr>
              <a:t>, 		 	               </a:t>
            </a:r>
            <a:r>
              <a:rPr lang="en-US" sz="1800" dirty="0" err="1" smtClean="0">
                <a:solidFill>
                  <a:srgbClr val="C0504D"/>
                </a:solidFill>
              </a:rPr>
              <a:t>outdep</a:t>
            </a:r>
            <a:r>
              <a:rPr lang="en-US" sz="1800" dirty="0" smtClean="0">
                <a:solidFill>
                  <a:srgbClr val="000000"/>
                </a:solidFill>
              </a:rPr>
              <a:t>&lt;float[]&gt;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void </a:t>
            </a:r>
            <a:r>
              <a:rPr lang="en-US" sz="1800" dirty="0" err="1" smtClean="0">
                <a:solidFill>
                  <a:srgbClr val="000000"/>
                </a:solidFill>
              </a:rPr>
              <a:t>stage_C(</a:t>
            </a:r>
            <a:r>
              <a:rPr lang="en-US" sz="1800" dirty="0" err="1" smtClean="0">
                <a:solidFill>
                  <a:srgbClr val="C0504D"/>
                </a:solidFill>
              </a:rPr>
              <a:t>indep</a:t>
            </a:r>
            <a:r>
              <a:rPr lang="en-US" sz="1800" dirty="0" smtClean="0">
                <a:solidFill>
                  <a:srgbClr val="000000"/>
                </a:solidFill>
              </a:rPr>
              <a:t>&lt;float[]&gt;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, 	 			      </a:t>
            </a:r>
            <a:r>
              <a:rPr lang="en-US" sz="1800" dirty="0" err="1" smtClean="0">
                <a:solidFill>
                  <a:srgbClr val="C0504D"/>
                </a:solidFill>
              </a:rPr>
              <a:t>inoutdep</a:t>
            </a:r>
            <a:r>
              <a:rPr lang="en-US" sz="1800" dirty="0" smtClean="0">
                <a:solidFill>
                  <a:srgbClr val="000000"/>
                </a:solidFill>
              </a:rPr>
              <a:t>&lt;</a:t>
            </a:r>
            <a:r>
              <a:rPr lang="en-US" sz="1800" dirty="0" err="1" smtClean="0">
                <a:solidFill>
                  <a:srgbClr val="000000"/>
                </a:solidFill>
              </a:rPr>
              <a:t>struct</a:t>
            </a:r>
            <a:r>
              <a:rPr lang="en-US" sz="1800" dirty="0" smtClean="0">
                <a:solidFill>
                  <a:srgbClr val="000000"/>
                </a:solidFill>
              </a:rPr>
              <a:t> S&gt; </a:t>
            </a:r>
            <a:r>
              <a:rPr lang="en-US" sz="1800" dirty="0" err="1" smtClean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void </a:t>
            </a:r>
            <a:r>
              <a:rPr lang="en-US" sz="1800" dirty="0" err="1" smtClean="0">
                <a:solidFill>
                  <a:srgbClr val="000000"/>
                </a:solidFill>
              </a:rPr>
              <a:t>a_pipeline</a:t>
            </a:r>
            <a:r>
              <a:rPr lang="en-US" sz="1800" dirty="0" smtClean="0">
                <a:solidFill>
                  <a:srgbClr val="000000"/>
                </a:solidFill>
              </a:rPr>
              <a:t>() {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rgbClr val="C0504D"/>
                </a:solidFill>
              </a:rPr>
              <a:t>versioned</a:t>
            </a:r>
            <a:r>
              <a:rPr lang="en-US" sz="1800" dirty="0" smtClean="0">
                <a:solidFill>
                  <a:srgbClr val="000000"/>
                </a:solidFill>
              </a:rPr>
              <a:t>&lt;</a:t>
            </a:r>
            <a:r>
              <a:rPr lang="en-US" sz="1800" dirty="0" err="1" smtClean="0">
                <a:solidFill>
                  <a:srgbClr val="000000"/>
                </a:solidFill>
              </a:rPr>
              <a:t>struct</a:t>
            </a:r>
            <a:r>
              <a:rPr lang="en-US" sz="1800" dirty="0" smtClean="0">
                <a:solidFill>
                  <a:srgbClr val="000000"/>
                </a:solidFill>
              </a:rPr>
              <a:t> S&gt; a, </a:t>
            </a:r>
            <a:r>
              <a:rPr lang="en-US" sz="1800" dirty="0" err="1" smtClean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rgbClr val="C0504D"/>
                </a:solidFill>
              </a:rPr>
              <a:t>versioned</a:t>
            </a:r>
            <a:r>
              <a:rPr lang="en-US" sz="1800" dirty="0" smtClean="0">
                <a:solidFill>
                  <a:srgbClr val="000000"/>
                </a:solidFill>
              </a:rPr>
              <a:t>&lt;int[100]&gt; </a:t>
            </a:r>
            <a:r>
              <a:rPr lang="en-US" sz="1800" dirty="0" err="1" smtClean="0">
                <a:solidFill>
                  <a:srgbClr val="000000"/>
                </a:solidFill>
              </a:rPr>
              <a:t>ab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rgbClr val="C0504D"/>
                </a:solidFill>
              </a:rPr>
              <a:t>versioned</a:t>
            </a:r>
            <a:r>
              <a:rPr lang="en-US" sz="1800" dirty="0" smtClean="0">
                <a:solidFill>
                  <a:srgbClr val="000000"/>
                </a:solidFill>
              </a:rPr>
              <a:t>&lt;float[200]&gt;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while( 1 ) {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</a:t>
            </a:r>
            <a:r>
              <a:rPr lang="en-US" sz="1800" dirty="0" err="1" smtClean="0">
                <a:solidFill>
                  <a:srgbClr val="000000"/>
                </a:solidFill>
              </a:rPr>
              <a:t>if(stage_A(ab</a:t>
            </a:r>
            <a:r>
              <a:rPr lang="en-US" sz="1800" dirty="0" smtClean="0">
                <a:solidFill>
                  <a:srgbClr val="000000"/>
                </a:solidFill>
              </a:rPr>
              <a:t>, a))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    break;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</a:t>
            </a:r>
            <a:r>
              <a:rPr lang="en-US" sz="1800" dirty="0" smtClean="0">
                <a:solidFill>
                  <a:schemeClr val="tx2"/>
                </a:solidFill>
              </a:rPr>
              <a:t>spawn </a:t>
            </a:r>
            <a:r>
              <a:rPr lang="en-US" sz="1800" dirty="0" err="1" smtClean="0">
                <a:solidFill>
                  <a:srgbClr val="000000"/>
                </a:solidFill>
              </a:rPr>
              <a:t>stage_B(ab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bc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    </a:t>
            </a:r>
            <a:r>
              <a:rPr lang="en-US" sz="1800" dirty="0" smtClean="0">
                <a:solidFill>
                  <a:schemeClr val="tx2"/>
                </a:solidFill>
              </a:rPr>
              <a:t>spawn </a:t>
            </a:r>
            <a:r>
              <a:rPr lang="en-US" sz="1800" dirty="0" err="1" smtClean="0">
                <a:solidFill>
                  <a:srgbClr val="000000"/>
                </a:solidFill>
              </a:rPr>
              <a:t>stage_C(bc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c</a:t>
            </a:r>
            <a:r>
              <a:rPr lang="en-US" sz="1800" dirty="0" smtClean="0">
                <a:solidFill>
                  <a:srgbClr val="000000"/>
                </a:solidFill>
              </a:rPr>
              <a:t>);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}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   </a:t>
            </a:r>
            <a:r>
              <a:rPr lang="en-US" sz="1800" dirty="0" smtClean="0">
                <a:solidFill>
                  <a:schemeClr val="tx2"/>
                </a:solidFill>
              </a:rPr>
              <a:t>sync</a:t>
            </a:r>
            <a:r>
              <a:rPr lang="en-US" sz="1800" dirty="0" smtClean="0">
                <a:solidFill>
                  <a:srgbClr val="000000"/>
                </a:solidFill>
              </a:rPr>
              <a:t>;</a:t>
            </a:r>
          </a:p>
          <a:p>
            <a:pPr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}</a:t>
            </a:r>
          </a:p>
          <a:p>
            <a:pPr>
              <a:buNone/>
            </a:pP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133494" y="5854774"/>
            <a:ext cx="2724611" cy="542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Totals 16 lines of code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141602" y="3566051"/>
            <a:ext cx="1506598" cy="966145"/>
          </a:xfrm>
          <a:prstGeom prst="wedgeRoundRectCallout">
            <a:avLst>
              <a:gd name="adj1" fmla="val 71079"/>
              <a:gd name="adj2" fmla="val -156600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Automatic versioning (on-demand)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3566051"/>
            <a:ext cx="1854920" cy="966145"/>
          </a:xfrm>
          <a:prstGeom prst="wedgeRoundRectCallout">
            <a:avLst>
              <a:gd name="adj1" fmla="val 28570"/>
              <a:gd name="adj2" fmla="val -7120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Task argument usage annotations</a:t>
            </a:r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7503071" y="3566051"/>
            <a:ext cx="1506598" cy="966145"/>
          </a:xfrm>
          <a:prstGeom prst="wedgeRoundRectCallout">
            <a:avLst>
              <a:gd name="adj1" fmla="val -64375"/>
              <a:gd name="adj2" fmla="val -1053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Dense and readable code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5858105" y="4733025"/>
            <a:ext cx="1506598" cy="694756"/>
          </a:xfrm>
          <a:prstGeom prst="wedgeRoundRectCallout">
            <a:avLst>
              <a:gd name="adj1" fmla="val -70139"/>
              <a:gd name="adj2" fmla="val -5884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Cilk</a:t>
            </a:r>
            <a:r>
              <a:rPr lang="en-US" dirty="0" smtClean="0"/>
              <a:t> style spawn/sync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98815-3C6C-5F40-BD80-1888441B27A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Pipelines in Swan 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c</a:t>
            </a:r>
            <a:r>
              <a:rPr lang="en-US" dirty="0" smtClean="0"/>
              <a:t>oncise </a:t>
            </a:r>
            <a:r>
              <a:rPr lang="en-US" dirty="0" smtClean="0"/>
              <a:t>and easy to write</a:t>
            </a:r>
          </a:p>
          <a:p>
            <a:r>
              <a:rPr lang="en-US" dirty="0" smtClean="0"/>
              <a:t>Perform automatic memory management</a:t>
            </a:r>
          </a:p>
          <a:p>
            <a:r>
              <a:rPr lang="en-US" dirty="0" smtClean="0"/>
              <a:t>Are not tied to strict patterns</a:t>
            </a:r>
          </a:p>
          <a:p>
            <a:pPr lvl="1"/>
            <a:r>
              <a:rPr lang="en-US" dirty="0" smtClean="0"/>
              <a:t>I.e., if your code pattern deviates you can still write it</a:t>
            </a:r>
          </a:p>
          <a:p>
            <a:pPr lvl="1"/>
            <a:r>
              <a:rPr lang="en-US" dirty="0" smtClean="0"/>
              <a:t>Except for a fixed number of arguments per task</a:t>
            </a:r>
          </a:p>
          <a:p>
            <a:r>
              <a:rPr lang="en-US" dirty="0" smtClean="0"/>
              <a:t>Reflect the structure and intent of the code</a:t>
            </a:r>
          </a:p>
          <a:p>
            <a:r>
              <a:rPr lang="en-US" dirty="0" smtClean="0"/>
              <a:t>Compose well with other parallel constructs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1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HyperQueuE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08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5600" y="274638"/>
            <a:ext cx="850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Pipeline Parallelism With Task Dataflow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67518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struct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data { … };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void pipeline( 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N ) {</a:t>
            </a:r>
            <a:b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versioned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&lt;data&gt;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v;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versioned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state;</a:t>
            </a:r>
          </a:p>
          <a:p>
            <a:pPr marL="400050" lvl="1" indent="0">
              <a:buNone/>
            </a:pPr>
            <a:endParaRPr lang="en-US" sz="1800" dirty="0">
              <a:latin typeface="Courier New"/>
              <a:cs typeface="Courier New"/>
            </a:endParaRPr>
          </a:p>
          <a:p>
            <a:pPr marL="400050" lvl="1" indent="0">
              <a:buNone/>
            </a:pPr>
            <a:r>
              <a:rPr lang="en-US" sz="1800" b="1" dirty="0">
                <a:latin typeface="Courier New"/>
                <a:cs typeface="Courier New"/>
              </a:rPr>
              <a:t>for</a:t>
            </a:r>
            <a:r>
              <a:rPr lang="en-US" sz="1800" dirty="0" smtClean="0">
                <a:latin typeface="Courier New"/>
                <a:cs typeface="Courier New"/>
              </a:rPr>
              <a:t>(</a:t>
            </a:r>
            <a:r>
              <a:rPr lang="en-US" sz="1800" b="1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latin typeface="Courier New"/>
                <a:cs typeface="Courier New"/>
              </a:rPr>
              <a:t>i</a:t>
            </a:r>
            <a:r>
              <a:rPr lang="en-US" sz="1800" dirty="0">
                <a:latin typeface="Courier New"/>
                <a:cs typeface="Courier New"/>
              </a:rPr>
              <a:t>=0; </a:t>
            </a:r>
            <a:r>
              <a:rPr lang="en-US" sz="1800" dirty="0" err="1" smtClean="0">
                <a:latin typeface="Courier New"/>
                <a:cs typeface="Courier New"/>
              </a:rPr>
              <a:t>i</a:t>
            </a:r>
            <a:r>
              <a:rPr lang="en-US" sz="1800" dirty="0" smtClean="0">
                <a:latin typeface="Courier New"/>
                <a:cs typeface="Courier New"/>
              </a:rPr>
              <a:t>&lt;N; </a:t>
            </a:r>
            <a:r>
              <a:rPr lang="en-US" sz="1800" dirty="0">
                <a:latin typeface="Courier New"/>
                <a:cs typeface="Courier New"/>
              </a:rPr>
              <a:t>+</a:t>
            </a:r>
            <a:r>
              <a:rPr lang="en-US" sz="1800" dirty="0" smtClean="0">
                <a:latin typeface="Courier New"/>
                <a:cs typeface="Courier New"/>
              </a:rPr>
              <a:t>+</a:t>
            </a:r>
            <a:r>
              <a:rPr lang="en-US" sz="1800" dirty="0" err="1" smtClean="0">
                <a:latin typeface="Courier New"/>
                <a:cs typeface="Courier New"/>
              </a:rPr>
              <a:t>i</a:t>
            </a:r>
            <a:r>
              <a:rPr lang="en-US" sz="1800" dirty="0" smtClean="0">
                <a:latin typeface="Courier New"/>
                <a:cs typeface="Courier New"/>
              </a:rPr>
              <a:t> ){</a:t>
            </a:r>
            <a:r>
              <a:rPr lang="en-US" sz="1800" dirty="0">
                <a:latin typeface="Courier New"/>
                <a:cs typeface="Courier New"/>
              </a:rPr>
              <a:t/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dirty="0">
                <a:latin typeface="Courier New"/>
                <a:cs typeface="Courier New"/>
              </a:rPr>
              <a:t>		</a:t>
            </a:r>
            <a:r>
              <a:rPr lang="en-US" sz="1800" b="1" dirty="0" smtClean="0">
                <a:latin typeface="Courier New"/>
                <a:cs typeface="Courier New"/>
              </a:rPr>
              <a:t>spawn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prod(</a:t>
            </a:r>
            <a:r>
              <a:rPr lang="en-US" sz="1800" b="1" dirty="0" err="1" smtClean="0">
                <a:latin typeface="Courier New"/>
                <a:cs typeface="Courier New"/>
              </a:rPr>
              <a:t>outdep</a:t>
            </a:r>
            <a:r>
              <a:rPr lang="en-US" sz="1800" dirty="0" smtClean="0">
                <a:latin typeface="Courier New"/>
                <a:cs typeface="Courier New"/>
              </a:rPr>
              <a:t>&lt;data&gt;v)</a:t>
            </a:r>
            <a:r>
              <a:rPr lang="en-US" sz="1800" dirty="0">
                <a:latin typeface="Courier New"/>
                <a:cs typeface="Courier New"/>
              </a:rPr>
              <a:t>;</a:t>
            </a:r>
          </a:p>
          <a:p>
            <a:pPr marL="40005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		</a:t>
            </a:r>
            <a:r>
              <a:rPr lang="en-US" sz="1800" b="1" dirty="0">
                <a:latin typeface="Courier New"/>
                <a:cs typeface="Courier New"/>
              </a:rPr>
              <a:t>spawn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cons(</a:t>
            </a:r>
            <a:r>
              <a:rPr lang="en-US" sz="1800" b="1" dirty="0" err="1" smtClean="0">
                <a:latin typeface="Courier New"/>
                <a:cs typeface="Courier New"/>
              </a:rPr>
              <a:t>indep</a:t>
            </a:r>
            <a:r>
              <a:rPr lang="en-US" sz="1800" dirty="0" smtClean="0">
                <a:latin typeface="Courier New"/>
                <a:cs typeface="Courier New"/>
              </a:rPr>
              <a:t>&lt;data&gt;v,</a:t>
            </a:r>
          </a:p>
          <a:p>
            <a:pPr marL="400050" lvl="1" indent="0">
              <a:buNone/>
            </a:pPr>
            <a:r>
              <a:rPr lang="en-US" sz="1800" b="1" dirty="0">
                <a:latin typeface="Courier New"/>
                <a:cs typeface="Courier New"/>
              </a:rPr>
              <a:t>	</a:t>
            </a:r>
            <a:r>
              <a:rPr lang="en-US" sz="1800" b="1" dirty="0" smtClean="0">
                <a:latin typeface="Courier New"/>
                <a:cs typeface="Courier New"/>
              </a:rPr>
              <a:t>		</a:t>
            </a:r>
            <a:r>
              <a:rPr lang="en-US" sz="1800" b="1" dirty="0" err="1" smtClean="0">
                <a:latin typeface="Courier New"/>
                <a:cs typeface="Courier New"/>
              </a:rPr>
              <a:t>inoutdep</a:t>
            </a:r>
            <a:r>
              <a:rPr lang="en-US" sz="1800" dirty="0" smtClean="0">
                <a:latin typeface="Courier New"/>
                <a:cs typeface="Courier New"/>
              </a:rPr>
              <a:t>&lt;</a:t>
            </a:r>
            <a:r>
              <a:rPr lang="en-US" sz="1800" b="1" dirty="0" err="1" smtClean="0">
                <a:latin typeface="Courier New"/>
                <a:cs typeface="Courier New"/>
              </a:rPr>
              <a:t>int</a:t>
            </a:r>
            <a:r>
              <a:rPr lang="en-US" sz="1800" dirty="0" smtClean="0">
                <a:latin typeface="Courier New"/>
                <a:cs typeface="Courier New"/>
              </a:rPr>
              <a:t>&gt; state)</a:t>
            </a:r>
            <a:r>
              <a:rPr lang="en-US" sz="1800" dirty="0">
                <a:latin typeface="Courier New"/>
                <a:cs typeface="Courier New"/>
              </a:rPr>
              <a:t>;</a:t>
            </a:r>
          </a:p>
          <a:p>
            <a:pPr marL="40005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}</a:t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sync</a:t>
            </a:r>
            <a:r>
              <a:rPr lang="en-US" sz="1800" dirty="0" smtClean="0">
                <a:latin typeface="Courier New"/>
                <a:cs typeface="Courier New"/>
              </a:rPr>
              <a:t>;</a:t>
            </a:r>
            <a:endParaRPr lang="en-US" sz="1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826000" y="1600200"/>
            <a:ext cx="4318000" cy="2115320"/>
          </a:xfrm>
        </p:spPr>
        <p:txBody>
          <a:bodyPr>
            <a:noAutofit/>
          </a:bodyPr>
          <a:lstStyle/>
          <a:p>
            <a:r>
              <a:rPr lang="en-US" sz="2000" dirty="0" smtClean="0"/>
              <a:t>Dataflow-like notation</a:t>
            </a:r>
          </a:p>
          <a:p>
            <a:pPr lvl="1"/>
            <a:r>
              <a:rPr lang="en-US" sz="1800" dirty="0" smtClean="0"/>
              <a:t>Similar to </a:t>
            </a:r>
            <a:r>
              <a:rPr lang="en-US" sz="1800" dirty="0" err="1" smtClean="0"/>
              <a:t>OpenMP</a:t>
            </a:r>
            <a:r>
              <a:rPr lang="en-US" sz="1800" dirty="0" smtClean="0"/>
              <a:t> 4.0</a:t>
            </a:r>
          </a:p>
          <a:p>
            <a:r>
              <a:rPr lang="en-US" sz="2000" dirty="0" smtClean="0"/>
              <a:t>Automatic variable renaming on v</a:t>
            </a:r>
          </a:p>
          <a:p>
            <a:pPr lvl="1"/>
            <a:r>
              <a:rPr lang="en-US" sz="1600" dirty="0" smtClean="0"/>
              <a:t>Generates instances v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, 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 …</a:t>
            </a:r>
          </a:p>
          <a:p>
            <a:r>
              <a:rPr lang="en-US" sz="2000" dirty="0" smtClean="0"/>
              <a:t>DAG created during execution: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105400" y="3715520"/>
            <a:ext cx="1152248" cy="594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prod</a:t>
            </a:r>
            <a:r>
              <a:rPr lang="en-US" sz="2800" baseline="-25000" dirty="0" smtClean="0"/>
              <a:t>0</a:t>
            </a:r>
            <a:endParaRPr lang="en-US" sz="2800" baseline="-25000" dirty="0"/>
          </a:p>
        </p:txBody>
      </p:sp>
      <p:sp>
        <p:nvSpPr>
          <p:cNvPr id="11" name="Rounded Rectangle 10"/>
          <p:cNvSpPr/>
          <p:nvPr/>
        </p:nvSpPr>
        <p:spPr>
          <a:xfrm>
            <a:off x="6893824" y="3715520"/>
            <a:ext cx="1152248" cy="594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</a:t>
            </a:r>
            <a:r>
              <a:rPr lang="en-US" sz="2800" baseline="-25000" dirty="0" smtClean="0"/>
              <a:t>0</a:t>
            </a:r>
            <a:endParaRPr lang="en-US" sz="2800" baseline="-25000" dirty="0"/>
          </a:p>
        </p:txBody>
      </p:sp>
      <p:cxnSp>
        <p:nvCxnSpPr>
          <p:cNvPr id="13" name="Straight Arrow Connector 12"/>
          <p:cNvCxnSpPr>
            <a:stCxn id="10" idx="3"/>
            <a:endCxn id="11" idx="1"/>
          </p:cNvCxnSpPr>
          <p:nvPr/>
        </p:nvCxnSpPr>
        <p:spPr>
          <a:xfrm>
            <a:off x="6257648" y="4013010"/>
            <a:ext cx="6361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72055" y="3418028"/>
            <a:ext cx="46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0</a:t>
            </a:r>
            <a:endParaRPr lang="en-US" sz="2800" baseline="-25000" dirty="0"/>
          </a:p>
        </p:txBody>
      </p:sp>
      <p:sp>
        <p:nvSpPr>
          <p:cNvPr id="16" name="Rounded Rectangle 15"/>
          <p:cNvSpPr/>
          <p:nvPr/>
        </p:nvSpPr>
        <p:spPr>
          <a:xfrm>
            <a:off x="5372207" y="4764048"/>
            <a:ext cx="1152248" cy="594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prod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17" name="Rounded Rectangle 16"/>
          <p:cNvSpPr/>
          <p:nvPr/>
        </p:nvSpPr>
        <p:spPr>
          <a:xfrm>
            <a:off x="7160631" y="4764048"/>
            <a:ext cx="1152248" cy="594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cxnSp>
        <p:nvCxnSpPr>
          <p:cNvPr id="18" name="Straight Arrow Connector 17"/>
          <p:cNvCxnSpPr>
            <a:stCxn id="16" idx="3"/>
            <a:endCxn id="17" idx="1"/>
          </p:cNvCxnSpPr>
          <p:nvPr/>
        </p:nvCxnSpPr>
        <p:spPr>
          <a:xfrm>
            <a:off x="6524455" y="5061538"/>
            <a:ext cx="6361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38862" y="4477998"/>
            <a:ext cx="46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20" name="Rounded Rectangle 19"/>
          <p:cNvSpPr/>
          <p:nvPr/>
        </p:nvSpPr>
        <p:spPr>
          <a:xfrm>
            <a:off x="5589582" y="5744394"/>
            <a:ext cx="1152248" cy="594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prod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sp>
        <p:nvSpPr>
          <p:cNvPr id="21" name="Rounded Rectangle 20"/>
          <p:cNvSpPr/>
          <p:nvPr/>
        </p:nvSpPr>
        <p:spPr>
          <a:xfrm>
            <a:off x="7378006" y="5744394"/>
            <a:ext cx="1152248" cy="59498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cxnSp>
        <p:nvCxnSpPr>
          <p:cNvPr id="22" name="Straight Arrow Connector 21"/>
          <p:cNvCxnSpPr>
            <a:stCxn id="20" idx="3"/>
            <a:endCxn id="21" idx="1"/>
          </p:cNvCxnSpPr>
          <p:nvPr/>
        </p:nvCxnSpPr>
        <p:spPr>
          <a:xfrm>
            <a:off x="6741830" y="6041884"/>
            <a:ext cx="636176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56237" y="5458344"/>
            <a:ext cx="468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endParaRPr lang="en-US" sz="2800" baseline="-25000" dirty="0"/>
          </a:p>
        </p:txBody>
      </p:sp>
      <p:cxnSp>
        <p:nvCxnSpPr>
          <p:cNvPr id="24" name="Straight Arrow Connector 23"/>
          <p:cNvCxnSpPr>
            <a:stCxn id="11" idx="2"/>
            <a:endCxn id="17" idx="0"/>
          </p:cNvCxnSpPr>
          <p:nvPr/>
        </p:nvCxnSpPr>
        <p:spPr>
          <a:xfrm>
            <a:off x="7469948" y="4310500"/>
            <a:ext cx="266807" cy="45354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2"/>
            <a:endCxn id="21" idx="0"/>
          </p:cNvCxnSpPr>
          <p:nvPr/>
        </p:nvCxnSpPr>
        <p:spPr>
          <a:xfrm>
            <a:off x="7736755" y="5359028"/>
            <a:ext cx="217375" cy="385366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25496" y="4240828"/>
            <a:ext cx="916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</a:t>
            </a:r>
            <a:endParaRPr lang="en-US" sz="2800" baseline="-25000" dirty="0"/>
          </a:p>
        </p:txBody>
      </p:sp>
      <p:sp>
        <p:nvSpPr>
          <p:cNvPr id="31" name="TextBox 30"/>
          <p:cNvSpPr txBox="1"/>
          <p:nvPr/>
        </p:nvSpPr>
        <p:spPr>
          <a:xfrm>
            <a:off x="8046072" y="5243585"/>
            <a:ext cx="9163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state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7117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Hyperqueue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18523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struct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data { … };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void pipeline( 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N ) {</a:t>
            </a:r>
            <a:b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</a:b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	</a:t>
            </a:r>
            <a:r>
              <a:rPr lang="en-US" sz="18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hyperqueue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data&gt; q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  <a:latin typeface="Courier New"/>
                <a:cs typeface="Courier New"/>
              </a:rPr>
              <a:t>	</a:t>
            </a:r>
            <a:r>
              <a:rPr lang="en-US" sz="1800" b="1" dirty="0" smtClean="0">
                <a:solidFill>
                  <a:srgbClr val="000000"/>
                </a:solidFill>
                <a:latin typeface="Courier New"/>
                <a:cs typeface="Courier New"/>
              </a:rPr>
              <a:t>versioned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&lt;</a:t>
            </a:r>
            <a:r>
              <a:rPr lang="en-US" sz="1800" b="1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&gt; </a:t>
            </a:r>
            <a:r>
              <a:rPr lang="en-US" sz="1800" dirty="0" smtClean="0">
                <a:solidFill>
                  <a:srgbClr val="000000"/>
                </a:solidFill>
                <a:latin typeface="Courier New"/>
                <a:cs typeface="Courier New"/>
              </a:rPr>
              <a:t>state;</a:t>
            </a:r>
            <a:endParaRPr lang="en-US" sz="1800" dirty="0" smtClean="0">
              <a:latin typeface="Courier New"/>
              <a:cs typeface="Courier New"/>
            </a:endParaRPr>
          </a:p>
          <a:p>
            <a:pPr marL="400050" lvl="1" indent="0">
              <a:buNone/>
            </a:pPr>
            <a:r>
              <a:rPr lang="en-US" sz="1800" dirty="0" smtClean="0">
                <a:latin typeface="Courier New"/>
                <a:cs typeface="Courier New"/>
              </a:rPr>
              <a:t/>
            </a:r>
            <a:br>
              <a:rPr lang="en-US" sz="1800" dirty="0" smtClean="0">
                <a:latin typeface="Courier New"/>
                <a:cs typeface="Courier New"/>
              </a:rPr>
            </a:br>
            <a:r>
              <a:rPr lang="en-US" sz="1800" dirty="0" smtClean="0">
                <a:latin typeface="Courier New"/>
                <a:cs typeface="Courier New"/>
              </a:rPr>
              <a:t>	</a:t>
            </a:r>
            <a:r>
              <a:rPr lang="en-US" sz="1800" b="1" dirty="0" smtClean="0">
                <a:latin typeface="Courier New"/>
                <a:cs typeface="Courier New"/>
              </a:rPr>
              <a:t>spawn </a:t>
            </a:r>
            <a:r>
              <a:rPr lang="en-US" sz="1800" dirty="0" smtClean="0">
                <a:latin typeface="Courier New"/>
                <a:cs typeface="Courier New"/>
              </a:rPr>
              <a:t>prod(</a:t>
            </a:r>
            <a:r>
              <a:rPr lang="en-US" sz="1800" b="1" dirty="0" err="1" smtClean="0">
                <a:latin typeface="Courier New"/>
                <a:cs typeface="Courier New"/>
              </a:rPr>
              <a:t>pushdep</a:t>
            </a:r>
            <a:r>
              <a:rPr lang="en-US" sz="1800" dirty="0" smtClean="0">
                <a:latin typeface="Courier New"/>
                <a:cs typeface="Courier New"/>
              </a:rPr>
              <a:t>&lt;data&gt;q,</a:t>
            </a:r>
            <a:r>
              <a:rPr lang="en-US" sz="1800" b="1" dirty="0" smtClean="0">
                <a:latin typeface="Courier New"/>
                <a:cs typeface="Courier New"/>
              </a:rPr>
              <a:t> 				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N);</a:t>
            </a:r>
          </a:p>
          <a:p>
            <a:pPr marL="400050" lvl="1" indent="0">
              <a:buNone/>
            </a:pPr>
            <a:r>
              <a:rPr lang="en-US" sz="1800" dirty="0">
                <a:latin typeface="Courier New"/>
                <a:cs typeface="Courier New"/>
              </a:rPr>
              <a:t>	</a:t>
            </a:r>
            <a:r>
              <a:rPr lang="en-US" sz="1800" b="1" dirty="0" smtClean="0">
                <a:latin typeface="Courier New"/>
                <a:cs typeface="Courier New"/>
              </a:rPr>
              <a:t>spawn</a:t>
            </a:r>
            <a:r>
              <a:rPr lang="en-US" sz="1800" dirty="0" smtClean="0">
                <a:latin typeface="Courier New"/>
                <a:cs typeface="Courier New"/>
              </a:rPr>
              <a:t> cons(</a:t>
            </a:r>
            <a:r>
              <a:rPr lang="en-US" sz="1800" b="1" dirty="0" err="1" smtClean="0">
                <a:latin typeface="Courier New"/>
                <a:cs typeface="Courier New"/>
              </a:rPr>
              <a:t>popdep</a:t>
            </a:r>
            <a:r>
              <a:rPr lang="en-US" sz="1800" dirty="0" smtClean="0">
                <a:latin typeface="Courier New"/>
                <a:cs typeface="Courier New"/>
              </a:rPr>
              <a:t>&lt;data&gt;</a:t>
            </a:r>
            <a:r>
              <a:rPr lang="en-US" sz="1800" b="1" dirty="0" smtClean="0">
                <a:latin typeface="Courier New"/>
                <a:cs typeface="Courier New"/>
              </a:rPr>
              <a:t> </a:t>
            </a:r>
            <a:r>
              <a:rPr lang="en-US" sz="1800" dirty="0" smtClean="0">
                <a:latin typeface="Courier New"/>
                <a:cs typeface="Courier New"/>
              </a:rPr>
              <a:t>q,</a:t>
            </a:r>
          </a:p>
          <a:p>
            <a:pPr marL="400050" lvl="1" indent="0">
              <a:buNone/>
            </a:pPr>
            <a:r>
              <a:rPr lang="en-US" sz="1800" b="1" dirty="0">
                <a:latin typeface="Courier New"/>
                <a:cs typeface="Courier New"/>
              </a:rPr>
              <a:t>	</a:t>
            </a:r>
            <a:r>
              <a:rPr lang="en-US" sz="1800" b="1" dirty="0" smtClean="0">
                <a:latin typeface="Courier New"/>
                <a:cs typeface="Courier New"/>
              </a:rPr>
              <a:t>			</a:t>
            </a:r>
            <a:r>
              <a:rPr lang="en-US" sz="1800" b="1" dirty="0" err="1" smtClean="0">
                <a:latin typeface="Courier New"/>
                <a:cs typeface="Courier New"/>
              </a:rPr>
              <a:t>inoutdep</a:t>
            </a:r>
            <a:r>
              <a:rPr lang="en-US" sz="1800" dirty="0" smtClean="0">
                <a:latin typeface="Courier New"/>
                <a:cs typeface="Courier New"/>
              </a:rPr>
              <a:t> state);</a:t>
            </a:r>
            <a:r>
              <a:rPr lang="en-US" sz="1800" dirty="0">
                <a:latin typeface="Courier New"/>
                <a:cs typeface="Courier New"/>
              </a:rPr>
              <a:t/>
            </a:r>
            <a:br>
              <a:rPr lang="en-US" sz="1800" dirty="0">
                <a:latin typeface="Courier New"/>
                <a:cs typeface="Courier New"/>
              </a:rPr>
            </a:br>
            <a:r>
              <a:rPr lang="en-US" sz="1800" b="1" dirty="0">
                <a:latin typeface="Courier New"/>
                <a:cs typeface="Courier New"/>
              </a:rPr>
              <a:t>sync</a:t>
            </a:r>
            <a:r>
              <a:rPr lang="en-US" sz="1800" dirty="0" smtClean="0">
                <a:latin typeface="Courier New"/>
                <a:cs typeface="Courier New"/>
              </a:rPr>
              <a:t>;</a:t>
            </a:r>
            <a:endParaRPr lang="en-US" sz="1800" dirty="0" smtClean="0">
              <a:solidFill>
                <a:schemeClr val="tx1"/>
              </a:solidFill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void prod(</a:t>
            </a:r>
            <a:r>
              <a:rPr lang="en-US" sz="1800" b="1" dirty="0" err="1" smtClean="0">
                <a:solidFill>
                  <a:schemeClr val="tx1"/>
                </a:solidFill>
                <a:latin typeface="Courier New"/>
                <a:cs typeface="Courier New"/>
              </a:rPr>
              <a:t>pushdep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q, 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N){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Courier New"/>
                <a:cs typeface="Courier New"/>
              </a:rPr>
              <a:t>for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int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=0; 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&lt;N; ++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i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  <a:latin typeface="Courier New"/>
                <a:cs typeface="Courier New"/>
              </a:rPr>
              <a:t>	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	</a:t>
            </a:r>
            <a:r>
              <a:rPr lang="en-US" sz="1800" dirty="0" err="1" smtClean="0">
                <a:solidFill>
                  <a:schemeClr val="tx1"/>
                </a:solidFill>
                <a:latin typeface="Courier New"/>
                <a:cs typeface="Courier New"/>
              </a:rPr>
              <a:t>q.push</a:t>
            </a: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( … );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76994" y="1600200"/>
            <a:ext cx="4251106" cy="2115320"/>
          </a:xfrm>
        </p:spPr>
        <p:txBody>
          <a:bodyPr>
            <a:noAutofit/>
          </a:bodyPr>
          <a:lstStyle/>
          <a:p>
            <a:r>
              <a:rPr lang="en-US" sz="2400" dirty="0" smtClean="0"/>
              <a:t>Push/pop access mode</a:t>
            </a:r>
          </a:p>
          <a:p>
            <a:r>
              <a:rPr lang="en-US" sz="2400" dirty="0" smtClean="0"/>
              <a:t>Deterministic &amp; scale-free</a:t>
            </a:r>
          </a:p>
          <a:p>
            <a:r>
              <a:rPr lang="en-US" sz="2400" dirty="0" smtClean="0"/>
              <a:t>Free of deadlock</a:t>
            </a:r>
          </a:p>
          <a:p>
            <a:r>
              <a:rPr lang="en-US" sz="2400" dirty="0" smtClean="0"/>
              <a:t>Single-producer single-consumer</a:t>
            </a:r>
          </a:p>
          <a:p>
            <a:r>
              <a:rPr lang="en-US" sz="2400" dirty="0" smtClean="0"/>
              <a:t>Execute with multiple concurrent producers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cxnSp>
        <p:nvCxnSpPr>
          <p:cNvPr id="13" name="Straight Arrow Connector 12"/>
          <p:cNvCxnSpPr>
            <a:stCxn id="16" idx="3"/>
            <a:endCxn id="21" idx="1"/>
          </p:cNvCxnSpPr>
          <p:nvPr/>
        </p:nvCxnSpPr>
        <p:spPr>
          <a:xfrm flipV="1">
            <a:off x="6105248" y="5516664"/>
            <a:ext cx="598183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953000" y="4975514"/>
            <a:ext cx="1152248" cy="10823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prod</a:t>
            </a:r>
            <a:endParaRPr lang="en-US" sz="2800" baseline="-25000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6105248" y="5825598"/>
            <a:ext cx="598183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03431" y="4975513"/>
            <a:ext cx="1152248" cy="10823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cons</a:t>
            </a:r>
            <a:endParaRPr lang="en-US" sz="2800" baseline="-25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6105248" y="5184846"/>
            <a:ext cx="598183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1853398" y="4432873"/>
            <a:ext cx="2823596" cy="1236192"/>
          </a:xfrm>
          <a:prstGeom prst="wedgeRoundRectCallout">
            <a:avLst>
              <a:gd name="adj1" fmla="val -12196"/>
              <a:gd name="adj2" fmla="val -8482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Pops can see only pushes before them in program order</a:t>
            </a:r>
            <a:endParaRPr lang="en-US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6108915" y="5669064"/>
            <a:ext cx="598183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108915" y="5337246"/>
            <a:ext cx="598183" cy="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181662" y="4615302"/>
            <a:ext cx="373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q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1901628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 vs.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conflicting requirements</a:t>
            </a:r>
          </a:p>
          <a:p>
            <a:pPr lvl="1"/>
            <a:r>
              <a:rPr lang="en-US" dirty="0" smtClean="0"/>
              <a:t>Retaining program order (FIFO property)</a:t>
            </a:r>
          </a:p>
          <a:p>
            <a:pPr lvl="1"/>
            <a:r>
              <a:rPr lang="en-US" dirty="0" smtClean="0"/>
              <a:t>Achieving parallelism</a:t>
            </a:r>
          </a:p>
          <a:p>
            <a:r>
              <a:rPr lang="en-US" dirty="0" smtClean="0"/>
              <a:t>Serial elision (program order) to the rescue</a:t>
            </a:r>
          </a:p>
          <a:p>
            <a:pPr lvl="1"/>
            <a:r>
              <a:rPr lang="en-US" dirty="0" smtClean="0"/>
              <a:t>Any parallel execution respecting semantics of spawn and sync computes same outcome as program order</a:t>
            </a:r>
          </a:p>
          <a:p>
            <a:pPr lvl="1"/>
            <a:r>
              <a:rPr lang="en-US" dirty="0" smtClean="0"/>
              <a:t>True for any </a:t>
            </a:r>
            <a:r>
              <a:rPr lang="en-US" dirty="0" err="1" smtClean="0"/>
              <a:t>Cilk</a:t>
            </a:r>
            <a:r>
              <a:rPr lang="en-US" dirty="0" smtClean="0"/>
              <a:t> and Swan program in the absence of data races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69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Parallelism: Push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Parallelism of push() operations</a:t>
            </a:r>
          </a:p>
          <a:p>
            <a:pPr lvl="1"/>
            <a:r>
              <a:rPr lang="en-US" dirty="0" smtClean="0"/>
              <a:t>Build on </a:t>
            </a:r>
            <a:r>
              <a:rPr lang="en-US" dirty="0" err="1" smtClean="0"/>
              <a:t>Cilk</a:t>
            </a:r>
            <a:r>
              <a:rPr lang="en-US" dirty="0" smtClean="0"/>
              <a:t>++ reducer </a:t>
            </a:r>
            <a:r>
              <a:rPr lang="en-US" dirty="0" err="1" smtClean="0"/>
              <a:t>hyperobjects</a:t>
            </a:r>
            <a:endParaRPr lang="en-US" dirty="0" smtClean="0"/>
          </a:p>
          <a:p>
            <a:pPr lvl="1"/>
            <a:r>
              <a:rPr lang="en-US" dirty="0" smtClean="0"/>
              <a:t>Queue push/list append is a reduction operation</a:t>
            </a:r>
          </a:p>
          <a:p>
            <a:pPr lvl="1"/>
            <a:r>
              <a:rPr lang="en-US" dirty="0" smtClean="0"/>
              <a:t>Every task has its own </a:t>
            </a:r>
            <a:r>
              <a:rPr lang="en-US" dirty="0" smtClean="0">
                <a:solidFill>
                  <a:schemeClr val="accent2"/>
                </a:solidFill>
              </a:rPr>
              <a:t>view</a:t>
            </a:r>
            <a:r>
              <a:rPr lang="en-US" dirty="0" smtClean="0"/>
              <a:t> (i.e., reduction variable)</a:t>
            </a:r>
          </a:p>
          <a:p>
            <a:pPr lvl="1"/>
            <a:r>
              <a:rPr lang="en-US" dirty="0" smtClean="0"/>
              <a:t>Program order retained when all pushes in parallel</a:t>
            </a:r>
          </a:p>
          <a:p>
            <a:r>
              <a:rPr lang="en-US" dirty="0"/>
              <a:t>Appending to a list is a reduction operation [Reducers, </a:t>
            </a:r>
            <a:r>
              <a:rPr lang="en-US" dirty="0" err="1"/>
              <a:t>Frigo</a:t>
            </a:r>
            <a:r>
              <a:rPr lang="en-US" dirty="0"/>
              <a:t> </a:t>
            </a:r>
            <a:r>
              <a:rPr lang="en-US" i="1" dirty="0"/>
              <a:t>et al</a:t>
            </a:r>
            <a:r>
              <a:rPr lang="en-US" dirty="0"/>
              <a:t>, SPAA’09]</a:t>
            </a:r>
          </a:p>
          <a:p>
            <a:pPr lvl="1"/>
            <a:r>
              <a:rPr lang="en-US" dirty="0"/>
              <a:t>(Q : a) : b = (Q : a) + (</a:t>
            </a:r>
            <a:r>
              <a:rPr lang="en-US" i="1" dirty="0">
                <a:latin typeface="Symbol" charset="2"/>
                <a:cs typeface="Symbol" charset="2"/>
              </a:rPr>
              <a:t>e</a:t>
            </a:r>
            <a:r>
              <a:rPr lang="en-US" dirty="0"/>
              <a:t> : b)</a:t>
            </a:r>
          </a:p>
          <a:p>
            <a:pPr lvl="2"/>
            <a:r>
              <a:rPr lang="en-US" dirty="0"/>
              <a:t>Q is a list (FIFO queue)</a:t>
            </a:r>
          </a:p>
          <a:p>
            <a:pPr lvl="2"/>
            <a:r>
              <a:rPr lang="en-US" dirty="0"/>
              <a:t>+ concatenate lists</a:t>
            </a:r>
          </a:p>
          <a:p>
            <a:pPr lvl="2"/>
            <a:r>
              <a:rPr lang="en-US" dirty="0"/>
              <a:t>: append element  (Q : a) = (Q + (a))</a:t>
            </a:r>
          </a:p>
          <a:p>
            <a:pPr lvl="2"/>
            <a:r>
              <a:rPr lang="en-US" i="1" dirty="0">
                <a:latin typeface="Symbol" charset="2"/>
                <a:cs typeface="Symbol" charset="2"/>
              </a:rPr>
              <a:t>e</a:t>
            </a:r>
            <a:r>
              <a:rPr lang="en-US" dirty="0"/>
              <a:t> is an empty queue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>
            <a:off x="6184900" y="4279900"/>
            <a:ext cx="2590800" cy="1498600"/>
          </a:xfrm>
          <a:prstGeom prst="wedgeRoundRectCallout">
            <a:avLst>
              <a:gd name="adj1" fmla="val -139197"/>
              <a:gd name="adj2" fmla="val -41426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Append lists</a:t>
            </a:r>
            <a:br>
              <a:rPr lang="en-US" sz="2400" dirty="0" smtClean="0"/>
            </a:br>
            <a:r>
              <a:rPr lang="en-US" sz="2400" dirty="0" smtClean="0"/>
              <a:t>(Q : a) and (</a:t>
            </a:r>
            <a:r>
              <a:rPr lang="en-US" sz="2400" i="1" dirty="0" smtClean="0">
                <a:latin typeface="Symbol" charset="2"/>
                <a:cs typeface="Symbol" charset="2"/>
              </a:rPr>
              <a:t>e</a:t>
            </a:r>
            <a:r>
              <a:rPr lang="en-US" sz="2400" dirty="0" smtClean="0"/>
              <a:t> : b)</a:t>
            </a:r>
          </a:p>
          <a:p>
            <a:pPr algn="ctr"/>
            <a:r>
              <a:rPr lang="en-US" sz="2400" dirty="0" smtClean="0"/>
              <a:t>so push a and b</a:t>
            </a:r>
          </a:p>
          <a:p>
            <a:pPr algn="ctr"/>
            <a:r>
              <a:rPr lang="en-US" sz="2400" dirty="0" smtClean="0"/>
              <a:t>in parallel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5345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Parallelism: Pop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order defines visibility of values</a:t>
            </a:r>
          </a:p>
          <a:p>
            <a:pPr lvl="1"/>
            <a:r>
              <a:rPr lang="en-US" dirty="0"/>
              <a:t>A pop() operation on a queue may only see values pushed before it in program </a:t>
            </a:r>
            <a:r>
              <a:rPr lang="en-US" dirty="0" smtClean="0"/>
              <a:t>order</a:t>
            </a:r>
          </a:p>
          <a:p>
            <a:pPr lvl="1"/>
            <a:r>
              <a:rPr lang="en-US" dirty="0" smtClean="0"/>
              <a:t>View shared between consumer and producer</a:t>
            </a:r>
          </a:p>
          <a:p>
            <a:r>
              <a:rPr lang="en-US" dirty="0" smtClean="0"/>
              <a:t>All tasks with pop access mode are serialized</a:t>
            </a:r>
          </a:p>
          <a:p>
            <a:pPr lvl="1"/>
            <a:r>
              <a:rPr lang="en-US" dirty="0" smtClean="0"/>
              <a:t>When prior </a:t>
            </a:r>
            <a:r>
              <a:rPr lang="en-US" dirty="0" err="1" smtClean="0"/>
              <a:t>popdep</a:t>
            </a:r>
            <a:r>
              <a:rPr lang="en-US" dirty="0" smtClean="0"/>
              <a:t> task active</a:t>
            </a:r>
            <a:r>
              <a:rPr lang="en-US" dirty="0"/>
              <a:t>:</a:t>
            </a:r>
            <a:endParaRPr lang="en-US" dirty="0" smtClean="0"/>
          </a:p>
          <a:p>
            <a:pPr lvl="2"/>
            <a:r>
              <a:rPr lang="en-US" dirty="0" smtClean="0"/>
              <a:t>We do not yet know how many items it will pop()</a:t>
            </a:r>
          </a:p>
          <a:p>
            <a:pPr lvl="2"/>
            <a:r>
              <a:rPr lang="en-US" dirty="0" smtClean="0"/>
              <a:t>We can’t tell how far to scan ahead in the queue</a:t>
            </a:r>
          </a:p>
          <a:p>
            <a:pPr lvl="2"/>
            <a:r>
              <a:rPr lang="en-US" dirty="0" smtClean="0"/>
              <a:t>No parallelism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25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Processor Evolution:</a:t>
            </a:r>
            <a:br>
              <a:rPr lang="en-US" dirty="0" smtClean="0"/>
            </a:br>
            <a:r>
              <a:rPr lang="en-US" dirty="0" smtClean="0"/>
              <a:t>Towards Multi-Core CPUs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852863"/>
            <a:ext cx="4038600" cy="2273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Prescott (Pentium 4)</a:t>
            </a:r>
          </a:p>
          <a:p>
            <a:pPr lvl="1"/>
            <a:r>
              <a:rPr lang="en-US" dirty="0" smtClean="0"/>
              <a:t>90nm process</a:t>
            </a:r>
          </a:p>
          <a:p>
            <a:pPr lvl="1"/>
            <a:r>
              <a:rPr lang="en-US" dirty="0" smtClean="0"/>
              <a:t>122mm</a:t>
            </a:r>
            <a:r>
              <a:rPr lang="en-US" baseline="30000" dirty="0" smtClean="0"/>
              <a:t>2</a:t>
            </a:r>
            <a:r>
              <a:rPr lang="en-US" dirty="0" smtClean="0"/>
              <a:t> die size</a:t>
            </a:r>
            <a:endParaRPr lang="en-US" baseline="30000" dirty="0" smtClean="0"/>
          </a:p>
          <a:p>
            <a:pPr lvl="1"/>
            <a:r>
              <a:rPr lang="en-US" dirty="0" smtClean="0"/>
              <a:t>125 M transistors</a:t>
            </a:r>
          </a:p>
          <a:p>
            <a:pPr lvl="1"/>
            <a:r>
              <a:rPr lang="en-US" dirty="0" smtClean="0"/>
              <a:t>3.8 GHz clock speed</a:t>
            </a:r>
          </a:p>
          <a:p>
            <a:pPr lvl="1"/>
            <a:r>
              <a:rPr lang="en-US" dirty="0" smtClean="0"/>
              <a:t>103W max TDP</a:t>
            </a:r>
          </a:p>
          <a:p>
            <a:pPr lvl="1"/>
            <a:r>
              <a:rPr lang="en-US" dirty="0" smtClean="0"/>
              <a:t>1 CPU core</a:t>
            </a:r>
          </a:p>
          <a:p>
            <a:pPr lvl="1"/>
            <a:r>
              <a:rPr lang="en-US" dirty="0" smtClean="0"/>
              <a:t>2-way hyper-threading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852863"/>
            <a:ext cx="4038600" cy="2273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E5-4657LV2 (Ivy Bridge)</a:t>
            </a:r>
          </a:p>
          <a:p>
            <a:pPr lvl="1"/>
            <a:r>
              <a:rPr lang="en-US" dirty="0"/>
              <a:t>2</a:t>
            </a:r>
            <a:r>
              <a:rPr lang="en-US" dirty="0" smtClean="0"/>
              <a:t>2nm process</a:t>
            </a:r>
          </a:p>
          <a:p>
            <a:pPr lvl="1"/>
            <a:r>
              <a:rPr lang="en-US" dirty="0" smtClean="0"/>
              <a:t>160 mm</a:t>
            </a:r>
            <a:r>
              <a:rPr lang="en-US" baseline="30000" dirty="0" smtClean="0"/>
              <a:t>2</a:t>
            </a:r>
            <a:r>
              <a:rPr lang="en-US" dirty="0" smtClean="0"/>
              <a:t> die size</a:t>
            </a:r>
          </a:p>
          <a:p>
            <a:pPr lvl="1"/>
            <a:r>
              <a:rPr lang="en-US" dirty="0" smtClean="0"/>
              <a:t>4.3 G transistors</a:t>
            </a:r>
          </a:p>
          <a:p>
            <a:pPr lvl="1"/>
            <a:r>
              <a:rPr lang="en-US" dirty="0" smtClean="0"/>
              <a:t>2.4/2.9 GHz clock speed</a:t>
            </a:r>
          </a:p>
          <a:p>
            <a:pPr lvl="1"/>
            <a:r>
              <a:rPr lang="en-US" dirty="0" smtClean="0"/>
              <a:t>115W max TDP</a:t>
            </a:r>
          </a:p>
          <a:p>
            <a:pPr lvl="1"/>
            <a:r>
              <a:rPr lang="en-US" dirty="0" smtClean="0"/>
              <a:t>Up to 12 cores</a:t>
            </a:r>
          </a:p>
          <a:p>
            <a:pPr lvl="1"/>
            <a:r>
              <a:rPr lang="en-US" dirty="0" smtClean="0"/>
              <a:t>2-way hyper-threading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953" y="1591991"/>
            <a:ext cx="2810043" cy="2224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407" y="1729294"/>
            <a:ext cx="1879685" cy="180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7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/>
          <p:cNvSpPr/>
          <p:nvPr/>
        </p:nvSpPr>
        <p:spPr>
          <a:xfrm>
            <a:off x="4889500" y="4470400"/>
            <a:ext cx="723900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2070100" y="4457700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Hyperqueue</a:t>
            </a:r>
            <a:r>
              <a:rPr lang="en-US" dirty="0" smtClean="0"/>
              <a:t> 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127500" cy="634999"/>
          </a:xfrm>
          <a:solidFill>
            <a:srgbClr val="FFFFB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hyperqueue</a:t>
            </a:r>
            <a:r>
              <a:rPr lang="en-US" sz="2400" dirty="0" smtClean="0">
                <a:solidFill>
                  <a:schemeClr val="tx1"/>
                </a:solidFill>
              </a:rPr>
              <a:t>&lt;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&gt; queue;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2070100" y="4457700"/>
            <a:ext cx="2247900" cy="431800"/>
            <a:chOff x="2070100" y="4457700"/>
            <a:chExt cx="2247900" cy="431800"/>
          </a:xfrm>
        </p:grpSpPr>
        <p:sp>
          <p:nvSpPr>
            <p:cNvPr id="6" name="Rectangle 5"/>
            <p:cNvSpPr/>
            <p:nvPr/>
          </p:nvSpPr>
          <p:spPr>
            <a:xfrm>
              <a:off x="2070100" y="44577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013200" y="4457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08400" y="4457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403600" y="4457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889500" y="4457700"/>
            <a:ext cx="2247900" cy="431800"/>
            <a:chOff x="4318000" y="3657600"/>
            <a:chExt cx="2247900" cy="431800"/>
          </a:xfrm>
        </p:grpSpPr>
        <p:sp>
          <p:nvSpPr>
            <p:cNvPr id="14" name="Rectangle 13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563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6515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1682750" y="2717800"/>
            <a:ext cx="304800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2819400" y="2717800"/>
            <a:ext cx="609600" cy="431800"/>
            <a:chOff x="2012950" y="2679700"/>
            <a:chExt cx="609600" cy="431800"/>
          </a:xfrm>
        </p:grpSpPr>
        <p:sp>
          <p:nvSpPr>
            <p:cNvPr id="26" name="Rectangle 2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endCxn id="26" idx="1"/>
          </p:cNvCxnSpPr>
          <p:nvPr/>
        </p:nvCxnSpPr>
        <p:spPr>
          <a:xfrm>
            <a:off x="1841500" y="2921000"/>
            <a:ext cx="977900" cy="127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8157" y="2492801"/>
            <a:ext cx="14536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queue is a</a:t>
            </a:r>
          </a:p>
          <a:p>
            <a:pPr algn="r"/>
            <a:r>
              <a:rPr lang="en-US" sz="2400" dirty="0" smtClean="0"/>
              <a:t>pointer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86361" y="2256135"/>
            <a:ext cx="214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list of segments</a:t>
            </a:r>
            <a:endParaRPr lang="en-US" sz="2400" dirty="0"/>
          </a:p>
        </p:txBody>
      </p:sp>
      <p:sp>
        <p:nvSpPr>
          <p:cNvPr id="35" name="Freeform 34"/>
          <p:cNvSpPr/>
          <p:nvPr/>
        </p:nvSpPr>
        <p:spPr>
          <a:xfrm>
            <a:off x="1292577" y="2908300"/>
            <a:ext cx="1674525" cy="1765300"/>
          </a:xfrm>
          <a:custGeom>
            <a:avLst/>
            <a:gdLst>
              <a:gd name="connsiteX0" fmla="*/ 1666718 w 1775480"/>
              <a:gd name="connsiteY0" fmla="*/ 0 h 1765300"/>
              <a:gd name="connsiteX1" fmla="*/ 1666718 w 1775480"/>
              <a:gd name="connsiteY1" fmla="*/ 469900 h 1765300"/>
              <a:gd name="connsiteX2" fmla="*/ 536418 w 1775480"/>
              <a:gd name="connsiteY2" fmla="*/ 965200 h 1765300"/>
              <a:gd name="connsiteX3" fmla="*/ 3018 w 1775480"/>
              <a:gd name="connsiteY3" fmla="*/ 1524000 h 1765300"/>
              <a:gd name="connsiteX4" fmla="*/ 752318 w 1775480"/>
              <a:gd name="connsiteY4" fmla="*/ 1765300 h 1765300"/>
              <a:gd name="connsiteX0" fmla="*/ 1666522 w 1714031"/>
              <a:gd name="connsiteY0" fmla="*/ 0 h 1765300"/>
              <a:gd name="connsiteX1" fmla="*/ 1526822 w 1714031"/>
              <a:gd name="connsiteY1" fmla="*/ 546100 h 1765300"/>
              <a:gd name="connsiteX2" fmla="*/ 536222 w 1714031"/>
              <a:gd name="connsiteY2" fmla="*/ 965200 h 1765300"/>
              <a:gd name="connsiteX3" fmla="*/ 2822 w 1714031"/>
              <a:gd name="connsiteY3" fmla="*/ 1524000 h 1765300"/>
              <a:gd name="connsiteX4" fmla="*/ 752122 w 1714031"/>
              <a:gd name="connsiteY4" fmla="*/ 1765300 h 1765300"/>
              <a:gd name="connsiteX0" fmla="*/ 1666522 w 1674525"/>
              <a:gd name="connsiteY0" fmla="*/ 0 h 1765300"/>
              <a:gd name="connsiteX1" fmla="*/ 1526822 w 1674525"/>
              <a:gd name="connsiteY1" fmla="*/ 546100 h 1765300"/>
              <a:gd name="connsiteX2" fmla="*/ 536222 w 1674525"/>
              <a:gd name="connsiteY2" fmla="*/ 965200 h 1765300"/>
              <a:gd name="connsiteX3" fmla="*/ 2822 w 1674525"/>
              <a:gd name="connsiteY3" fmla="*/ 1524000 h 1765300"/>
              <a:gd name="connsiteX4" fmla="*/ 752122 w 1674525"/>
              <a:gd name="connsiteY4" fmla="*/ 1765300 h 176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4525" h="1765300">
                <a:moveTo>
                  <a:pt x="1666522" y="0"/>
                </a:moveTo>
                <a:cubicBezTo>
                  <a:pt x="1671813" y="230716"/>
                  <a:pt x="1715205" y="385233"/>
                  <a:pt x="1526822" y="546100"/>
                </a:cubicBezTo>
                <a:cubicBezTo>
                  <a:pt x="1338439" y="706967"/>
                  <a:pt x="790222" y="802217"/>
                  <a:pt x="536222" y="965200"/>
                </a:cubicBezTo>
                <a:cubicBezTo>
                  <a:pt x="282222" y="1128183"/>
                  <a:pt x="-33161" y="1390650"/>
                  <a:pt x="2822" y="1524000"/>
                </a:cubicBezTo>
                <a:cubicBezTo>
                  <a:pt x="38805" y="1657350"/>
                  <a:pt x="752122" y="1765300"/>
                  <a:pt x="752122" y="1765300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41300" y="4155300"/>
            <a:ext cx="1266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head</a:t>
            </a:r>
            <a:br>
              <a:rPr lang="en-US" sz="2400" dirty="0" smtClean="0"/>
            </a:br>
            <a:r>
              <a:rPr lang="en-US" sz="2400" dirty="0" smtClean="0"/>
              <a:t>segment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4876800" y="3557825"/>
            <a:ext cx="1728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tail segment</a:t>
            </a:r>
            <a:endParaRPr lang="en-US" sz="2400" dirty="0"/>
          </a:p>
        </p:txBody>
      </p:sp>
      <p:sp>
        <p:nvSpPr>
          <p:cNvPr id="39" name="Freeform 38"/>
          <p:cNvSpPr/>
          <p:nvPr/>
        </p:nvSpPr>
        <p:spPr>
          <a:xfrm>
            <a:off x="3293546" y="2895600"/>
            <a:ext cx="1583254" cy="1689100"/>
          </a:xfrm>
          <a:custGeom>
            <a:avLst/>
            <a:gdLst>
              <a:gd name="connsiteX0" fmla="*/ 37884 w 1701584"/>
              <a:gd name="connsiteY0" fmla="*/ 0 h 1536700"/>
              <a:gd name="connsiteX1" fmla="*/ 37884 w 1701584"/>
              <a:gd name="connsiteY1" fmla="*/ 368300 h 1536700"/>
              <a:gd name="connsiteX2" fmla="*/ 431584 w 1701584"/>
              <a:gd name="connsiteY2" fmla="*/ 584200 h 1536700"/>
              <a:gd name="connsiteX3" fmla="*/ 1320584 w 1701584"/>
              <a:gd name="connsiteY3" fmla="*/ 635000 h 1536700"/>
              <a:gd name="connsiteX4" fmla="*/ 1701584 w 1701584"/>
              <a:gd name="connsiteY4" fmla="*/ 1536700 h 1536700"/>
              <a:gd name="connsiteX0" fmla="*/ 8454 w 1672154"/>
              <a:gd name="connsiteY0" fmla="*/ 0 h 1536700"/>
              <a:gd name="connsiteX1" fmla="*/ 110054 w 1672154"/>
              <a:gd name="connsiteY1" fmla="*/ 444500 h 1536700"/>
              <a:gd name="connsiteX2" fmla="*/ 402154 w 1672154"/>
              <a:gd name="connsiteY2" fmla="*/ 584200 h 1536700"/>
              <a:gd name="connsiteX3" fmla="*/ 1291154 w 1672154"/>
              <a:gd name="connsiteY3" fmla="*/ 635000 h 1536700"/>
              <a:gd name="connsiteX4" fmla="*/ 1672154 w 1672154"/>
              <a:gd name="connsiteY4" fmla="*/ 1536700 h 1536700"/>
              <a:gd name="connsiteX0" fmla="*/ 8454 w 1583254"/>
              <a:gd name="connsiteY0" fmla="*/ 0 h 1689100"/>
              <a:gd name="connsiteX1" fmla="*/ 110054 w 1583254"/>
              <a:gd name="connsiteY1" fmla="*/ 444500 h 1689100"/>
              <a:gd name="connsiteX2" fmla="*/ 402154 w 1583254"/>
              <a:gd name="connsiteY2" fmla="*/ 584200 h 1689100"/>
              <a:gd name="connsiteX3" fmla="*/ 1291154 w 1583254"/>
              <a:gd name="connsiteY3" fmla="*/ 635000 h 1689100"/>
              <a:gd name="connsiteX4" fmla="*/ 1583254 w 1583254"/>
              <a:gd name="connsiteY4" fmla="*/ 1689100 h 1689100"/>
              <a:gd name="connsiteX0" fmla="*/ 8454 w 1583254"/>
              <a:gd name="connsiteY0" fmla="*/ 0 h 1689100"/>
              <a:gd name="connsiteX1" fmla="*/ 110054 w 1583254"/>
              <a:gd name="connsiteY1" fmla="*/ 444500 h 1689100"/>
              <a:gd name="connsiteX2" fmla="*/ 402154 w 1583254"/>
              <a:gd name="connsiteY2" fmla="*/ 584200 h 1689100"/>
              <a:gd name="connsiteX3" fmla="*/ 1265754 w 1583254"/>
              <a:gd name="connsiteY3" fmla="*/ 762000 h 1689100"/>
              <a:gd name="connsiteX4" fmla="*/ 1583254 w 1583254"/>
              <a:gd name="connsiteY4" fmla="*/ 1689100 h 1689100"/>
              <a:gd name="connsiteX0" fmla="*/ 8454 w 1583254"/>
              <a:gd name="connsiteY0" fmla="*/ 0 h 1689100"/>
              <a:gd name="connsiteX1" fmla="*/ 110054 w 1583254"/>
              <a:gd name="connsiteY1" fmla="*/ 444500 h 1689100"/>
              <a:gd name="connsiteX2" fmla="*/ 402154 w 1583254"/>
              <a:gd name="connsiteY2" fmla="*/ 584200 h 1689100"/>
              <a:gd name="connsiteX3" fmla="*/ 1265754 w 1583254"/>
              <a:gd name="connsiteY3" fmla="*/ 762000 h 1689100"/>
              <a:gd name="connsiteX4" fmla="*/ 1494354 w 1583254"/>
              <a:gd name="connsiteY4" fmla="*/ 1308100 h 1689100"/>
              <a:gd name="connsiteX5" fmla="*/ 1583254 w 1583254"/>
              <a:gd name="connsiteY5" fmla="*/ 1689100 h 1689100"/>
              <a:gd name="connsiteX0" fmla="*/ 8454 w 1583254"/>
              <a:gd name="connsiteY0" fmla="*/ 0 h 1689100"/>
              <a:gd name="connsiteX1" fmla="*/ 110054 w 1583254"/>
              <a:gd name="connsiteY1" fmla="*/ 444500 h 1689100"/>
              <a:gd name="connsiteX2" fmla="*/ 402154 w 1583254"/>
              <a:gd name="connsiteY2" fmla="*/ 584200 h 1689100"/>
              <a:gd name="connsiteX3" fmla="*/ 1265754 w 1583254"/>
              <a:gd name="connsiteY3" fmla="*/ 762000 h 1689100"/>
              <a:gd name="connsiteX4" fmla="*/ 1405454 w 1583254"/>
              <a:gd name="connsiteY4" fmla="*/ 1447800 h 1689100"/>
              <a:gd name="connsiteX5" fmla="*/ 1583254 w 1583254"/>
              <a:gd name="connsiteY5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3254" h="1689100">
                <a:moveTo>
                  <a:pt x="8454" y="0"/>
                </a:moveTo>
                <a:cubicBezTo>
                  <a:pt x="-24355" y="135466"/>
                  <a:pt x="44437" y="347133"/>
                  <a:pt x="110054" y="444500"/>
                </a:cubicBezTo>
                <a:cubicBezTo>
                  <a:pt x="175671" y="541867"/>
                  <a:pt x="209537" y="531283"/>
                  <a:pt x="402154" y="584200"/>
                </a:cubicBezTo>
                <a:cubicBezTo>
                  <a:pt x="594771" y="637117"/>
                  <a:pt x="1098537" y="618067"/>
                  <a:pt x="1265754" y="762000"/>
                </a:cubicBezTo>
                <a:cubicBezTo>
                  <a:pt x="1432971" y="905933"/>
                  <a:pt x="1352537" y="1293283"/>
                  <a:pt x="1405454" y="1447800"/>
                </a:cubicBezTo>
                <a:cubicBezTo>
                  <a:pt x="1458371" y="1602317"/>
                  <a:pt x="1568437" y="1625600"/>
                  <a:pt x="1583254" y="1689100"/>
                </a:cubicBezTo>
              </a:path>
            </a:pathLst>
          </a:cu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39"/>
          <p:cNvSpPr/>
          <p:nvPr/>
        </p:nvSpPr>
        <p:spPr>
          <a:xfrm>
            <a:off x="2029017" y="3981860"/>
            <a:ext cx="1554347" cy="69174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851400" y="3980597"/>
            <a:ext cx="1554347" cy="69174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41"/>
          <p:cNvSpPr/>
          <p:nvPr/>
        </p:nvSpPr>
        <p:spPr>
          <a:xfrm flipV="1">
            <a:off x="2967102" y="4673600"/>
            <a:ext cx="930214" cy="72390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 flipV="1">
            <a:off x="5588000" y="4659637"/>
            <a:ext cx="1100107" cy="72390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467080" y="3981860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head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3122624" y="5397500"/>
            <a:ext cx="511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tail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759371" y="4057590"/>
            <a:ext cx="64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next</a:t>
            </a:r>
            <a:endParaRPr lang="en-US" sz="2000" dirty="0"/>
          </a:p>
        </p:txBody>
      </p:sp>
      <p:cxnSp>
        <p:nvCxnSpPr>
          <p:cNvPr id="47" name="Straight Arrow Connector 46"/>
          <p:cNvCxnSpPr>
            <a:endCxn id="14" idx="1"/>
          </p:cNvCxnSpPr>
          <p:nvPr/>
        </p:nvCxnSpPr>
        <p:spPr>
          <a:xfrm>
            <a:off x="4318000" y="4660900"/>
            <a:ext cx="571500" cy="12700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832600" y="445770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6832600" y="444500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992502" y="4443737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5613400" y="4443737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036250" y="5894685"/>
            <a:ext cx="976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4"/>
                </a:solidFill>
              </a:rPr>
              <a:t>values</a:t>
            </a:r>
            <a:endParaRPr lang="en-US" sz="2400" dirty="0">
              <a:solidFill>
                <a:schemeClr val="accent4"/>
              </a:solidFill>
            </a:endParaRPr>
          </a:p>
        </p:txBody>
      </p:sp>
      <p:cxnSp>
        <p:nvCxnSpPr>
          <p:cNvPr id="61" name="Straight Arrow Connector 60"/>
          <p:cNvCxnSpPr>
            <a:stCxn id="59" idx="3"/>
            <a:endCxn id="58" idx="2"/>
          </p:cNvCxnSpPr>
          <p:nvPr/>
        </p:nvCxnSpPr>
        <p:spPr>
          <a:xfrm flipV="1">
            <a:off x="4013200" y="4889500"/>
            <a:ext cx="1238250" cy="123601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9" idx="1"/>
            <a:endCxn id="57" idx="2"/>
          </p:cNvCxnSpPr>
          <p:nvPr/>
        </p:nvCxnSpPr>
        <p:spPr>
          <a:xfrm flipH="1" flipV="1">
            <a:off x="2531301" y="4876800"/>
            <a:ext cx="504949" cy="1248718"/>
          </a:xfrm>
          <a:prstGeom prst="straightConnector1">
            <a:avLst/>
          </a:prstGeom>
          <a:ln>
            <a:solidFill>
              <a:schemeClr val="accent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Content Placeholder 3"/>
          <p:cNvSpPr txBox="1">
            <a:spLocks/>
          </p:cNvSpPr>
          <p:nvPr/>
        </p:nvSpPr>
        <p:spPr>
          <a:xfrm>
            <a:off x="4648200" y="1600201"/>
            <a:ext cx="4038600" cy="172359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 composite data structure:</a:t>
            </a:r>
          </a:p>
          <a:p>
            <a:pPr lvl="1"/>
            <a:r>
              <a:rPr lang="en-US" sz="2000" dirty="0" smtClean="0"/>
              <a:t>Linked list of segments</a:t>
            </a:r>
          </a:p>
          <a:p>
            <a:pPr lvl="1"/>
            <a:r>
              <a:rPr lang="en-US" sz="2000" dirty="0" smtClean="0"/>
              <a:t>Circular buffers of elements</a:t>
            </a:r>
          </a:p>
          <a:p>
            <a:r>
              <a:rPr lang="en-US" sz="2400" dirty="0" smtClean="0"/>
              <a:t>Combine O(1) append with more efficient push/pop</a:t>
            </a:r>
          </a:p>
          <a:p>
            <a:pPr lvl="1"/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5311879" y="3987007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head</a:t>
            </a:r>
            <a:endParaRPr lang="en-US" sz="2000" dirty="0"/>
          </a:p>
        </p:txBody>
      </p:sp>
      <p:sp>
        <p:nvSpPr>
          <p:cNvPr id="70" name="TextBox 69"/>
          <p:cNvSpPr txBox="1"/>
          <p:nvPr/>
        </p:nvSpPr>
        <p:spPr>
          <a:xfrm>
            <a:off x="5967423" y="5402647"/>
            <a:ext cx="511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tail</a:t>
            </a:r>
            <a:endParaRPr lang="en-US" sz="2000" dirty="0"/>
          </a:p>
        </p:txBody>
      </p:sp>
      <p:sp>
        <p:nvSpPr>
          <p:cNvPr id="71" name="TextBox 70"/>
          <p:cNvSpPr txBox="1"/>
          <p:nvPr/>
        </p:nvSpPr>
        <p:spPr>
          <a:xfrm>
            <a:off x="6604170" y="4062737"/>
            <a:ext cx="64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next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5822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00" y="274638"/>
            <a:ext cx="4394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08695" y="3423634"/>
            <a:ext cx="609600" cy="431800"/>
            <a:chOff x="2012950" y="2679700"/>
            <a:chExt cx="609600" cy="431800"/>
          </a:xfrm>
        </p:grpSpPr>
        <p:sp>
          <p:nvSpPr>
            <p:cNvPr id="8" name="Rectangle 7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4502" y="3423634"/>
            <a:ext cx="304800" cy="444500"/>
            <a:chOff x="6832600" y="4445000"/>
            <a:chExt cx="304800" cy="4445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618295" y="3423634"/>
            <a:ext cx="609600" cy="431800"/>
            <a:chOff x="2012950" y="2679700"/>
            <a:chExt cx="609600" cy="431800"/>
          </a:xfrm>
        </p:grpSpPr>
        <p:sp>
          <p:nvSpPr>
            <p:cNvPr id="32" name="Rectangle 31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30995" y="3423634"/>
            <a:ext cx="304800" cy="444500"/>
            <a:chOff x="6832600" y="4445000"/>
            <a:chExt cx="304800" cy="4445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924102" y="3423634"/>
            <a:ext cx="304800" cy="444500"/>
            <a:chOff x="6832600" y="4445000"/>
            <a:chExt cx="304800" cy="4445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28322" y="3423634"/>
            <a:ext cx="609600" cy="431800"/>
            <a:chOff x="2012950" y="2679700"/>
            <a:chExt cx="609600" cy="431800"/>
          </a:xfrm>
        </p:grpSpPr>
        <p:sp>
          <p:nvSpPr>
            <p:cNvPr id="41" name="Rectangle 4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41022" y="3423634"/>
            <a:ext cx="304800" cy="444500"/>
            <a:chOff x="6832600" y="4445000"/>
            <a:chExt cx="304800" cy="4445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837922" y="3423634"/>
            <a:ext cx="609600" cy="431800"/>
            <a:chOff x="2012950" y="2679700"/>
            <a:chExt cx="609600" cy="431800"/>
          </a:xfrm>
        </p:grpSpPr>
        <p:sp>
          <p:nvSpPr>
            <p:cNvPr id="50" name="Rectangle 49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850622" y="3423634"/>
            <a:ext cx="304800" cy="444500"/>
            <a:chOff x="6832600" y="4445000"/>
            <a:chExt cx="304800" cy="4445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143729" y="3423634"/>
            <a:ext cx="304800" cy="444500"/>
            <a:chOff x="6832600" y="4445000"/>
            <a:chExt cx="304800" cy="4445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008694" y="299183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618295" y="299183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27895" y="298686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37922" y="298686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3078" y="283829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70461" y="283829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2280489" y="284599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2890089" y="283829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67" name="Rectangle 66"/>
          <p:cNvSpPr/>
          <p:nvPr/>
        </p:nvSpPr>
        <p:spPr>
          <a:xfrm>
            <a:off x="1008474" y="255506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732055" y="2410737"/>
            <a:ext cx="95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task</a:t>
            </a:r>
            <a:endParaRPr lang="en-US" sz="3600" dirty="0"/>
          </a:p>
        </p:txBody>
      </p:sp>
      <p:sp>
        <p:nvSpPr>
          <p:cNvPr id="70" name="Content Placeholder 69"/>
          <p:cNvSpPr>
            <a:spLocks noGrp="1"/>
          </p:cNvSpPr>
          <p:nvPr>
            <p:ph sz="half" idx="1"/>
          </p:nvPr>
        </p:nvSpPr>
        <p:spPr>
          <a:xfrm>
            <a:off x="4352168" y="1581879"/>
            <a:ext cx="4461631" cy="489512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Views describe part of queue constructed</a:t>
            </a:r>
          </a:p>
          <a:p>
            <a:pPr lvl="1"/>
            <a:r>
              <a:rPr lang="en-US" dirty="0" smtClean="0"/>
              <a:t>Linked list of queue segments</a:t>
            </a:r>
          </a:p>
          <a:p>
            <a:pPr lvl="1"/>
            <a:r>
              <a:rPr lang="en-US" dirty="0" smtClean="0"/>
              <a:t>Private or shared</a:t>
            </a:r>
          </a:p>
          <a:p>
            <a:r>
              <a:rPr lang="en-US" dirty="0" smtClean="0"/>
              <a:t>View is a linked list of segments</a:t>
            </a:r>
          </a:p>
          <a:p>
            <a:pPr lvl="1"/>
            <a:r>
              <a:rPr lang="en-US" dirty="0" smtClean="0"/>
              <a:t>Head &amp; tail pointer</a:t>
            </a:r>
          </a:p>
          <a:p>
            <a:r>
              <a:rPr lang="en-US" dirty="0" smtClean="0"/>
              <a:t>Private view</a:t>
            </a:r>
          </a:p>
          <a:p>
            <a:pPr lvl="1"/>
            <a:r>
              <a:rPr lang="en-US" dirty="0" smtClean="0"/>
              <a:t>Accessible by exactly 1 task</a:t>
            </a:r>
          </a:p>
          <a:p>
            <a:r>
              <a:rPr lang="en-US" dirty="0" smtClean="0"/>
              <a:t>Shared view</a:t>
            </a:r>
          </a:p>
          <a:p>
            <a:pPr lvl="1"/>
            <a:r>
              <a:rPr lang="en-US" dirty="0" smtClean="0"/>
              <a:t>Accessible by 1 producer and 1 consumer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165100" y="300038"/>
            <a:ext cx="4127500" cy="601661"/>
          </a:xfrm>
          <a:solidFill>
            <a:srgbClr val="FFFFB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1670461" y="4607892"/>
            <a:ext cx="2247900" cy="431800"/>
            <a:chOff x="4318000" y="3657600"/>
            <a:chExt cx="2247900" cy="431800"/>
          </a:xfrm>
        </p:grpSpPr>
        <p:sp>
          <p:nvSpPr>
            <p:cNvPr id="161" name="Rectangle 160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59563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6515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164"/>
          <p:cNvSpPr/>
          <p:nvPr/>
        </p:nvSpPr>
        <p:spPr>
          <a:xfrm>
            <a:off x="1632361" y="4130789"/>
            <a:ext cx="1554347" cy="69174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 flipV="1">
            <a:off x="1632361" y="4809829"/>
            <a:ext cx="1836707" cy="72390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3613561" y="4607892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3613561" y="4595192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092840" y="4137199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head</a:t>
            </a:r>
            <a:endParaRPr lang="en-US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748384" y="5552839"/>
            <a:ext cx="511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tail</a:t>
            </a:r>
            <a:endParaRPr lang="en-US" sz="2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3385131" y="4212929"/>
            <a:ext cx="64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next</a:t>
            </a:r>
            <a:endParaRPr lang="en-US" sz="2000" dirty="0"/>
          </a:p>
        </p:txBody>
      </p:sp>
      <p:sp>
        <p:nvSpPr>
          <p:cNvPr id="172" name="Freeform 171"/>
          <p:cNvSpPr/>
          <p:nvPr/>
        </p:nvSpPr>
        <p:spPr>
          <a:xfrm>
            <a:off x="1132316" y="3700252"/>
            <a:ext cx="538145" cy="1311695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53" h="1311695">
                <a:moveTo>
                  <a:pt x="19553" y="0"/>
                </a:moveTo>
                <a:cubicBezTo>
                  <a:pt x="2619" y="312208"/>
                  <a:pt x="-14314" y="624417"/>
                  <a:pt x="19553" y="838200"/>
                </a:cubicBezTo>
                <a:cubicBezTo>
                  <a:pt x="53420" y="1051983"/>
                  <a:pt x="25903" y="1210733"/>
                  <a:pt x="222753" y="1282700"/>
                </a:cubicBezTo>
                <a:cubicBezTo>
                  <a:pt x="419603" y="1354667"/>
                  <a:pt x="1200653" y="1270000"/>
                  <a:pt x="1200653" y="127000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2688838" y="3645980"/>
            <a:ext cx="1551784" cy="1225303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56464 w 2767650"/>
              <a:gd name="connsiteY0" fmla="*/ 0 h 1298472"/>
              <a:gd name="connsiteX1" fmla="*/ 56464 w 2767650"/>
              <a:gd name="connsiteY1" fmla="*/ 838200 h 1298472"/>
              <a:gd name="connsiteX2" fmla="*/ 259664 w 2767650"/>
              <a:gd name="connsiteY2" fmla="*/ 1282700 h 1298472"/>
              <a:gd name="connsiteX3" fmla="*/ 2767649 w 2767650"/>
              <a:gd name="connsiteY3" fmla="*/ 1206500 h 1298472"/>
              <a:gd name="connsiteX0" fmla="*/ 253932 w 3738248"/>
              <a:gd name="connsiteY0" fmla="*/ 0 h 1210832"/>
              <a:gd name="connsiteX1" fmla="*/ 253932 w 3738248"/>
              <a:gd name="connsiteY1" fmla="*/ 838200 h 1210832"/>
              <a:gd name="connsiteX2" fmla="*/ 3630643 w 3738248"/>
              <a:gd name="connsiteY2" fmla="*/ 1168400 h 1210832"/>
              <a:gd name="connsiteX3" fmla="*/ 2965117 w 3738248"/>
              <a:gd name="connsiteY3" fmla="*/ 1206500 h 1210832"/>
              <a:gd name="connsiteX0" fmla="*/ 11037 w 3468138"/>
              <a:gd name="connsiteY0" fmla="*/ 0 h 1236750"/>
              <a:gd name="connsiteX1" fmla="*/ 492731 w 3468138"/>
              <a:gd name="connsiteY1" fmla="*/ 444500 h 1236750"/>
              <a:gd name="connsiteX2" fmla="*/ 3387748 w 3468138"/>
              <a:gd name="connsiteY2" fmla="*/ 1168400 h 1236750"/>
              <a:gd name="connsiteX3" fmla="*/ 2722222 w 3468138"/>
              <a:gd name="connsiteY3" fmla="*/ 1206500 h 1236750"/>
              <a:gd name="connsiteX0" fmla="*/ 11037 w 3468138"/>
              <a:gd name="connsiteY0" fmla="*/ 0 h 1236750"/>
              <a:gd name="connsiteX1" fmla="*/ 492731 w 3468138"/>
              <a:gd name="connsiteY1" fmla="*/ 444500 h 1236750"/>
              <a:gd name="connsiteX2" fmla="*/ 3016111 w 3468138"/>
              <a:gd name="connsiteY2" fmla="*/ 1065719 h 1236750"/>
              <a:gd name="connsiteX3" fmla="*/ 3387748 w 3468138"/>
              <a:gd name="connsiteY3" fmla="*/ 1168400 h 1236750"/>
              <a:gd name="connsiteX4" fmla="*/ 2722222 w 3468138"/>
              <a:gd name="connsiteY4" fmla="*/ 1206500 h 1236750"/>
              <a:gd name="connsiteX0" fmla="*/ 6376 w 3462179"/>
              <a:gd name="connsiteY0" fmla="*/ 0 h 1225303"/>
              <a:gd name="connsiteX1" fmla="*/ 488070 w 3462179"/>
              <a:gd name="connsiteY1" fmla="*/ 444500 h 1225303"/>
              <a:gd name="connsiteX2" fmla="*/ 3124790 w 3462179"/>
              <a:gd name="connsiteY2" fmla="*/ 608519 h 1225303"/>
              <a:gd name="connsiteX3" fmla="*/ 3383087 w 3462179"/>
              <a:gd name="connsiteY3" fmla="*/ 1168400 h 1225303"/>
              <a:gd name="connsiteX4" fmla="*/ 2717561 w 3462179"/>
              <a:gd name="connsiteY4" fmla="*/ 1206500 h 12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2179" h="1225303">
                <a:moveTo>
                  <a:pt x="6376" y="0"/>
                </a:moveTo>
                <a:cubicBezTo>
                  <a:pt x="-10558" y="312208"/>
                  <a:pt x="-31666" y="343080"/>
                  <a:pt x="488070" y="444500"/>
                </a:cubicBezTo>
                <a:cubicBezTo>
                  <a:pt x="1007806" y="545920"/>
                  <a:pt x="2642287" y="487869"/>
                  <a:pt x="3124790" y="608519"/>
                </a:cubicBezTo>
                <a:cubicBezTo>
                  <a:pt x="3607293" y="729169"/>
                  <a:pt x="3450958" y="1068737"/>
                  <a:pt x="3383087" y="1168400"/>
                </a:cubicBezTo>
                <a:cubicBezTo>
                  <a:pt x="3315216" y="1268063"/>
                  <a:pt x="2717561" y="1206500"/>
                  <a:pt x="2717561" y="120650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677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00" y="274638"/>
            <a:ext cx="4394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08695" y="3423634"/>
            <a:ext cx="609600" cy="431800"/>
            <a:chOff x="2012950" y="2679700"/>
            <a:chExt cx="609600" cy="431800"/>
          </a:xfrm>
        </p:grpSpPr>
        <p:sp>
          <p:nvSpPr>
            <p:cNvPr id="8" name="Rectangle 7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4502" y="3423634"/>
            <a:ext cx="304800" cy="444500"/>
            <a:chOff x="6832600" y="4445000"/>
            <a:chExt cx="304800" cy="4445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618295" y="3423634"/>
            <a:ext cx="609600" cy="431800"/>
            <a:chOff x="2012950" y="2679700"/>
            <a:chExt cx="609600" cy="431800"/>
          </a:xfrm>
        </p:grpSpPr>
        <p:sp>
          <p:nvSpPr>
            <p:cNvPr id="32" name="Rectangle 31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30995" y="3423634"/>
            <a:ext cx="304800" cy="444500"/>
            <a:chOff x="6832600" y="4445000"/>
            <a:chExt cx="304800" cy="4445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924102" y="3423634"/>
            <a:ext cx="304800" cy="444500"/>
            <a:chOff x="6832600" y="4445000"/>
            <a:chExt cx="304800" cy="4445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28322" y="3423634"/>
            <a:ext cx="609600" cy="431800"/>
            <a:chOff x="2012950" y="2679700"/>
            <a:chExt cx="609600" cy="431800"/>
          </a:xfrm>
        </p:grpSpPr>
        <p:sp>
          <p:nvSpPr>
            <p:cNvPr id="41" name="Rectangle 4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41022" y="3423634"/>
            <a:ext cx="304800" cy="444500"/>
            <a:chOff x="6832600" y="4445000"/>
            <a:chExt cx="304800" cy="4445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837922" y="3423634"/>
            <a:ext cx="609600" cy="431800"/>
            <a:chOff x="2012950" y="2679700"/>
            <a:chExt cx="609600" cy="431800"/>
          </a:xfrm>
        </p:grpSpPr>
        <p:sp>
          <p:nvSpPr>
            <p:cNvPr id="50" name="Rectangle 49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850622" y="3423634"/>
            <a:ext cx="304800" cy="444500"/>
            <a:chOff x="6832600" y="4445000"/>
            <a:chExt cx="304800" cy="4445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143729" y="3423634"/>
            <a:ext cx="304800" cy="444500"/>
            <a:chOff x="6832600" y="4445000"/>
            <a:chExt cx="304800" cy="4445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008694" y="299183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618295" y="299183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27895" y="298686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37922" y="298686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3078" y="283829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70461" y="283829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2280489" y="284599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2890089" y="283829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67" name="Rectangle 66"/>
          <p:cNvSpPr/>
          <p:nvPr/>
        </p:nvSpPr>
        <p:spPr>
          <a:xfrm>
            <a:off x="1008474" y="255506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732055" y="2410737"/>
            <a:ext cx="950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task</a:t>
            </a:r>
            <a:endParaRPr lang="en-US" sz="3600" dirty="0"/>
          </a:p>
        </p:txBody>
      </p:sp>
      <p:sp>
        <p:nvSpPr>
          <p:cNvPr id="70" name="Content Placeholder 69"/>
          <p:cNvSpPr>
            <a:spLocks noGrp="1"/>
          </p:cNvSpPr>
          <p:nvPr>
            <p:ph sz="half" idx="1"/>
          </p:nvPr>
        </p:nvSpPr>
        <p:spPr>
          <a:xfrm>
            <a:off x="4352168" y="1581879"/>
            <a:ext cx="4461631" cy="48951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Q</a:t>
            </a:r>
            <a:r>
              <a:rPr lang="en-US" dirty="0" smtClean="0"/>
              <a:t>ueue view</a:t>
            </a:r>
          </a:p>
          <a:p>
            <a:pPr lvl="1"/>
            <a:r>
              <a:rPr lang="en-US" dirty="0" smtClean="0"/>
              <a:t>Only if pop </a:t>
            </a:r>
            <a:r>
              <a:rPr lang="en-US" dirty="0"/>
              <a:t>access </a:t>
            </a:r>
            <a:r>
              <a:rPr lang="en-US" dirty="0" smtClean="0"/>
              <a:t>mode</a:t>
            </a:r>
            <a:endParaRPr lang="en-US" dirty="0"/>
          </a:p>
          <a:p>
            <a:pPr lvl="1"/>
            <a:r>
              <a:rPr lang="en-US" dirty="0"/>
              <a:t>Head segment of </a:t>
            </a:r>
            <a:r>
              <a:rPr lang="en-US" dirty="0" smtClean="0"/>
              <a:t>queue</a:t>
            </a:r>
          </a:p>
          <a:p>
            <a:pPr lvl="1"/>
            <a:r>
              <a:rPr lang="en-US" dirty="0" smtClean="0"/>
              <a:t>Head-only view</a:t>
            </a:r>
          </a:p>
          <a:p>
            <a:pPr lvl="1"/>
            <a:r>
              <a:rPr lang="en-US" dirty="0" smtClean="0"/>
              <a:t>pop() and empty() operate on head of queue view</a:t>
            </a:r>
            <a:endParaRPr lang="en-US" dirty="0"/>
          </a:p>
          <a:p>
            <a:r>
              <a:rPr lang="en-US" dirty="0" smtClean="0">
                <a:solidFill>
                  <a:schemeClr val="tx2"/>
                </a:solidFill>
              </a:rPr>
              <a:t>U</a:t>
            </a:r>
            <a:r>
              <a:rPr lang="en-US" dirty="0" smtClean="0"/>
              <a:t>ser view</a:t>
            </a:r>
            <a:endParaRPr lang="en-US" dirty="0"/>
          </a:p>
          <a:p>
            <a:pPr lvl="1"/>
            <a:r>
              <a:rPr lang="en-US" dirty="0" smtClean="0"/>
              <a:t>Constructed by task, or inherited from parent</a:t>
            </a:r>
          </a:p>
          <a:p>
            <a:pPr lvl="1"/>
            <a:r>
              <a:rPr lang="en-US" dirty="0" smtClean="0"/>
              <a:t>push() operates on tail of user view</a:t>
            </a:r>
            <a:endParaRPr lang="en-US" dirty="0"/>
          </a:p>
        </p:txBody>
      </p: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165100" y="300038"/>
            <a:ext cx="4127500" cy="601661"/>
          </a:xfrm>
          <a:solidFill>
            <a:srgbClr val="FFFFB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</p:txBody>
      </p:sp>
      <p:grpSp>
        <p:nvGrpSpPr>
          <p:cNvPr id="160" name="Group 159"/>
          <p:cNvGrpSpPr/>
          <p:nvPr/>
        </p:nvGrpSpPr>
        <p:grpSpPr>
          <a:xfrm>
            <a:off x="1670461" y="4607892"/>
            <a:ext cx="2247900" cy="431800"/>
            <a:chOff x="4318000" y="3657600"/>
            <a:chExt cx="2247900" cy="431800"/>
          </a:xfrm>
        </p:grpSpPr>
        <p:sp>
          <p:nvSpPr>
            <p:cNvPr id="161" name="Rectangle 160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Connector 161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59563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>
              <a:off x="56515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164"/>
          <p:cNvSpPr/>
          <p:nvPr/>
        </p:nvSpPr>
        <p:spPr>
          <a:xfrm>
            <a:off x="1632361" y="4130789"/>
            <a:ext cx="1554347" cy="69174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reeform 165"/>
          <p:cNvSpPr/>
          <p:nvPr/>
        </p:nvSpPr>
        <p:spPr>
          <a:xfrm flipV="1">
            <a:off x="1632361" y="4809829"/>
            <a:ext cx="1836707" cy="723900"/>
          </a:xfrm>
          <a:custGeom>
            <a:avLst/>
            <a:gdLst>
              <a:gd name="connsiteX0" fmla="*/ 1539683 w 1554347"/>
              <a:gd name="connsiteY0" fmla="*/ 691740 h 691740"/>
              <a:gd name="connsiteX1" fmla="*/ 1539683 w 1554347"/>
              <a:gd name="connsiteY1" fmla="*/ 259940 h 691740"/>
              <a:gd name="connsiteX2" fmla="*/ 1387283 w 1554347"/>
              <a:gd name="connsiteY2" fmla="*/ 82140 h 691740"/>
              <a:gd name="connsiteX3" fmla="*/ 993583 w 1554347"/>
              <a:gd name="connsiteY3" fmla="*/ 31340 h 691740"/>
              <a:gd name="connsiteX4" fmla="*/ 320483 w 1554347"/>
              <a:gd name="connsiteY4" fmla="*/ 5940 h 691740"/>
              <a:gd name="connsiteX5" fmla="*/ 15683 w 1554347"/>
              <a:gd name="connsiteY5" fmla="*/ 145640 h 691740"/>
              <a:gd name="connsiteX6" fmla="*/ 41083 w 1554347"/>
              <a:gd name="connsiteY6" fmla="*/ 463140 h 6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4347" h="691740">
                <a:moveTo>
                  <a:pt x="1539683" y="691740"/>
                </a:moveTo>
                <a:cubicBezTo>
                  <a:pt x="1552383" y="526640"/>
                  <a:pt x="1565083" y="361540"/>
                  <a:pt x="1539683" y="259940"/>
                </a:cubicBezTo>
                <a:cubicBezTo>
                  <a:pt x="1514283" y="158340"/>
                  <a:pt x="1478300" y="120240"/>
                  <a:pt x="1387283" y="82140"/>
                </a:cubicBezTo>
                <a:cubicBezTo>
                  <a:pt x="1296266" y="44040"/>
                  <a:pt x="1171383" y="44040"/>
                  <a:pt x="993583" y="31340"/>
                </a:cubicBezTo>
                <a:cubicBezTo>
                  <a:pt x="815783" y="18640"/>
                  <a:pt x="483466" y="-13110"/>
                  <a:pt x="320483" y="5940"/>
                </a:cubicBezTo>
                <a:cubicBezTo>
                  <a:pt x="157500" y="24990"/>
                  <a:pt x="62250" y="69440"/>
                  <a:pt x="15683" y="145640"/>
                </a:cubicBezTo>
                <a:cubicBezTo>
                  <a:pt x="-30884" y="221840"/>
                  <a:pt x="41083" y="463140"/>
                  <a:pt x="41083" y="46314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7" name="Straight Connector 166"/>
          <p:cNvCxnSpPr/>
          <p:nvPr/>
        </p:nvCxnSpPr>
        <p:spPr>
          <a:xfrm>
            <a:off x="3613561" y="4607892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H="1">
            <a:off x="3613561" y="4595192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" name="TextBox 168"/>
          <p:cNvSpPr txBox="1"/>
          <p:nvPr/>
        </p:nvSpPr>
        <p:spPr>
          <a:xfrm>
            <a:off x="2092840" y="4137199"/>
            <a:ext cx="7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head</a:t>
            </a:r>
            <a:endParaRPr lang="en-US" sz="2000" dirty="0"/>
          </a:p>
        </p:txBody>
      </p:sp>
      <p:sp>
        <p:nvSpPr>
          <p:cNvPr id="170" name="TextBox 169"/>
          <p:cNvSpPr txBox="1"/>
          <p:nvPr/>
        </p:nvSpPr>
        <p:spPr>
          <a:xfrm>
            <a:off x="2748384" y="5552839"/>
            <a:ext cx="511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tail</a:t>
            </a:r>
            <a:endParaRPr lang="en-US" sz="2000" dirty="0"/>
          </a:p>
        </p:txBody>
      </p:sp>
      <p:sp>
        <p:nvSpPr>
          <p:cNvPr id="171" name="TextBox 170"/>
          <p:cNvSpPr txBox="1"/>
          <p:nvPr/>
        </p:nvSpPr>
        <p:spPr>
          <a:xfrm>
            <a:off x="3385131" y="4212929"/>
            <a:ext cx="64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next</a:t>
            </a:r>
            <a:endParaRPr lang="en-US" sz="2000" dirty="0"/>
          </a:p>
        </p:txBody>
      </p:sp>
      <p:sp>
        <p:nvSpPr>
          <p:cNvPr id="172" name="Freeform 171"/>
          <p:cNvSpPr/>
          <p:nvPr/>
        </p:nvSpPr>
        <p:spPr>
          <a:xfrm>
            <a:off x="1132316" y="3700252"/>
            <a:ext cx="538145" cy="1311695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53" h="1311695">
                <a:moveTo>
                  <a:pt x="19553" y="0"/>
                </a:moveTo>
                <a:cubicBezTo>
                  <a:pt x="2619" y="312208"/>
                  <a:pt x="-14314" y="624417"/>
                  <a:pt x="19553" y="838200"/>
                </a:cubicBezTo>
                <a:cubicBezTo>
                  <a:pt x="53420" y="1051983"/>
                  <a:pt x="25903" y="1210733"/>
                  <a:pt x="222753" y="1282700"/>
                </a:cubicBezTo>
                <a:cubicBezTo>
                  <a:pt x="419603" y="1354667"/>
                  <a:pt x="1200653" y="1270000"/>
                  <a:pt x="1200653" y="127000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reeform 172"/>
          <p:cNvSpPr/>
          <p:nvPr/>
        </p:nvSpPr>
        <p:spPr>
          <a:xfrm>
            <a:off x="2688838" y="3645980"/>
            <a:ext cx="1551784" cy="1225303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56464 w 2767650"/>
              <a:gd name="connsiteY0" fmla="*/ 0 h 1298472"/>
              <a:gd name="connsiteX1" fmla="*/ 56464 w 2767650"/>
              <a:gd name="connsiteY1" fmla="*/ 838200 h 1298472"/>
              <a:gd name="connsiteX2" fmla="*/ 259664 w 2767650"/>
              <a:gd name="connsiteY2" fmla="*/ 1282700 h 1298472"/>
              <a:gd name="connsiteX3" fmla="*/ 2767649 w 2767650"/>
              <a:gd name="connsiteY3" fmla="*/ 1206500 h 1298472"/>
              <a:gd name="connsiteX0" fmla="*/ 253932 w 3738248"/>
              <a:gd name="connsiteY0" fmla="*/ 0 h 1210832"/>
              <a:gd name="connsiteX1" fmla="*/ 253932 w 3738248"/>
              <a:gd name="connsiteY1" fmla="*/ 838200 h 1210832"/>
              <a:gd name="connsiteX2" fmla="*/ 3630643 w 3738248"/>
              <a:gd name="connsiteY2" fmla="*/ 1168400 h 1210832"/>
              <a:gd name="connsiteX3" fmla="*/ 2965117 w 3738248"/>
              <a:gd name="connsiteY3" fmla="*/ 1206500 h 1210832"/>
              <a:gd name="connsiteX0" fmla="*/ 11037 w 3468138"/>
              <a:gd name="connsiteY0" fmla="*/ 0 h 1236750"/>
              <a:gd name="connsiteX1" fmla="*/ 492731 w 3468138"/>
              <a:gd name="connsiteY1" fmla="*/ 444500 h 1236750"/>
              <a:gd name="connsiteX2" fmla="*/ 3387748 w 3468138"/>
              <a:gd name="connsiteY2" fmla="*/ 1168400 h 1236750"/>
              <a:gd name="connsiteX3" fmla="*/ 2722222 w 3468138"/>
              <a:gd name="connsiteY3" fmla="*/ 1206500 h 1236750"/>
              <a:gd name="connsiteX0" fmla="*/ 11037 w 3468138"/>
              <a:gd name="connsiteY0" fmla="*/ 0 h 1236750"/>
              <a:gd name="connsiteX1" fmla="*/ 492731 w 3468138"/>
              <a:gd name="connsiteY1" fmla="*/ 444500 h 1236750"/>
              <a:gd name="connsiteX2" fmla="*/ 3016111 w 3468138"/>
              <a:gd name="connsiteY2" fmla="*/ 1065719 h 1236750"/>
              <a:gd name="connsiteX3" fmla="*/ 3387748 w 3468138"/>
              <a:gd name="connsiteY3" fmla="*/ 1168400 h 1236750"/>
              <a:gd name="connsiteX4" fmla="*/ 2722222 w 3468138"/>
              <a:gd name="connsiteY4" fmla="*/ 1206500 h 1236750"/>
              <a:gd name="connsiteX0" fmla="*/ 6376 w 3462179"/>
              <a:gd name="connsiteY0" fmla="*/ 0 h 1225303"/>
              <a:gd name="connsiteX1" fmla="*/ 488070 w 3462179"/>
              <a:gd name="connsiteY1" fmla="*/ 444500 h 1225303"/>
              <a:gd name="connsiteX2" fmla="*/ 3124790 w 3462179"/>
              <a:gd name="connsiteY2" fmla="*/ 608519 h 1225303"/>
              <a:gd name="connsiteX3" fmla="*/ 3383087 w 3462179"/>
              <a:gd name="connsiteY3" fmla="*/ 1168400 h 1225303"/>
              <a:gd name="connsiteX4" fmla="*/ 2717561 w 3462179"/>
              <a:gd name="connsiteY4" fmla="*/ 1206500 h 1225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62179" h="1225303">
                <a:moveTo>
                  <a:pt x="6376" y="0"/>
                </a:moveTo>
                <a:cubicBezTo>
                  <a:pt x="-10558" y="312208"/>
                  <a:pt x="-31666" y="343080"/>
                  <a:pt x="488070" y="444500"/>
                </a:cubicBezTo>
                <a:cubicBezTo>
                  <a:pt x="1007806" y="545920"/>
                  <a:pt x="2642287" y="487869"/>
                  <a:pt x="3124790" y="608519"/>
                </a:cubicBezTo>
                <a:cubicBezTo>
                  <a:pt x="3607293" y="729169"/>
                  <a:pt x="3450958" y="1068737"/>
                  <a:pt x="3383087" y="1168400"/>
                </a:cubicBezTo>
                <a:cubicBezTo>
                  <a:pt x="3315216" y="1268063"/>
                  <a:pt x="2717561" y="1206500"/>
                  <a:pt x="2717561" y="1206500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74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2600" y="274638"/>
            <a:ext cx="43942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Views Describe</a:t>
            </a:r>
            <a:br>
              <a:rPr lang="en-US" dirty="0" smtClean="0"/>
            </a:br>
            <a:r>
              <a:rPr lang="en-US" dirty="0" smtClean="0"/>
              <a:t>Sub-Results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008695" y="3423634"/>
            <a:ext cx="609600" cy="431800"/>
            <a:chOff x="2012950" y="2679700"/>
            <a:chExt cx="609600" cy="431800"/>
          </a:xfrm>
        </p:grpSpPr>
        <p:sp>
          <p:nvSpPr>
            <p:cNvPr id="8" name="Rectangle 7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1021395" y="3423634"/>
            <a:ext cx="304800" cy="444500"/>
            <a:chOff x="6832600" y="4445000"/>
            <a:chExt cx="304800" cy="4445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314502" y="3423634"/>
            <a:ext cx="304800" cy="444500"/>
            <a:chOff x="6832600" y="4445000"/>
            <a:chExt cx="304800" cy="44450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618295" y="3423634"/>
            <a:ext cx="609600" cy="431800"/>
            <a:chOff x="2012950" y="2679700"/>
            <a:chExt cx="609600" cy="431800"/>
          </a:xfrm>
        </p:grpSpPr>
        <p:sp>
          <p:nvSpPr>
            <p:cNvPr id="32" name="Rectangle 31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630995" y="3423634"/>
            <a:ext cx="304800" cy="444500"/>
            <a:chOff x="6832600" y="4445000"/>
            <a:chExt cx="304800" cy="444500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924102" y="3423634"/>
            <a:ext cx="304800" cy="444500"/>
            <a:chOff x="6832600" y="4445000"/>
            <a:chExt cx="304800" cy="4445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228322" y="3423634"/>
            <a:ext cx="609600" cy="431800"/>
            <a:chOff x="2012950" y="2679700"/>
            <a:chExt cx="609600" cy="431800"/>
          </a:xfrm>
        </p:grpSpPr>
        <p:sp>
          <p:nvSpPr>
            <p:cNvPr id="41" name="Rectangle 4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2241022" y="3423634"/>
            <a:ext cx="304800" cy="444500"/>
            <a:chOff x="6832600" y="4445000"/>
            <a:chExt cx="304800" cy="444500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2534129" y="3423634"/>
            <a:ext cx="304800" cy="444500"/>
            <a:chOff x="6832600" y="4445000"/>
            <a:chExt cx="304800" cy="444500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2837922" y="3423634"/>
            <a:ext cx="609600" cy="431800"/>
            <a:chOff x="2012950" y="2679700"/>
            <a:chExt cx="609600" cy="431800"/>
          </a:xfrm>
        </p:grpSpPr>
        <p:sp>
          <p:nvSpPr>
            <p:cNvPr id="50" name="Rectangle 49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850622" y="3423634"/>
            <a:ext cx="304800" cy="444500"/>
            <a:chOff x="6832600" y="4445000"/>
            <a:chExt cx="304800" cy="444500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143729" y="3423634"/>
            <a:ext cx="304800" cy="444500"/>
            <a:chOff x="6832600" y="4445000"/>
            <a:chExt cx="304800" cy="444500"/>
          </a:xfrm>
        </p:grpSpPr>
        <p:cxnSp>
          <p:nvCxnSpPr>
            <p:cNvPr id="56" name="Straight Connector 5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Rectangle 58"/>
          <p:cNvSpPr/>
          <p:nvPr/>
        </p:nvSpPr>
        <p:spPr>
          <a:xfrm>
            <a:off x="1008694" y="299183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/>
          <p:cNvCxnSpPr/>
          <p:nvPr/>
        </p:nvCxnSpPr>
        <p:spPr>
          <a:xfrm>
            <a:off x="1618295" y="299183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2227895" y="298686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837922" y="298686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063078" y="283829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64" name="TextBox 63"/>
          <p:cNvSpPr txBox="1"/>
          <p:nvPr/>
        </p:nvSpPr>
        <p:spPr>
          <a:xfrm>
            <a:off x="1670461" y="283829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65" name="TextBox 64"/>
          <p:cNvSpPr txBox="1"/>
          <p:nvPr/>
        </p:nvSpPr>
        <p:spPr>
          <a:xfrm>
            <a:off x="2280489" y="284599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66" name="TextBox 65"/>
          <p:cNvSpPr txBox="1"/>
          <p:nvPr/>
        </p:nvSpPr>
        <p:spPr>
          <a:xfrm>
            <a:off x="2890089" y="283829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67" name="Rectangle 66"/>
          <p:cNvSpPr/>
          <p:nvPr/>
        </p:nvSpPr>
        <p:spPr>
          <a:xfrm>
            <a:off x="1008474" y="255506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528855" y="241073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70" name="Content Placeholder 69"/>
          <p:cNvSpPr>
            <a:spLocks noGrp="1"/>
          </p:cNvSpPr>
          <p:nvPr>
            <p:ph sz="half" idx="1"/>
          </p:nvPr>
        </p:nvSpPr>
        <p:spPr>
          <a:xfrm>
            <a:off x="4352168" y="1581879"/>
            <a:ext cx="4461631" cy="489512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C</a:t>
            </a:r>
            <a:r>
              <a:rPr lang="en-US" dirty="0" smtClean="0"/>
              <a:t>hildren view</a:t>
            </a:r>
          </a:p>
          <a:p>
            <a:pPr lvl="1"/>
            <a:r>
              <a:rPr lang="en-US" dirty="0" smtClean="0"/>
              <a:t>Only if push access mode</a:t>
            </a:r>
          </a:p>
          <a:p>
            <a:pPr lvl="1"/>
            <a:r>
              <a:rPr lang="en-US" dirty="0" smtClean="0"/>
              <a:t>Captures pushes performed by left-most children</a:t>
            </a:r>
          </a:p>
          <a:p>
            <a:pPr lvl="1"/>
            <a:r>
              <a:rPr lang="en-US" dirty="0" smtClean="0"/>
              <a:t>Captures queue contents not popped by children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</a:t>
            </a:r>
            <a:r>
              <a:rPr lang="en-US" dirty="0" smtClean="0"/>
              <a:t>ight view</a:t>
            </a:r>
          </a:p>
          <a:p>
            <a:pPr lvl="1"/>
            <a:r>
              <a:rPr lang="en-US" dirty="0" smtClean="0"/>
              <a:t>Captures pushes performed by right siblings (later in program order)</a:t>
            </a:r>
          </a:p>
        </p:txBody>
      </p:sp>
      <p:sp>
        <p:nvSpPr>
          <p:cNvPr id="71" name="Content Placeholder 2"/>
          <p:cNvSpPr>
            <a:spLocks noGrp="1"/>
          </p:cNvSpPr>
          <p:nvPr>
            <p:ph idx="1"/>
          </p:nvPr>
        </p:nvSpPr>
        <p:spPr>
          <a:xfrm>
            <a:off x="165100" y="300038"/>
            <a:ext cx="4127500" cy="1731963"/>
          </a:xfrm>
          <a:solidFill>
            <a:srgbClr val="FFFFB8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  <a:r>
              <a:rPr lang="en-US" sz="2400" b="1" dirty="0">
                <a:solidFill>
                  <a:schemeClr val="tx2"/>
                </a:solidFill>
              </a:rPr>
              <a:t> 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36111" y="5249331"/>
            <a:ext cx="609600" cy="431800"/>
            <a:chOff x="2012950" y="2679700"/>
            <a:chExt cx="609600" cy="431800"/>
          </a:xfrm>
        </p:grpSpPr>
        <p:sp>
          <p:nvSpPr>
            <p:cNvPr id="82" name="Rectangle 81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248811" y="5249331"/>
            <a:ext cx="304800" cy="444500"/>
            <a:chOff x="6832600" y="4445000"/>
            <a:chExt cx="304800" cy="444500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Group 86"/>
          <p:cNvGrpSpPr/>
          <p:nvPr/>
        </p:nvGrpSpPr>
        <p:grpSpPr>
          <a:xfrm>
            <a:off x="541918" y="5249331"/>
            <a:ext cx="304800" cy="444500"/>
            <a:chOff x="6832600" y="4445000"/>
            <a:chExt cx="304800" cy="444500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846138" y="5249331"/>
            <a:ext cx="609600" cy="431800"/>
            <a:chOff x="2012950" y="2679700"/>
            <a:chExt cx="609600" cy="431800"/>
          </a:xfrm>
        </p:grpSpPr>
        <p:sp>
          <p:nvSpPr>
            <p:cNvPr id="91" name="Rectangle 9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858838" y="5249331"/>
            <a:ext cx="304800" cy="444500"/>
            <a:chOff x="6832600" y="4445000"/>
            <a:chExt cx="304800" cy="444500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oup 95"/>
          <p:cNvGrpSpPr/>
          <p:nvPr/>
        </p:nvGrpSpPr>
        <p:grpSpPr>
          <a:xfrm>
            <a:off x="1151945" y="5249331"/>
            <a:ext cx="304800" cy="444500"/>
            <a:chOff x="6832600" y="4445000"/>
            <a:chExt cx="304800" cy="444500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1455738" y="5249331"/>
            <a:ext cx="609600" cy="431800"/>
            <a:chOff x="2012950" y="2679700"/>
            <a:chExt cx="609600" cy="431800"/>
          </a:xfrm>
        </p:grpSpPr>
        <p:sp>
          <p:nvSpPr>
            <p:cNvPr id="100" name="Rectangle 99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01" name="Straight Connector 100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1468438" y="5249331"/>
            <a:ext cx="304800" cy="444500"/>
            <a:chOff x="6832600" y="4445000"/>
            <a:chExt cx="304800" cy="444500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1761545" y="5249331"/>
            <a:ext cx="304800" cy="444500"/>
            <a:chOff x="6832600" y="4445000"/>
            <a:chExt cx="304800" cy="444500"/>
          </a:xfrm>
        </p:grpSpPr>
        <p:cxnSp>
          <p:nvCxnSpPr>
            <p:cNvPr id="106" name="Straight Connector 10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8" name="Rectangle 107"/>
          <p:cNvSpPr/>
          <p:nvPr/>
        </p:nvSpPr>
        <p:spPr>
          <a:xfrm>
            <a:off x="230296" y="481753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10" name="Straight Connector 109"/>
          <p:cNvCxnSpPr/>
          <p:nvPr/>
        </p:nvCxnSpPr>
        <p:spPr>
          <a:xfrm>
            <a:off x="845711" y="481256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455738" y="481256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288277" y="466399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898305" y="467168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507905" y="466399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230296" y="438076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02271" y="422373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54" name="Straight Arrow Connector 153"/>
          <p:cNvCxnSpPr>
            <a:stCxn id="8" idx="2"/>
          </p:cNvCxnSpPr>
          <p:nvPr/>
        </p:nvCxnSpPr>
        <p:spPr>
          <a:xfrm flipH="1">
            <a:off x="1151945" y="3855434"/>
            <a:ext cx="161550" cy="5253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Arrow Connector 156"/>
          <p:cNvCxnSpPr>
            <a:stCxn id="50" idx="2"/>
          </p:cNvCxnSpPr>
          <p:nvPr/>
        </p:nvCxnSpPr>
        <p:spPr>
          <a:xfrm>
            <a:off x="3142722" y="3855434"/>
            <a:ext cx="182703" cy="5253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2413829" y="5249331"/>
            <a:ext cx="609600" cy="431800"/>
            <a:chOff x="2012950" y="2679700"/>
            <a:chExt cx="609600" cy="431800"/>
          </a:xfrm>
        </p:grpSpPr>
        <p:sp>
          <p:nvSpPr>
            <p:cNvPr id="155" name="Rectangle 15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2426529" y="5249331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2719636" y="5249331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3023856" y="5249331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3036556" y="5249331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3633456" y="5249331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3646156" y="5249331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3939263" y="5249331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2408014" y="4817531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3023429" y="4812565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3633456" y="4812565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2465995" y="466399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076023" y="467168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685623" y="466399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2408014" y="4380765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2679989" y="422373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3341356" y="5249331"/>
            <a:ext cx="304800" cy="444500"/>
            <a:chOff x="6832600" y="4445000"/>
            <a:chExt cx="304800" cy="44450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411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/>
        </p:nvSpPr>
        <p:spPr>
          <a:xfrm>
            <a:off x="2097921" y="53001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queue);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7" name="Rounded Rectangle 66"/>
          <p:cNvSpPr/>
          <p:nvPr/>
        </p:nvSpPr>
        <p:spPr>
          <a:xfrm>
            <a:off x="923042" y="1750847"/>
            <a:ext cx="2794000" cy="1208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Child tasks with pop access mode inherit </a:t>
            </a:r>
            <a:r>
              <a:rPr lang="en-US" sz="2400" dirty="0" smtClean="0"/>
              <a:t>user &amp; queue </a:t>
            </a:r>
            <a:r>
              <a:rPr lang="en-US" sz="2400" dirty="0"/>
              <a:t>view</a:t>
            </a:r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078742" y="5282380"/>
            <a:ext cx="2247900" cy="431800"/>
            <a:chOff x="4318000" y="3657600"/>
            <a:chExt cx="2247900" cy="431800"/>
          </a:xfrm>
        </p:grpSpPr>
        <p:sp>
          <p:nvSpPr>
            <p:cNvPr id="70" name="Rectangle 69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4021842" y="52823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021842" y="52696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105496" y="4124601"/>
            <a:ext cx="609600" cy="431800"/>
            <a:chOff x="2012950" y="2679700"/>
            <a:chExt cx="609600" cy="431800"/>
          </a:xfrm>
        </p:grpSpPr>
        <p:sp>
          <p:nvSpPr>
            <p:cNvPr id="63" name="Rectangle 6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18196" y="4124601"/>
            <a:ext cx="304800" cy="444500"/>
            <a:chOff x="6832600" y="4445000"/>
            <a:chExt cx="304800" cy="444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11303" y="4124601"/>
            <a:ext cx="304800" cy="444500"/>
            <a:chOff x="6832600" y="4445000"/>
            <a:chExt cx="304800" cy="4445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715523" y="4124601"/>
            <a:ext cx="609600" cy="431800"/>
            <a:chOff x="2012950" y="2679700"/>
            <a:chExt cx="609600" cy="431800"/>
          </a:xfrm>
        </p:grpSpPr>
        <p:sp>
          <p:nvSpPr>
            <p:cNvPr id="89" name="Rectangle 88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728223" y="4124601"/>
            <a:ext cx="304800" cy="444500"/>
            <a:chOff x="6832600" y="4445000"/>
            <a:chExt cx="304800" cy="4445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325123" y="4124601"/>
            <a:ext cx="609600" cy="431800"/>
            <a:chOff x="2012950" y="2679700"/>
            <a:chExt cx="609600" cy="431800"/>
          </a:xfrm>
        </p:grpSpPr>
        <p:sp>
          <p:nvSpPr>
            <p:cNvPr id="95" name="Rectangle 9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630930" y="4124601"/>
            <a:ext cx="304800" cy="444500"/>
            <a:chOff x="6832600" y="4445000"/>
            <a:chExt cx="304800" cy="4445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099681" y="369280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715096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25123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57662" y="353926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67690" y="354695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7290" y="353926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99681" y="325603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71656" y="309900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21330" y="2718004"/>
            <a:ext cx="1320316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1613955" y="4368800"/>
            <a:ext cx="1537553" cy="1143000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2445769 w 2794097"/>
              <a:gd name="connsiteY0" fmla="*/ 0 h 1291313"/>
              <a:gd name="connsiteX1" fmla="*/ 2445769 w 2794097"/>
              <a:gd name="connsiteY1" fmla="*/ 838200 h 1291313"/>
              <a:gd name="connsiteX2" fmla="*/ 2648969 w 2794097"/>
              <a:gd name="connsiteY2" fmla="*/ 1282700 h 1291313"/>
              <a:gd name="connsiteX3" fmla="*/ 0 w 2794097"/>
              <a:gd name="connsiteY3" fmla="*/ 1143000 h 1291313"/>
              <a:gd name="connsiteX0" fmla="*/ 3417764 w 3661351"/>
              <a:gd name="connsiteY0" fmla="*/ 0 h 1143000"/>
              <a:gd name="connsiteX1" fmla="*/ 3417764 w 3661351"/>
              <a:gd name="connsiteY1" fmla="*/ 838200 h 1143000"/>
              <a:gd name="connsiteX2" fmla="*/ 79099 w 3661351"/>
              <a:gd name="connsiteY2" fmla="*/ 1003300 h 1143000"/>
              <a:gd name="connsiteX3" fmla="*/ 971995 w 3661351"/>
              <a:gd name="connsiteY3" fmla="*/ 1143000 h 1143000"/>
              <a:gd name="connsiteX0" fmla="*/ 3462796 w 3462797"/>
              <a:gd name="connsiteY0" fmla="*/ 0 h 1143000"/>
              <a:gd name="connsiteX1" fmla="*/ 374290 w 3462797"/>
              <a:gd name="connsiteY1" fmla="*/ 419100 h 1143000"/>
              <a:gd name="connsiteX2" fmla="*/ 124131 w 3462797"/>
              <a:gd name="connsiteY2" fmla="*/ 1003300 h 1143000"/>
              <a:gd name="connsiteX3" fmla="*/ 1017027 w 3462797"/>
              <a:gd name="connsiteY3" fmla="*/ 1143000 h 1143000"/>
              <a:gd name="connsiteX0" fmla="*/ 3394551 w 3394552"/>
              <a:gd name="connsiteY0" fmla="*/ 0 h 1143000"/>
              <a:gd name="connsiteX1" fmla="*/ 2030215 w 3394552"/>
              <a:gd name="connsiteY1" fmla="*/ 266700 h 1143000"/>
              <a:gd name="connsiteX2" fmla="*/ 306045 w 3394552"/>
              <a:gd name="connsiteY2" fmla="*/ 419100 h 1143000"/>
              <a:gd name="connsiteX3" fmla="*/ 55886 w 3394552"/>
              <a:gd name="connsiteY3" fmla="*/ 1003300 h 1143000"/>
              <a:gd name="connsiteX4" fmla="*/ 948782 w 3394552"/>
              <a:gd name="connsiteY4" fmla="*/ 1143000 h 1143000"/>
              <a:gd name="connsiteX0" fmla="*/ 3459161 w 3595656"/>
              <a:gd name="connsiteY0" fmla="*/ 0 h 1143000"/>
              <a:gd name="connsiteX1" fmla="*/ 3398231 w 3595656"/>
              <a:gd name="connsiteY1" fmla="*/ 330200 h 1143000"/>
              <a:gd name="connsiteX2" fmla="*/ 370655 w 3595656"/>
              <a:gd name="connsiteY2" fmla="*/ 419100 h 1143000"/>
              <a:gd name="connsiteX3" fmla="*/ 120496 w 3595656"/>
              <a:gd name="connsiteY3" fmla="*/ 1003300 h 1143000"/>
              <a:gd name="connsiteX4" fmla="*/ 1013392 w 3595656"/>
              <a:gd name="connsiteY4" fmla="*/ 1143000 h 1143000"/>
              <a:gd name="connsiteX0" fmla="*/ 3459161 w 3636820"/>
              <a:gd name="connsiteY0" fmla="*/ 0 h 1143000"/>
              <a:gd name="connsiteX1" fmla="*/ 3398231 w 3636820"/>
              <a:gd name="connsiteY1" fmla="*/ 330200 h 1143000"/>
              <a:gd name="connsiteX2" fmla="*/ 370655 w 3636820"/>
              <a:gd name="connsiteY2" fmla="*/ 419100 h 1143000"/>
              <a:gd name="connsiteX3" fmla="*/ 120496 w 3636820"/>
              <a:gd name="connsiteY3" fmla="*/ 1003300 h 1143000"/>
              <a:gd name="connsiteX4" fmla="*/ 1013392 w 3636820"/>
              <a:gd name="connsiteY4" fmla="*/ 1143000 h 1143000"/>
              <a:gd name="connsiteX0" fmla="*/ 3430429 w 3430428"/>
              <a:gd name="connsiteY0" fmla="*/ 0 h 1143000"/>
              <a:gd name="connsiteX1" fmla="*/ 2859471 w 3430428"/>
              <a:gd name="connsiteY1" fmla="*/ 330200 h 1143000"/>
              <a:gd name="connsiteX2" fmla="*/ 341923 w 3430428"/>
              <a:gd name="connsiteY2" fmla="*/ 419100 h 1143000"/>
              <a:gd name="connsiteX3" fmla="*/ 91764 w 3430428"/>
              <a:gd name="connsiteY3" fmla="*/ 1003300 h 1143000"/>
              <a:gd name="connsiteX4" fmla="*/ 984660 w 3430428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428" h="1143000">
                <a:moveTo>
                  <a:pt x="3430429" y="0"/>
                </a:moveTo>
                <a:cubicBezTo>
                  <a:pt x="3401386" y="184150"/>
                  <a:pt x="3374222" y="260350"/>
                  <a:pt x="2859471" y="330200"/>
                </a:cubicBezTo>
                <a:cubicBezTo>
                  <a:pt x="2344720" y="400050"/>
                  <a:pt x="803207" y="306917"/>
                  <a:pt x="341923" y="419100"/>
                </a:cubicBezTo>
                <a:cubicBezTo>
                  <a:pt x="-119361" y="531283"/>
                  <a:pt x="-15359" y="882650"/>
                  <a:pt x="91764" y="1003300"/>
                </a:cubicBezTo>
                <a:cubicBezTo>
                  <a:pt x="198887" y="1123950"/>
                  <a:pt x="984660" y="1143000"/>
                  <a:pt x="984660" y="1143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886340" y="4111166"/>
            <a:ext cx="609600" cy="431800"/>
            <a:chOff x="2012950" y="2679700"/>
            <a:chExt cx="609600" cy="431800"/>
          </a:xfrm>
        </p:grpSpPr>
        <p:sp>
          <p:nvSpPr>
            <p:cNvPr id="114" name="Rectangle 11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7192147" y="4111166"/>
            <a:ext cx="304800" cy="444500"/>
            <a:chOff x="6832600" y="4445000"/>
            <a:chExt cx="304800" cy="4445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7496367" y="4111166"/>
            <a:ext cx="609600" cy="431800"/>
            <a:chOff x="2012950" y="2679700"/>
            <a:chExt cx="609600" cy="431800"/>
          </a:xfrm>
        </p:grpSpPr>
        <p:sp>
          <p:nvSpPr>
            <p:cNvPr id="126" name="Rectangle 12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7509067" y="4111166"/>
            <a:ext cx="304800" cy="444500"/>
            <a:chOff x="6832600" y="4445000"/>
            <a:chExt cx="304800" cy="444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7802174" y="4111166"/>
            <a:ext cx="304800" cy="444500"/>
            <a:chOff x="6832600" y="4445000"/>
            <a:chExt cx="304800" cy="44450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8105967" y="4111166"/>
            <a:ext cx="609600" cy="431800"/>
            <a:chOff x="2012950" y="2679700"/>
            <a:chExt cx="609600" cy="431800"/>
          </a:xfrm>
        </p:grpSpPr>
        <p:sp>
          <p:nvSpPr>
            <p:cNvPr id="135" name="Rectangle 13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8118667" y="4111166"/>
            <a:ext cx="304800" cy="444500"/>
            <a:chOff x="6832600" y="4445000"/>
            <a:chExt cx="304800" cy="4445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411774" y="4111166"/>
            <a:ext cx="304800" cy="444500"/>
            <a:chOff x="6832600" y="4445000"/>
            <a:chExt cx="304800" cy="44450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/>
          <p:cNvSpPr/>
          <p:nvPr/>
        </p:nvSpPr>
        <p:spPr>
          <a:xfrm>
            <a:off x="6880525" y="3679366"/>
            <a:ext cx="183504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495940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105967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938506" y="3525831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Q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48534" y="353352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U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158134" y="3525831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R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880525" y="3242600"/>
            <a:ext cx="183482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7279500" y="3085569"/>
            <a:ext cx="104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cons</a:t>
            </a:r>
            <a:endParaRPr lang="en-US" sz="3600" dirty="0">
              <a:solidFill>
                <a:schemeClr val="accent3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6209550" y="2730704"/>
            <a:ext cx="1635773" cy="51189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4063830" y="2286204"/>
            <a:ext cx="304800" cy="444500"/>
            <a:chOff x="6832600" y="4445000"/>
            <a:chExt cx="304800" cy="444500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4330700" y="4318000"/>
            <a:ext cx="2754357" cy="10797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717800 w 2805135"/>
              <a:gd name="connsiteY0" fmla="*/ 0 h 1877181"/>
              <a:gd name="connsiteX1" fmla="*/ 2603500 w 2805135"/>
              <a:gd name="connsiteY1" fmla="*/ 1079500 h 1877181"/>
              <a:gd name="connsiteX2" fmla="*/ 0 w 2805135"/>
              <a:gd name="connsiteY2" fmla="*/ 1877181 h 1877181"/>
              <a:gd name="connsiteX0" fmla="*/ 2717800 w 2805135"/>
              <a:gd name="connsiteY0" fmla="*/ 0 h 1878923"/>
              <a:gd name="connsiteX1" fmla="*/ 2603500 w 2805135"/>
              <a:gd name="connsiteY1" fmla="*/ 1079500 h 1878923"/>
              <a:gd name="connsiteX2" fmla="*/ 0 w 2805135"/>
              <a:gd name="connsiteY2" fmla="*/ 1877181 h 1878923"/>
              <a:gd name="connsiteX0" fmla="*/ 2717800 w 2805135"/>
              <a:gd name="connsiteY0" fmla="*/ 0 h 1647638"/>
              <a:gd name="connsiteX1" fmla="*/ 2603500 w 2805135"/>
              <a:gd name="connsiteY1" fmla="*/ 1079500 h 1647638"/>
              <a:gd name="connsiteX2" fmla="*/ 0 w 2805135"/>
              <a:gd name="connsiteY2" fmla="*/ 1644953 h 1647638"/>
              <a:gd name="connsiteX0" fmla="*/ 2717800 w 2805135"/>
              <a:gd name="connsiteY0" fmla="*/ 0 h 1644953"/>
              <a:gd name="connsiteX1" fmla="*/ 2603500 w 2805135"/>
              <a:gd name="connsiteY1" fmla="*/ 1079500 h 1644953"/>
              <a:gd name="connsiteX2" fmla="*/ 685800 w 2805135"/>
              <a:gd name="connsiteY2" fmla="*/ 1548191 h 1644953"/>
              <a:gd name="connsiteX3" fmla="*/ 0 w 2805135"/>
              <a:gd name="connsiteY3" fmla="*/ 1644953 h 1644953"/>
              <a:gd name="connsiteX0" fmla="*/ 2717800 w 2805135"/>
              <a:gd name="connsiteY0" fmla="*/ 0 h 1644953"/>
              <a:gd name="connsiteX1" fmla="*/ 2603500 w 2805135"/>
              <a:gd name="connsiteY1" fmla="*/ 1079500 h 1644953"/>
              <a:gd name="connsiteX2" fmla="*/ 2057400 w 2805135"/>
              <a:gd name="connsiteY2" fmla="*/ 1257905 h 1644953"/>
              <a:gd name="connsiteX3" fmla="*/ 685800 w 2805135"/>
              <a:gd name="connsiteY3" fmla="*/ 1548191 h 1644953"/>
              <a:gd name="connsiteX4" fmla="*/ 0 w 2805135"/>
              <a:gd name="connsiteY4" fmla="*/ 1644953 h 1644953"/>
              <a:gd name="connsiteX0" fmla="*/ 2717800 w 2726176"/>
              <a:gd name="connsiteY0" fmla="*/ 0 h 1644953"/>
              <a:gd name="connsiteX1" fmla="*/ 2603500 w 2726176"/>
              <a:gd name="connsiteY1" fmla="*/ 1079500 h 1644953"/>
              <a:gd name="connsiteX2" fmla="*/ 1066800 w 2726176"/>
              <a:gd name="connsiteY2" fmla="*/ 1141791 h 1644953"/>
              <a:gd name="connsiteX3" fmla="*/ 685800 w 2726176"/>
              <a:gd name="connsiteY3" fmla="*/ 1548191 h 1644953"/>
              <a:gd name="connsiteX4" fmla="*/ 0 w 2726176"/>
              <a:gd name="connsiteY4" fmla="*/ 1644953 h 1644953"/>
              <a:gd name="connsiteX0" fmla="*/ 2717800 w 2726176"/>
              <a:gd name="connsiteY0" fmla="*/ 0 h 1645258"/>
              <a:gd name="connsiteX1" fmla="*/ 2603500 w 2726176"/>
              <a:gd name="connsiteY1" fmla="*/ 1079500 h 1645258"/>
              <a:gd name="connsiteX2" fmla="*/ 1066800 w 2726176"/>
              <a:gd name="connsiteY2" fmla="*/ 1141791 h 1645258"/>
              <a:gd name="connsiteX3" fmla="*/ 596900 w 2726176"/>
              <a:gd name="connsiteY3" fmla="*/ 1586896 h 1645258"/>
              <a:gd name="connsiteX4" fmla="*/ 0 w 2726176"/>
              <a:gd name="connsiteY4" fmla="*/ 1644953 h 1645258"/>
              <a:gd name="connsiteX0" fmla="*/ 2717800 w 2754357"/>
              <a:gd name="connsiteY0" fmla="*/ 0 h 1645258"/>
              <a:gd name="connsiteX1" fmla="*/ 2603500 w 2754357"/>
              <a:gd name="connsiteY1" fmla="*/ 1079500 h 1645258"/>
              <a:gd name="connsiteX2" fmla="*/ 1066800 w 2754357"/>
              <a:gd name="connsiteY2" fmla="*/ 1141791 h 1645258"/>
              <a:gd name="connsiteX3" fmla="*/ 596900 w 2754357"/>
              <a:gd name="connsiteY3" fmla="*/ 1586896 h 1645258"/>
              <a:gd name="connsiteX4" fmla="*/ 0 w 2754357"/>
              <a:gd name="connsiteY4" fmla="*/ 1644953 h 16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357" h="1645258">
                <a:moveTo>
                  <a:pt x="2717800" y="0"/>
                </a:moveTo>
                <a:cubicBezTo>
                  <a:pt x="2687108" y="505430"/>
                  <a:pt x="2878667" y="889202"/>
                  <a:pt x="2603500" y="1079500"/>
                </a:cubicBezTo>
                <a:cubicBezTo>
                  <a:pt x="2328333" y="1269798"/>
                  <a:pt x="1386417" y="1063676"/>
                  <a:pt x="1066800" y="1141791"/>
                </a:cubicBezTo>
                <a:cubicBezTo>
                  <a:pt x="747183" y="1219906"/>
                  <a:pt x="939800" y="1522388"/>
                  <a:pt x="596900" y="1586896"/>
                </a:cubicBezTo>
                <a:cubicBezTo>
                  <a:pt x="162983" y="1681138"/>
                  <a:pt x="114300" y="1628826"/>
                  <a:pt x="0" y="1644953"/>
                </a:cubicBezTo>
              </a:path>
            </a:pathLst>
          </a:cu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4483966" y="4129567"/>
            <a:ext cx="609600" cy="431800"/>
            <a:chOff x="2012950" y="2679700"/>
            <a:chExt cx="609600" cy="431800"/>
          </a:xfrm>
        </p:grpSpPr>
        <p:sp>
          <p:nvSpPr>
            <p:cNvPr id="156" name="Rectangle 15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4496666" y="4129567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4789773" y="4129567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5093993" y="4129567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106693" y="4129567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5703593" y="4129567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716293" y="4129567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6009400" y="4129567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4478151" y="3697767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093566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03593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536132" y="3544232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146160" y="3551923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55760" y="3544232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478151" y="3261001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50126" y="3103970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>
            <a:off x="5319192" y="2730704"/>
            <a:ext cx="79601" cy="530297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020323" y="52862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5342355" y="5255717"/>
            <a:ext cx="677445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5323176" y="5237930"/>
            <a:ext cx="2247900" cy="431800"/>
            <a:chOff x="4318000" y="3657600"/>
            <a:chExt cx="2247900" cy="431800"/>
          </a:xfrm>
        </p:grpSpPr>
        <p:sp>
          <p:nvSpPr>
            <p:cNvPr id="195" name="Rectangle 194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Straight Connector 200"/>
          <p:cNvCxnSpPr/>
          <p:nvPr/>
        </p:nvCxnSpPr>
        <p:spPr>
          <a:xfrm>
            <a:off x="7266276" y="52379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7266276" y="52252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036157" y="524175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Freeform 203"/>
          <p:cNvSpPr/>
          <p:nvPr/>
        </p:nvSpPr>
        <p:spPr>
          <a:xfrm>
            <a:off x="3489257" y="4356099"/>
            <a:ext cx="1854200" cy="1232105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232105">
                <a:moveTo>
                  <a:pt x="0" y="0"/>
                </a:moveTo>
                <a:lnTo>
                  <a:pt x="92143" y="469901"/>
                </a:lnTo>
                <a:cubicBezTo>
                  <a:pt x="251434" y="584201"/>
                  <a:pt x="852568" y="558800"/>
                  <a:pt x="955744" y="685800"/>
                </a:cubicBezTo>
                <a:cubicBezTo>
                  <a:pt x="1058920" y="812800"/>
                  <a:pt x="980557" y="1041400"/>
                  <a:pt x="1130300" y="1130300"/>
                </a:cubicBezTo>
                <a:cubicBezTo>
                  <a:pt x="1280043" y="1219200"/>
                  <a:pt x="1350433" y="1253066"/>
                  <a:pt x="1854200" y="12192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5574329" y="4303012"/>
            <a:ext cx="2472206" cy="12065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993900"/>
              <a:gd name="connsiteY0" fmla="*/ 0 h 1221390"/>
              <a:gd name="connsiteX1" fmla="*/ 92143 w 1993900"/>
              <a:gd name="connsiteY1" fmla="*/ 469901 h 1221390"/>
              <a:gd name="connsiteX2" fmla="*/ 955744 w 1993900"/>
              <a:gd name="connsiteY2" fmla="*/ 685800 h 1221390"/>
              <a:gd name="connsiteX3" fmla="*/ 1130300 w 1993900"/>
              <a:gd name="connsiteY3" fmla="*/ 1130300 h 1221390"/>
              <a:gd name="connsiteX4" fmla="*/ 1993900 w 1993900"/>
              <a:gd name="connsiteY4" fmla="*/ 1206500 h 1221390"/>
              <a:gd name="connsiteX0" fmla="*/ 0 w 2111008"/>
              <a:gd name="connsiteY0" fmla="*/ 0 h 1206500"/>
              <a:gd name="connsiteX1" fmla="*/ 92143 w 2111008"/>
              <a:gd name="connsiteY1" fmla="*/ 469901 h 1206500"/>
              <a:gd name="connsiteX2" fmla="*/ 955744 w 2111008"/>
              <a:gd name="connsiteY2" fmla="*/ 685800 h 1206500"/>
              <a:gd name="connsiteX3" fmla="*/ 1130300 w 2111008"/>
              <a:gd name="connsiteY3" fmla="*/ 1130300 h 1206500"/>
              <a:gd name="connsiteX4" fmla="*/ 1993900 w 2111008"/>
              <a:gd name="connsiteY4" fmla="*/ 1206500 h 1206500"/>
              <a:gd name="connsiteX0" fmla="*/ 0 w 2531993"/>
              <a:gd name="connsiteY0" fmla="*/ 0 h 1206500"/>
              <a:gd name="connsiteX1" fmla="*/ 92143 w 2531993"/>
              <a:gd name="connsiteY1" fmla="*/ 4699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531993"/>
              <a:gd name="connsiteY0" fmla="*/ 0 h 1206500"/>
              <a:gd name="connsiteX1" fmla="*/ 79443 w 2531993"/>
              <a:gd name="connsiteY1" fmla="*/ 5207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206" h="1206500">
                <a:moveTo>
                  <a:pt x="0" y="0"/>
                </a:moveTo>
                <a:cubicBezTo>
                  <a:pt x="26481" y="173567"/>
                  <a:pt x="2162" y="372534"/>
                  <a:pt x="79443" y="520701"/>
                </a:cubicBezTo>
                <a:cubicBezTo>
                  <a:pt x="238734" y="635001"/>
                  <a:pt x="1563768" y="584200"/>
                  <a:pt x="1832044" y="647700"/>
                </a:cubicBezTo>
                <a:cubicBezTo>
                  <a:pt x="2151120" y="660400"/>
                  <a:pt x="2436824" y="859367"/>
                  <a:pt x="2463800" y="952500"/>
                </a:cubicBezTo>
                <a:cubicBezTo>
                  <a:pt x="2490776" y="1045633"/>
                  <a:pt x="2480733" y="1202266"/>
                  <a:pt x="1993900" y="12065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12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queue);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5" name="Freeform 64"/>
          <p:cNvSpPr/>
          <p:nvPr/>
        </p:nvSpPr>
        <p:spPr>
          <a:xfrm>
            <a:off x="3229464" y="2463799"/>
            <a:ext cx="988612" cy="3014577"/>
          </a:xfrm>
          <a:custGeom>
            <a:avLst/>
            <a:gdLst>
              <a:gd name="connsiteX0" fmla="*/ 710508 w 723208"/>
              <a:gd name="connsiteY0" fmla="*/ 0 h 2273300"/>
              <a:gd name="connsiteX1" fmla="*/ 634308 w 723208"/>
              <a:gd name="connsiteY1" fmla="*/ 546100 h 2273300"/>
              <a:gd name="connsiteX2" fmla="*/ 75508 w 723208"/>
              <a:gd name="connsiteY2" fmla="*/ 1308100 h 2273300"/>
              <a:gd name="connsiteX3" fmla="*/ 75508 w 723208"/>
              <a:gd name="connsiteY3" fmla="*/ 2108200 h 2273300"/>
              <a:gd name="connsiteX4" fmla="*/ 723208 w 723208"/>
              <a:gd name="connsiteY4" fmla="*/ 2273300 h 2273300"/>
              <a:gd name="connsiteX0" fmla="*/ 719735 w 872135"/>
              <a:gd name="connsiteY0" fmla="*/ 0 h 2273300"/>
              <a:gd name="connsiteX1" fmla="*/ 643535 w 872135"/>
              <a:gd name="connsiteY1" fmla="*/ 546100 h 2273300"/>
              <a:gd name="connsiteX2" fmla="*/ 84735 w 872135"/>
              <a:gd name="connsiteY2" fmla="*/ 1308100 h 2273300"/>
              <a:gd name="connsiteX3" fmla="*/ 84735 w 872135"/>
              <a:gd name="connsiteY3" fmla="*/ 2108200 h 2273300"/>
              <a:gd name="connsiteX4" fmla="*/ 872135 w 872135"/>
              <a:gd name="connsiteY4" fmla="*/ 2273300 h 2273300"/>
              <a:gd name="connsiteX0" fmla="*/ 1443635 w 1443909"/>
              <a:gd name="connsiteY0" fmla="*/ 0 h 2302399"/>
              <a:gd name="connsiteX1" fmla="*/ 643535 w 1443909"/>
              <a:gd name="connsiteY1" fmla="*/ 575199 h 2302399"/>
              <a:gd name="connsiteX2" fmla="*/ 84735 w 1443909"/>
              <a:gd name="connsiteY2" fmla="*/ 1337199 h 2302399"/>
              <a:gd name="connsiteX3" fmla="*/ 84735 w 1443909"/>
              <a:gd name="connsiteY3" fmla="*/ 2137299 h 2302399"/>
              <a:gd name="connsiteX4" fmla="*/ 872135 w 1443909"/>
              <a:gd name="connsiteY4" fmla="*/ 2302399 h 2302399"/>
              <a:gd name="connsiteX0" fmla="*/ 1481415 w 1487849"/>
              <a:gd name="connsiteY0" fmla="*/ 0 h 2302399"/>
              <a:gd name="connsiteX1" fmla="*/ 1278215 w 1487849"/>
              <a:gd name="connsiteY1" fmla="*/ 992286 h 2302399"/>
              <a:gd name="connsiteX2" fmla="*/ 122515 w 1487849"/>
              <a:gd name="connsiteY2" fmla="*/ 1337199 h 2302399"/>
              <a:gd name="connsiteX3" fmla="*/ 122515 w 1487849"/>
              <a:gd name="connsiteY3" fmla="*/ 2137299 h 2302399"/>
              <a:gd name="connsiteX4" fmla="*/ 909915 w 1487849"/>
              <a:gd name="connsiteY4" fmla="*/ 2302399 h 2302399"/>
              <a:gd name="connsiteX0" fmla="*/ 1361416 w 1363092"/>
              <a:gd name="connsiteY0" fmla="*/ 0 h 2302399"/>
              <a:gd name="connsiteX1" fmla="*/ 1158216 w 1363092"/>
              <a:gd name="connsiteY1" fmla="*/ 992286 h 2302399"/>
              <a:gd name="connsiteX2" fmla="*/ 561316 w 1363092"/>
              <a:gd name="connsiteY2" fmla="*/ 1589391 h 2302399"/>
              <a:gd name="connsiteX3" fmla="*/ 2516 w 1363092"/>
              <a:gd name="connsiteY3" fmla="*/ 2137299 h 2302399"/>
              <a:gd name="connsiteX4" fmla="*/ 789916 w 1363092"/>
              <a:gd name="connsiteY4" fmla="*/ 2302399 h 2302399"/>
              <a:gd name="connsiteX0" fmla="*/ 986936 w 988612"/>
              <a:gd name="connsiteY0" fmla="*/ 0 h 2302399"/>
              <a:gd name="connsiteX1" fmla="*/ 783736 w 988612"/>
              <a:gd name="connsiteY1" fmla="*/ 992286 h 2302399"/>
              <a:gd name="connsiteX2" fmla="*/ 186836 w 988612"/>
              <a:gd name="connsiteY2" fmla="*/ 1589391 h 2302399"/>
              <a:gd name="connsiteX3" fmla="*/ 9036 w 988612"/>
              <a:gd name="connsiteY3" fmla="*/ 2176098 h 2302399"/>
              <a:gd name="connsiteX4" fmla="*/ 415436 w 988612"/>
              <a:gd name="connsiteY4" fmla="*/ 2302399 h 23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8612" h="2302399">
                <a:moveTo>
                  <a:pt x="986936" y="0"/>
                </a:moveTo>
                <a:cubicBezTo>
                  <a:pt x="1001752" y="164041"/>
                  <a:pt x="917086" y="727388"/>
                  <a:pt x="783736" y="992286"/>
                </a:cubicBezTo>
                <a:cubicBezTo>
                  <a:pt x="650386" y="1257184"/>
                  <a:pt x="315953" y="1392089"/>
                  <a:pt x="186836" y="1589391"/>
                </a:cubicBezTo>
                <a:cubicBezTo>
                  <a:pt x="57719" y="1786693"/>
                  <a:pt x="-29064" y="2057263"/>
                  <a:pt x="9036" y="2176098"/>
                </a:cubicBezTo>
                <a:cubicBezTo>
                  <a:pt x="47136" y="2294933"/>
                  <a:pt x="415436" y="2302399"/>
                  <a:pt x="415436" y="2302399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 65"/>
          <p:cNvSpPr/>
          <p:nvPr/>
        </p:nvSpPr>
        <p:spPr>
          <a:xfrm>
            <a:off x="5692146" y="2463800"/>
            <a:ext cx="1009983" cy="3014576"/>
          </a:xfrm>
          <a:custGeom>
            <a:avLst/>
            <a:gdLst>
              <a:gd name="connsiteX0" fmla="*/ 0 w 1676204"/>
              <a:gd name="connsiteY0" fmla="*/ 0 h 2235200"/>
              <a:gd name="connsiteX1" fmla="*/ 12700 w 1676204"/>
              <a:gd name="connsiteY1" fmla="*/ 558800 h 2235200"/>
              <a:gd name="connsiteX2" fmla="*/ 76200 w 1676204"/>
              <a:gd name="connsiteY2" fmla="*/ 812800 h 2235200"/>
              <a:gd name="connsiteX3" fmla="*/ 165100 w 1676204"/>
              <a:gd name="connsiteY3" fmla="*/ 1016000 h 2235200"/>
              <a:gd name="connsiteX4" fmla="*/ 1219200 w 1676204"/>
              <a:gd name="connsiteY4" fmla="*/ 1536700 h 2235200"/>
              <a:gd name="connsiteX5" fmla="*/ 1663700 w 1676204"/>
              <a:gd name="connsiteY5" fmla="*/ 2032000 h 2235200"/>
              <a:gd name="connsiteX6" fmla="*/ 774700 w 1676204"/>
              <a:gd name="connsiteY6" fmla="*/ 2235200 h 2235200"/>
              <a:gd name="connsiteX0" fmla="*/ 0 w 1674745"/>
              <a:gd name="connsiteY0" fmla="*/ 0 h 2235200"/>
              <a:gd name="connsiteX1" fmla="*/ 12700 w 1674745"/>
              <a:gd name="connsiteY1" fmla="*/ 558800 h 2235200"/>
              <a:gd name="connsiteX2" fmla="*/ 76200 w 1674745"/>
              <a:gd name="connsiteY2" fmla="*/ 812800 h 2235200"/>
              <a:gd name="connsiteX3" fmla="*/ 444500 w 1674745"/>
              <a:gd name="connsiteY3" fmla="*/ 1155700 h 2235200"/>
              <a:gd name="connsiteX4" fmla="*/ 1219200 w 1674745"/>
              <a:gd name="connsiteY4" fmla="*/ 1536700 h 2235200"/>
              <a:gd name="connsiteX5" fmla="*/ 1663700 w 1674745"/>
              <a:gd name="connsiteY5" fmla="*/ 2032000 h 2235200"/>
              <a:gd name="connsiteX6" fmla="*/ 774700 w 1674745"/>
              <a:gd name="connsiteY6" fmla="*/ 2235200 h 2235200"/>
              <a:gd name="connsiteX0" fmla="*/ 0 w 1669118"/>
              <a:gd name="connsiteY0" fmla="*/ 0 h 2235200"/>
              <a:gd name="connsiteX1" fmla="*/ 12700 w 1669118"/>
              <a:gd name="connsiteY1" fmla="*/ 558800 h 2235200"/>
              <a:gd name="connsiteX2" fmla="*/ 76200 w 1669118"/>
              <a:gd name="connsiteY2" fmla="*/ 812800 h 2235200"/>
              <a:gd name="connsiteX3" fmla="*/ 444500 w 1669118"/>
              <a:gd name="connsiteY3" fmla="*/ 1155700 h 2235200"/>
              <a:gd name="connsiteX4" fmla="*/ 1219200 w 1669118"/>
              <a:gd name="connsiteY4" fmla="*/ 1536700 h 2235200"/>
              <a:gd name="connsiteX5" fmla="*/ 1663700 w 1669118"/>
              <a:gd name="connsiteY5" fmla="*/ 2032000 h 2235200"/>
              <a:gd name="connsiteX6" fmla="*/ 927100 w 1669118"/>
              <a:gd name="connsiteY6" fmla="*/ 2235200 h 2235200"/>
              <a:gd name="connsiteX0" fmla="*/ 758810 w 1704028"/>
              <a:gd name="connsiteY0" fmla="*/ 0 h 2263811"/>
              <a:gd name="connsiteX1" fmla="*/ 47610 w 1704028"/>
              <a:gd name="connsiteY1" fmla="*/ 587411 h 2263811"/>
              <a:gd name="connsiteX2" fmla="*/ 111110 w 1704028"/>
              <a:gd name="connsiteY2" fmla="*/ 841411 h 2263811"/>
              <a:gd name="connsiteX3" fmla="*/ 479410 w 1704028"/>
              <a:gd name="connsiteY3" fmla="*/ 1184311 h 2263811"/>
              <a:gd name="connsiteX4" fmla="*/ 1254110 w 1704028"/>
              <a:gd name="connsiteY4" fmla="*/ 1565311 h 2263811"/>
              <a:gd name="connsiteX5" fmla="*/ 1698610 w 1704028"/>
              <a:gd name="connsiteY5" fmla="*/ 2060611 h 2263811"/>
              <a:gd name="connsiteX6" fmla="*/ 962010 w 1704028"/>
              <a:gd name="connsiteY6" fmla="*/ 2263811 h 2263811"/>
              <a:gd name="connsiteX0" fmla="*/ 653912 w 1599130"/>
              <a:gd name="connsiteY0" fmla="*/ 0 h 2263811"/>
              <a:gd name="connsiteX1" fmla="*/ 6212 w 1599130"/>
              <a:gd name="connsiteY1" fmla="*/ 841411 h 2263811"/>
              <a:gd name="connsiteX2" fmla="*/ 374512 w 1599130"/>
              <a:gd name="connsiteY2" fmla="*/ 1184311 h 2263811"/>
              <a:gd name="connsiteX3" fmla="*/ 1149212 w 1599130"/>
              <a:gd name="connsiteY3" fmla="*/ 1565311 h 2263811"/>
              <a:gd name="connsiteX4" fmla="*/ 1593712 w 1599130"/>
              <a:gd name="connsiteY4" fmla="*/ 2060611 h 2263811"/>
              <a:gd name="connsiteX5" fmla="*/ 857112 w 1599130"/>
              <a:gd name="connsiteY5" fmla="*/ 2263811 h 2263811"/>
              <a:gd name="connsiteX0" fmla="*/ 293525 w 1238743"/>
              <a:gd name="connsiteY0" fmla="*/ 0 h 2263811"/>
              <a:gd name="connsiteX1" fmla="*/ 14125 w 1238743"/>
              <a:gd name="connsiteY1" fmla="*/ 1184311 h 2263811"/>
              <a:gd name="connsiteX2" fmla="*/ 788825 w 1238743"/>
              <a:gd name="connsiteY2" fmla="*/ 1565311 h 2263811"/>
              <a:gd name="connsiteX3" fmla="*/ 1233325 w 1238743"/>
              <a:gd name="connsiteY3" fmla="*/ 2060611 h 2263811"/>
              <a:gd name="connsiteX4" fmla="*/ 496725 w 1238743"/>
              <a:gd name="connsiteY4" fmla="*/ 2263811 h 2263811"/>
              <a:gd name="connsiteX0" fmla="*/ 24817 w 969232"/>
              <a:gd name="connsiteY0" fmla="*/ 0 h 2263811"/>
              <a:gd name="connsiteX1" fmla="*/ 101017 w 969232"/>
              <a:gd name="connsiteY1" fmla="*/ 1050791 h 2263811"/>
              <a:gd name="connsiteX2" fmla="*/ 520117 w 969232"/>
              <a:gd name="connsiteY2" fmla="*/ 1565311 h 2263811"/>
              <a:gd name="connsiteX3" fmla="*/ 964617 w 969232"/>
              <a:gd name="connsiteY3" fmla="*/ 2060611 h 2263811"/>
              <a:gd name="connsiteX4" fmla="*/ 228017 w 969232"/>
              <a:gd name="connsiteY4" fmla="*/ 2263811 h 2263811"/>
              <a:gd name="connsiteX0" fmla="*/ 35552 w 1009983"/>
              <a:gd name="connsiteY0" fmla="*/ 0 h 2263811"/>
              <a:gd name="connsiteX1" fmla="*/ 111752 w 1009983"/>
              <a:gd name="connsiteY1" fmla="*/ 1050791 h 2263811"/>
              <a:gd name="connsiteX2" fmla="*/ 810252 w 1009983"/>
              <a:gd name="connsiteY2" fmla="*/ 1612997 h 2263811"/>
              <a:gd name="connsiteX3" fmla="*/ 975352 w 1009983"/>
              <a:gd name="connsiteY3" fmla="*/ 2060611 h 2263811"/>
              <a:gd name="connsiteX4" fmla="*/ 238752 w 1009983"/>
              <a:gd name="connsiteY4" fmla="*/ 2263811 h 2263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9983" h="2263811">
                <a:moveTo>
                  <a:pt x="35552" y="0"/>
                </a:moveTo>
                <a:cubicBezTo>
                  <a:pt x="-22656" y="246731"/>
                  <a:pt x="-17365" y="781958"/>
                  <a:pt x="111752" y="1050791"/>
                </a:cubicBezTo>
                <a:cubicBezTo>
                  <a:pt x="240869" y="1319624"/>
                  <a:pt x="666319" y="1444694"/>
                  <a:pt x="810252" y="1612997"/>
                </a:cubicBezTo>
                <a:cubicBezTo>
                  <a:pt x="954185" y="1781300"/>
                  <a:pt x="1070602" y="1952142"/>
                  <a:pt x="975352" y="2060611"/>
                </a:cubicBezTo>
                <a:cubicBezTo>
                  <a:pt x="880102" y="2169080"/>
                  <a:pt x="238752" y="2263811"/>
                  <a:pt x="238752" y="2263811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165100" y="2499599"/>
            <a:ext cx="2794000" cy="1208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Hyperqueue</a:t>
            </a:r>
            <a:r>
              <a:rPr lang="en-US" sz="2400" dirty="0" smtClean="0"/>
              <a:t> is </a:t>
            </a:r>
            <a:r>
              <a:rPr lang="en-US" sz="2400" dirty="0" err="1" smtClean="0"/>
              <a:t>initialised</a:t>
            </a:r>
            <a:r>
              <a:rPr lang="en-US" sz="2400" dirty="0" smtClean="0"/>
              <a:t> with an empty segment</a:t>
            </a:r>
            <a:endParaRPr lang="en-US" sz="2400" dirty="0"/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680892" y="5263740"/>
            <a:ext cx="2247900" cy="431800"/>
            <a:chOff x="4318000" y="3657600"/>
            <a:chExt cx="2247900" cy="431800"/>
          </a:xfrm>
        </p:grpSpPr>
        <p:sp>
          <p:nvSpPr>
            <p:cNvPr id="70" name="Rectangle 69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5623992" y="526374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623992" y="525104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5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/>
          <p:cNvSpPr/>
          <p:nvPr/>
        </p:nvSpPr>
        <p:spPr>
          <a:xfrm>
            <a:off x="3680892" y="52747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queue);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spawn prod1(…)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5" name="Freeform 64"/>
          <p:cNvSpPr/>
          <p:nvPr/>
        </p:nvSpPr>
        <p:spPr>
          <a:xfrm>
            <a:off x="3223778" y="2463799"/>
            <a:ext cx="1075141" cy="3014577"/>
          </a:xfrm>
          <a:custGeom>
            <a:avLst/>
            <a:gdLst>
              <a:gd name="connsiteX0" fmla="*/ 710508 w 723208"/>
              <a:gd name="connsiteY0" fmla="*/ 0 h 2273300"/>
              <a:gd name="connsiteX1" fmla="*/ 634308 w 723208"/>
              <a:gd name="connsiteY1" fmla="*/ 546100 h 2273300"/>
              <a:gd name="connsiteX2" fmla="*/ 75508 w 723208"/>
              <a:gd name="connsiteY2" fmla="*/ 1308100 h 2273300"/>
              <a:gd name="connsiteX3" fmla="*/ 75508 w 723208"/>
              <a:gd name="connsiteY3" fmla="*/ 2108200 h 2273300"/>
              <a:gd name="connsiteX4" fmla="*/ 723208 w 723208"/>
              <a:gd name="connsiteY4" fmla="*/ 2273300 h 2273300"/>
              <a:gd name="connsiteX0" fmla="*/ 719735 w 872135"/>
              <a:gd name="connsiteY0" fmla="*/ 0 h 2273300"/>
              <a:gd name="connsiteX1" fmla="*/ 643535 w 872135"/>
              <a:gd name="connsiteY1" fmla="*/ 546100 h 2273300"/>
              <a:gd name="connsiteX2" fmla="*/ 84735 w 872135"/>
              <a:gd name="connsiteY2" fmla="*/ 1308100 h 2273300"/>
              <a:gd name="connsiteX3" fmla="*/ 84735 w 872135"/>
              <a:gd name="connsiteY3" fmla="*/ 2108200 h 2273300"/>
              <a:gd name="connsiteX4" fmla="*/ 872135 w 872135"/>
              <a:gd name="connsiteY4" fmla="*/ 2273300 h 2273300"/>
              <a:gd name="connsiteX0" fmla="*/ 1443635 w 1443909"/>
              <a:gd name="connsiteY0" fmla="*/ 0 h 2302399"/>
              <a:gd name="connsiteX1" fmla="*/ 643535 w 1443909"/>
              <a:gd name="connsiteY1" fmla="*/ 575199 h 2302399"/>
              <a:gd name="connsiteX2" fmla="*/ 84735 w 1443909"/>
              <a:gd name="connsiteY2" fmla="*/ 1337199 h 2302399"/>
              <a:gd name="connsiteX3" fmla="*/ 84735 w 1443909"/>
              <a:gd name="connsiteY3" fmla="*/ 2137299 h 2302399"/>
              <a:gd name="connsiteX4" fmla="*/ 872135 w 1443909"/>
              <a:gd name="connsiteY4" fmla="*/ 2302399 h 2302399"/>
              <a:gd name="connsiteX0" fmla="*/ 1481415 w 1487849"/>
              <a:gd name="connsiteY0" fmla="*/ 0 h 2302399"/>
              <a:gd name="connsiteX1" fmla="*/ 1278215 w 1487849"/>
              <a:gd name="connsiteY1" fmla="*/ 992286 h 2302399"/>
              <a:gd name="connsiteX2" fmla="*/ 122515 w 1487849"/>
              <a:gd name="connsiteY2" fmla="*/ 1337199 h 2302399"/>
              <a:gd name="connsiteX3" fmla="*/ 122515 w 1487849"/>
              <a:gd name="connsiteY3" fmla="*/ 2137299 h 2302399"/>
              <a:gd name="connsiteX4" fmla="*/ 909915 w 1487849"/>
              <a:gd name="connsiteY4" fmla="*/ 2302399 h 2302399"/>
              <a:gd name="connsiteX0" fmla="*/ 1361416 w 1363092"/>
              <a:gd name="connsiteY0" fmla="*/ 0 h 2302399"/>
              <a:gd name="connsiteX1" fmla="*/ 1158216 w 1363092"/>
              <a:gd name="connsiteY1" fmla="*/ 992286 h 2302399"/>
              <a:gd name="connsiteX2" fmla="*/ 561316 w 1363092"/>
              <a:gd name="connsiteY2" fmla="*/ 1589391 h 2302399"/>
              <a:gd name="connsiteX3" fmla="*/ 2516 w 1363092"/>
              <a:gd name="connsiteY3" fmla="*/ 2137299 h 2302399"/>
              <a:gd name="connsiteX4" fmla="*/ 789916 w 1363092"/>
              <a:gd name="connsiteY4" fmla="*/ 2302399 h 2302399"/>
              <a:gd name="connsiteX0" fmla="*/ 986936 w 988612"/>
              <a:gd name="connsiteY0" fmla="*/ 0 h 2302399"/>
              <a:gd name="connsiteX1" fmla="*/ 783736 w 988612"/>
              <a:gd name="connsiteY1" fmla="*/ 992286 h 2302399"/>
              <a:gd name="connsiteX2" fmla="*/ 186836 w 988612"/>
              <a:gd name="connsiteY2" fmla="*/ 1589391 h 2302399"/>
              <a:gd name="connsiteX3" fmla="*/ 9036 w 988612"/>
              <a:gd name="connsiteY3" fmla="*/ 2176098 h 2302399"/>
              <a:gd name="connsiteX4" fmla="*/ 415436 w 988612"/>
              <a:gd name="connsiteY4" fmla="*/ 2302399 h 2302399"/>
              <a:gd name="connsiteX0" fmla="*/ 990128 w 1071710"/>
              <a:gd name="connsiteY0" fmla="*/ 0 h 2302399"/>
              <a:gd name="connsiteX1" fmla="*/ 1015528 w 1071710"/>
              <a:gd name="connsiteY1" fmla="*/ 1535469 h 2302399"/>
              <a:gd name="connsiteX2" fmla="*/ 190028 w 1071710"/>
              <a:gd name="connsiteY2" fmla="*/ 1589391 h 2302399"/>
              <a:gd name="connsiteX3" fmla="*/ 12228 w 1071710"/>
              <a:gd name="connsiteY3" fmla="*/ 2176098 h 2302399"/>
              <a:gd name="connsiteX4" fmla="*/ 418628 w 1071710"/>
              <a:gd name="connsiteY4" fmla="*/ 2302399 h 2302399"/>
              <a:gd name="connsiteX0" fmla="*/ 992621 w 1075141"/>
              <a:gd name="connsiteY0" fmla="*/ 0 h 2302399"/>
              <a:gd name="connsiteX1" fmla="*/ 1018021 w 1075141"/>
              <a:gd name="connsiteY1" fmla="*/ 1535469 h 2302399"/>
              <a:gd name="connsiteX2" fmla="*/ 179821 w 1075141"/>
              <a:gd name="connsiteY2" fmla="*/ 1773685 h 2302399"/>
              <a:gd name="connsiteX3" fmla="*/ 14721 w 1075141"/>
              <a:gd name="connsiteY3" fmla="*/ 2176098 h 2302399"/>
              <a:gd name="connsiteX4" fmla="*/ 421121 w 1075141"/>
              <a:gd name="connsiteY4" fmla="*/ 2302399 h 23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1" h="2302399">
                <a:moveTo>
                  <a:pt x="992621" y="0"/>
                </a:moveTo>
                <a:cubicBezTo>
                  <a:pt x="1007437" y="164041"/>
                  <a:pt x="1153488" y="1239855"/>
                  <a:pt x="1018021" y="1535469"/>
                </a:cubicBezTo>
                <a:cubicBezTo>
                  <a:pt x="882554" y="1831083"/>
                  <a:pt x="347038" y="1666913"/>
                  <a:pt x="179821" y="1773685"/>
                </a:cubicBezTo>
                <a:cubicBezTo>
                  <a:pt x="12604" y="1880457"/>
                  <a:pt x="-25496" y="2087979"/>
                  <a:pt x="14721" y="2176098"/>
                </a:cubicBezTo>
                <a:cubicBezTo>
                  <a:pt x="54938" y="2264217"/>
                  <a:pt x="421121" y="2302399"/>
                  <a:pt x="421121" y="2302399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130646" y="2985200"/>
            <a:ext cx="2794000" cy="1208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Child tasks inherit the user view</a:t>
            </a:r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680892" y="5263740"/>
            <a:ext cx="2247900" cy="431800"/>
            <a:chOff x="4318000" y="3657600"/>
            <a:chExt cx="2247900" cy="431800"/>
          </a:xfrm>
        </p:grpSpPr>
        <p:sp>
          <p:nvSpPr>
            <p:cNvPr id="70" name="Rectangle 69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5623992" y="526374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623992" y="525104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105496" y="4124601"/>
            <a:ext cx="609600" cy="431800"/>
            <a:chOff x="2012950" y="2679700"/>
            <a:chExt cx="609600" cy="431800"/>
          </a:xfrm>
        </p:grpSpPr>
        <p:sp>
          <p:nvSpPr>
            <p:cNvPr id="63" name="Rectangle 6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18196" y="4124601"/>
            <a:ext cx="304800" cy="444500"/>
            <a:chOff x="6832600" y="4445000"/>
            <a:chExt cx="304800" cy="444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11303" y="4124601"/>
            <a:ext cx="304800" cy="444500"/>
            <a:chOff x="6832600" y="4445000"/>
            <a:chExt cx="304800" cy="4445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715523" y="4124601"/>
            <a:ext cx="609600" cy="431800"/>
            <a:chOff x="2012950" y="2679700"/>
            <a:chExt cx="609600" cy="431800"/>
          </a:xfrm>
        </p:grpSpPr>
        <p:sp>
          <p:nvSpPr>
            <p:cNvPr id="89" name="Rectangle 88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728223" y="4124601"/>
            <a:ext cx="304800" cy="444500"/>
            <a:chOff x="6832600" y="4445000"/>
            <a:chExt cx="304800" cy="4445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325123" y="4124601"/>
            <a:ext cx="609600" cy="431800"/>
            <a:chOff x="2012950" y="2679700"/>
            <a:chExt cx="609600" cy="431800"/>
          </a:xfrm>
        </p:grpSpPr>
        <p:sp>
          <p:nvSpPr>
            <p:cNvPr id="95" name="Rectangle 9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337823" y="4124601"/>
            <a:ext cx="304800" cy="444500"/>
            <a:chOff x="6832600" y="4445000"/>
            <a:chExt cx="304800" cy="4445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630930" y="4124601"/>
            <a:ext cx="304800" cy="444500"/>
            <a:chOff x="6832600" y="4445000"/>
            <a:chExt cx="304800" cy="4445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099681" y="369280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715096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25123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57662" y="353926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67690" y="354695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7290" y="353926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99681" y="325603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71656" y="309900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21330" y="2718004"/>
            <a:ext cx="1320316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3142747" y="4356100"/>
            <a:ext cx="538145" cy="1311695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53" h="1311695">
                <a:moveTo>
                  <a:pt x="19553" y="0"/>
                </a:moveTo>
                <a:cubicBezTo>
                  <a:pt x="2619" y="312208"/>
                  <a:pt x="-14314" y="624417"/>
                  <a:pt x="19553" y="838200"/>
                </a:cubicBezTo>
                <a:cubicBezTo>
                  <a:pt x="53420" y="1051983"/>
                  <a:pt x="25903" y="1210733"/>
                  <a:pt x="222753" y="1282700"/>
                </a:cubicBezTo>
                <a:cubicBezTo>
                  <a:pt x="419603" y="1354667"/>
                  <a:pt x="1200653" y="1270000"/>
                  <a:pt x="1200653" y="1270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0" name="Straight Connector 119"/>
          <p:cNvCxnSpPr/>
          <p:nvPr/>
        </p:nvCxnSpPr>
        <p:spPr>
          <a:xfrm>
            <a:off x="4603294" y="52608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39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3680892" y="52747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queue);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spawn prod2(…)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680892" y="5263740"/>
            <a:ext cx="2247900" cy="431800"/>
            <a:chOff x="4318000" y="3657600"/>
            <a:chExt cx="2247900" cy="431800"/>
          </a:xfrm>
        </p:grpSpPr>
        <p:sp>
          <p:nvSpPr>
            <p:cNvPr id="70" name="Rectangle 69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5623992" y="526374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5623992" y="525104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105496" y="4124601"/>
            <a:ext cx="609600" cy="431800"/>
            <a:chOff x="2012950" y="2679700"/>
            <a:chExt cx="609600" cy="431800"/>
          </a:xfrm>
        </p:grpSpPr>
        <p:sp>
          <p:nvSpPr>
            <p:cNvPr id="63" name="Rectangle 6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18196" y="4124601"/>
            <a:ext cx="304800" cy="444500"/>
            <a:chOff x="6832600" y="4445000"/>
            <a:chExt cx="304800" cy="444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11303" y="4124601"/>
            <a:ext cx="304800" cy="444500"/>
            <a:chOff x="6832600" y="4445000"/>
            <a:chExt cx="304800" cy="4445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715523" y="4124601"/>
            <a:ext cx="609600" cy="431800"/>
            <a:chOff x="2012950" y="2679700"/>
            <a:chExt cx="609600" cy="431800"/>
          </a:xfrm>
        </p:grpSpPr>
        <p:sp>
          <p:nvSpPr>
            <p:cNvPr id="89" name="Rectangle 88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728223" y="4124601"/>
            <a:ext cx="304800" cy="444500"/>
            <a:chOff x="6832600" y="4445000"/>
            <a:chExt cx="304800" cy="4445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325123" y="4124601"/>
            <a:ext cx="609600" cy="431800"/>
            <a:chOff x="2012950" y="2679700"/>
            <a:chExt cx="609600" cy="431800"/>
          </a:xfrm>
        </p:grpSpPr>
        <p:sp>
          <p:nvSpPr>
            <p:cNvPr id="95" name="Rectangle 9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337823" y="4124601"/>
            <a:ext cx="304800" cy="444500"/>
            <a:chOff x="6832600" y="4445000"/>
            <a:chExt cx="304800" cy="4445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630930" y="4124601"/>
            <a:ext cx="304800" cy="444500"/>
            <a:chOff x="6832600" y="4445000"/>
            <a:chExt cx="304800" cy="4445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099681" y="369280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715096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25123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57662" y="353926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67690" y="354695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7290" y="353926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99681" y="325603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71656" y="309900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21330" y="2718004"/>
            <a:ext cx="1320316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3142747" y="4356100"/>
            <a:ext cx="538145" cy="1311695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0653" h="1311695">
                <a:moveTo>
                  <a:pt x="19553" y="0"/>
                </a:moveTo>
                <a:cubicBezTo>
                  <a:pt x="2619" y="312208"/>
                  <a:pt x="-14314" y="624417"/>
                  <a:pt x="19553" y="838200"/>
                </a:cubicBezTo>
                <a:cubicBezTo>
                  <a:pt x="53420" y="1051983"/>
                  <a:pt x="25903" y="1210733"/>
                  <a:pt x="222753" y="1282700"/>
                </a:cubicBezTo>
                <a:cubicBezTo>
                  <a:pt x="419603" y="1354667"/>
                  <a:pt x="1200653" y="1270000"/>
                  <a:pt x="1200653" y="1270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4483966" y="4129567"/>
            <a:ext cx="609600" cy="431800"/>
            <a:chOff x="2012950" y="2679700"/>
            <a:chExt cx="609600" cy="431800"/>
          </a:xfrm>
        </p:grpSpPr>
        <p:sp>
          <p:nvSpPr>
            <p:cNvPr id="156" name="Rectangle 15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4496666" y="4129567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4789773" y="4129567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5093993" y="4129567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106693" y="4129567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5703593" y="4129567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716293" y="4129567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6009400" y="4129567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4478151" y="3697767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093566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03593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536132" y="3544232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146160" y="3551923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55760" y="3544232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478151" y="3261001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50126" y="3103970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5411493" y="4129567"/>
            <a:ext cx="304800" cy="444500"/>
            <a:chOff x="6832600" y="4445000"/>
            <a:chExt cx="304800" cy="44450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0" name="Straight Arrow Connector 189"/>
          <p:cNvCxnSpPr/>
          <p:nvPr/>
        </p:nvCxnSpPr>
        <p:spPr>
          <a:xfrm>
            <a:off x="5319192" y="2730704"/>
            <a:ext cx="79601" cy="530297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Freeform 190"/>
          <p:cNvSpPr/>
          <p:nvPr/>
        </p:nvSpPr>
        <p:spPr>
          <a:xfrm>
            <a:off x="3223778" y="2463799"/>
            <a:ext cx="1075141" cy="3014577"/>
          </a:xfrm>
          <a:custGeom>
            <a:avLst/>
            <a:gdLst>
              <a:gd name="connsiteX0" fmla="*/ 710508 w 723208"/>
              <a:gd name="connsiteY0" fmla="*/ 0 h 2273300"/>
              <a:gd name="connsiteX1" fmla="*/ 634308 w 723208"/>
              <a:gd name="connsiteY1" fmla="*/ 546100 h 2273300"/>
              <a:gd name="connsiteX2" fmla="*/ 75508 w 723208"/>
              <a:gd name="connsiteY2" fmla="*/ 1308100 h 2273300"/>
              <a:gd name="connsiteX3" fmla="*/ 75508 w 723208"/>
              <a:gd name="connsiteY3" fmla="*/ 2108200 h 2273300"/>
              <a:gd name="connsiteX4" fmla="*/ 723208 w 723208"/>
              <a:gd name="connsiteY4" fmla="*/ 2273300 h 2273300"/>
              <a:gd name="connsiteX0" fmla="*/ 719735 w 872135"/>
              <a:gd name="connsiteY0" fmla="*/ 0 h 2273300"/>
              <a:gd name="connsiteX1" fmla="*/ 643535 w 872135"/>
              <a:gd name="connsiteY1" fmla="*/ 546100 h 2273300"/>
              <a:gd name="connsiteX2" fmla="*/ 84735 w 872135"/>
              <a:gd name="connsiteY2" fmla="*/ 1308100 h 2273300"/>
              <a:gd name="connsiteX3" fmla="*/ 84735 w 872135"/>
              <a:gd name="connsiteY3" fmla="*/ 2108200 h 2273300"/>
              <a:gd name="connsiteX4" fmla="*/ 872135 w 872135"/>
              <a:gd name="connsiteY4" fmla="*/ 2273300 h 2273300"/>
              <a:gd name="connsiteX0" fmla="*/ 1443635 w 1443909"/>
              <a:gd name="connsiteY0" fmla="*/ 0 h 2302399"/>
              <a:gd name="connsiteX1" fmla="*/ 643535 w 1443909"/>
              <a:gd name="connsiteY1" fmla="*/ 575199 h 2302399"/>
              <a:gd name="connsiteX2" fmla="*/ 84735 w 1443909"/>
              <a:gd name="connsiteY2" fmla="*/ 1337199 h 2302399"/>
              <a:gd name="connsiteX3" fmla="*/ 84735 w 1443909"/>
              <a:gd name="connsiteY3" fmla="*/ 2137299 h 2302399"/>
              <a:gd name="connsiteX4" fmla="*/ 872135 w 1443909"/>
              <a:gd name="connsiteY4" fmla="*/ 2302399 h 2302399"/>
              <a:gd name="connsiteX0" fmla="*/ 1481415 w 1487849"/>
              <a:gd name="connsiteY0" fmla="*/ 0 h 2302399"/>
              <a:gd name="connsiteX1" fmla="*/ 1278215 w 1487849"/>
              <a:gd name="connsiteY1" fmla="*/ 992286 h 2302399"/>
              <a:gd name="connsiteX2" fmla="*/ 122515 w 1487849"/>
              <a:gd name="connsiteY2" fmla="*/ 1337199 h 2302399"/>
              <a:gd name="connsiteX3" fmla="*/ 122515 w 1487849"/>
              <a:gd name="connsiteY3" fmla="*/ 2137299 h 2302399"/>
              <a:gd name="connsiteX4" fmla="*/ 909915 w 1487849"/>
              <a:gd name="connsiteY4" fmla="*/ 2302399 h 2302399"/>
              <a:gd name="connsiteX0" fmla="*/ 1361416 w 1363092"/>
              <a:gd name="connsiteY0" fmla="*/ 0 h 2302399"/>
              <a:gd name="connsiteX1" fmla="*/ 1158216 w 1363092"/>
              <a:gd name="connsiteY1" fmla="*/ 992286 h 2302399"/>
              <a:gd name="connsiteX2" fmla="*/ 561316 w 1363092"/>
              <a:gd name="connsiteY2" fmla="*/ 1589391 h 2302399"/>
              <a:gd name="connsiteX3" fmla="*/ 2516 w 1363092"/>
              <a:gd name="connsiteY3" fmla="*/ 2137299 h 2302399"/>
              <a:gd name="connsiteX4" fmla="*/ 789916 w 1363092"/>
              <a:gd name="connsiteY4" fmla="*/ 2302399 h 2302399"/>
              <a:gd name="connsiteX0" fmla="*/ 986936 w 988612"/>
              <a:gd name="connsiteY0" fmla="*/ 0 h 2302399"/>
              <a:gd name="connsiteX1" fmla="*/ 783736 w 988612"/>
              <a:gd name="connsiteY1" fmla="*/ 992286 h 2302399"/>
              <a:gd name="connsiteX2" fmla="*/ 186836 w 988612"/>
              <a:gd name="connsiteY2" fmla="*/ 1589391 h 2302399"/>
              <a:gd name="connsiteX3" fmla="*/ 9036 w 988612"/>
              <a:gd name="connsiteY3" fmla="*/ 2176098 h 2302399"/>
              <a:gd name="connsiteX4" fmla="*/ 415436 w 988612"/>
              <a:gd name="connsiteY4" fmla="*/ 2302399 h 2302399"/>
              <a:gd name="connsiteX0" fmla="*/ 990128 w 1071710"/>
              <a:gd name="connsiteY0" fmla="*/ 0 h 2302399"/>
              <a:gd name="connsiteX1" fmla="*/ 1015528 w 1071710"/>
              <a:gd name="connsiteY1" fmla="*/ 1535469 h 2302399"/>
              <a:gd name="connsiteX2" fmla="*/ 190028 w 1071710"/>
              <a:gd name="connsiteY2" fmla="*/ 1589391 h 2302399"/>
              <a:gd name="connsiteX3" fmla="*/ 12228 w 1071710"/>
              <a:gd name="connsiteY3" fmla="*/ 2176098 h 2302399"/>
              <a:gd name="connsiteX4" fmla="*/ 418628 w 1071710"/>
              <a:gd name="connsiteY4" fmla="*/ 2302399 h 2302399"/>
              <a:gd name="connsiteX0" fmla="*/ 992621 w 1075141"/>
              <a:gd name="connsiteY0" fmla="*/ 0 h 2302399"/>
              <a:gd name="connsiteX1" fmla="*/ 1018021 w 1075141"/>
              <a:gd name="connsiteY1" fmla="*/ 1535469 h 2302399"/>
              <a:gd name="connsiteX2" fmla="*/ 179821 w 1075141"/>
              <a:gd name="connsiteY2" fmla="*/ 1773685 h 2302399"/>
              <a:gd name="connsiteX3" fmla="*/ 14721 w 1075141"/>
              <a:gd name="connsiteY3" fmla="*/ 2176098 h 2302399"/>
              <a:gd name="connsiteX4" fmla="*/ 421121 w 1075141"/>
              <a:gd name="connsiteY4" fmla="*/ 2302399 h 23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5141" h="2302399">
                <a:moveTo>
                  <a:pt x="992621" y="0"/>
                </a:moveTo>
                <a:cubicBezTo>
                  <a:pt x="1007437" y="164041"/>
                  <a:pt x="1153488" y="1239855"/>
                  <a:pt x="1018021" y="1535469"/>
                </a:cubicBezTo>
                <a:cubicBezTo>
                  <a:pt x="882554" y="1831083"/>
                  <a:pt x="347038" y="1666913"/>
                  <a:pt x="179821" y="1773685"/>
                </a:cubicBezTo>
                <a:cubicBezTo>
                  <a:pt x="12604" y="1880457"/>
                  <a:pt x="-25496" y="2087979"/>
                  <a:pt x="14721" y="2176098"/>
                </a:cubicBezTo>
                <a:cubicBezTo>
                  <a:pt x="54938" y="2264217"/>
                  <a:pt x="421121" y="2302399"/>
                  <a:pt x="421121" y="2302399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ounded Rectangle 191"/>
          <p:cNvSpPr/>
          <p:nvPr/>
        </p:nvSpPr>
        <p:spPr>
          <a:xfrm>
            <a:off x="6680456" y="2911547"/>
            <a:ext cx="2298443" cy="1208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push() creates segment if user view is empty</a:t>
            </a:r>
            <a:endParaRPr lang="en-US" sz="2400" dirty="0"/>
          </a:p>
        </p:txBody>
      </p:sp>
      <p:cxnSp>
        <p:nvCxnSpPr>
          <p:cNvPr id="194" name="Straight Connector 193"/>
          <p:cNvCxnSpPr/>
          <p:nvPr/>
        </p:nvCxnSpPr>
        <p:spPr>
          <a:xfrm>
            <a:off x="4603294" y="52608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989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/>
        </p:nvSpPr>
        <p:spPr>
          <a:xfrm>
            <a:off x="2097921" y="52874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queue);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prod2: </a:t>
            </a:r>
            <a:r>
              <a:rPr lang="en-US" dirty="0" err="1" smtClean="0"/>
              <a:t>q.push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47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SC’13 – 20 </a:t>
            </a:r>
            <a:r>
              <a:rPr lang="fr-FR" dirty="0" err="1" smtClean="0"/>
              <a:t>November</a:t>
            </a:r>
            <a:r>
              <a:rPr lang="fr-FR" dirty="0" smtClean="0"/>
              <a:t> 2013 </a:t>
            </a:r>
            <a:endParaRPr lang="en-US" dirty="0"/>
          </a:p>
        </p:txBody>
      </p:sp>
      <p:grpSp>
        <p:nvGrpSpPr>
          <p:cNvPr id="69" name="Group 68"/>
          <p:cNvGrpSpPr/>
          <p:nvPr/>
        </p:nvGrpSpPr>
        <p:grpSpPr>
          <a:xfrm>
            <a:off x="2078742" y="5269680"/>
            <a:ext cx="2247900" cy="431800"/>
            <a:chOff x="4318000" y="3657600"/>
            <a:chExt cx="2247900" cy="431800"/>
          </a:xfrm>
        </p:grpSpPr>
        <p:sp>
          <p:nvSpPr>
            <p:cNvPr id="70" name="Rectangle 69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4021842" y="52696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021842" y="52569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105496" y="4124601"/>
            <a:ext cx="609600" cy="431800"/>
            <a:chOff x="2012950" y="2679700"/>
            <a:chExt cx="609600" cy="431800"/>
          </a:xfrm>
        </p:grpSpPr>
        <p:sp>
          <p:nvSpPr>
            <p:cNvPr id="63" name="Rectangle 6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18196" y="4124601"/>
            <a:ext cx="304800" cy="444500"/>
            <a:chOff x="6832600" y="4445000"/>
            <a:chExt cx="304800" cy="444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11303" y="4124601"/>
            <a:ext cx="304800" cy="444500"/>
            <a:chOff x="6832600" y="4445000"/>
            <a:chExt cx="304800" cy="4445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715523" y="4124601"/>
            <a:ext cx="609600" cy="431800"/>
            <a:chOff x="2012950" y="2679700"/>
            <a:chExt cx="609600" cy="431800"/>
          </a:xfrm>
        </p:grpSpPr>
        <p:sp>
          <p:nvSpPr>
            <p:cNvPr id="89" name="Rectangle 88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728223" y="4124601"/>
            <a:ext cx="304800" cy="444500"/>
            <a:chOff x="6832600" y="4445000"/>
            <a:chExt cx="304800" cy="4445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325123" y="4124601"/>
            <a:ext cx="609600" cy="431800"/>
            <a:chOff x="2012950" y="2679700"/>
            <a:chExt cx="609600" cy="431800"/>
          </a:xfrm>
        </p:grpSpPr>
        <p:sp>
          <p:nvSpPr>
            <p:cNvPr id="95" name="Rectangle 9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630930" y="4124601"/>
            <a:ext cx="304800" cy="444500"/>
            <a:chOff x="6832600" y="4445000"/>
            <a:chExt cx="304800" cy="4445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099681" y="369280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715096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25123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57662" y="353926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67690" y="354695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7290" y="353926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99681" y="325603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71656" y="309900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21330" y="2718004"/>
            <a:ext cx="1320316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1613955" y="4356100"/>
            <a:ext cx="1537553" cy="1143000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2445769 w 2794097"/>
              <a:gd name="connsiteY0" fmla="*/ 0 h 1291313"/>
              <a:gd name="connsiteX1" fmla="*/ 2445769 w 2794097"/>
              <a:gd name="connsiteY1" fmla="*/ 838200 h 1291313"/>
              <a:gd name="connsiteX2" fmla="*/ 2648969 w 2794097"/>
              <a:gd name="connsiteY2" fmla="*/ 1282700 h 1291313"/>
              <a:gd name="connsiteX3" fmla="*/ 0 w 2794097"/>
              <a:gd name="connsiteY3" fmla="*/ 1143000 h 1291313"/>
              <a:gd name="connsiteX0" fmla="*/ 3417764 w 3661351"/>
              <a:gd name="connsiteY0" fmla="*/ 0 h 1143000"/>
              <a:gd name="connsiteX1" fmla="*/ 3417764 w 3661351"/>
              <a:gd name="connsiteY1" fmla="*/ 838200 h 1143000"/>
              <a:gd name="connsiteX2" fmla="*/ 79099 w 3661351"/>
              <a:gd name="connsiteY2" fmla="*/ 1003300 h 1143000"/>
              <a:gd name="connsiteX3" fmla="*/ 971995 w 3661351"/>
              <a:gd name="connsiteY3" fmla="*/ 1143000 h 1143000"/>
              <a:gd name="connsiteX0" fmla="*/ 3462796 w 3462797"/>
              <a:gd name="connsiteY0" fmla="*/ 0 h 1143000"/>
              <a:gd name="connsiteX1" fmla="*/ 374290 w 3462797"/>
              <a:gd name="connsiteY1" fmla="*/ 419100 h 1143000"/>
              <a:gd name="connsiteX2" fmla="*/ 124131 w 3462797"/>
              <a:gd name="connsiteY2" fmla="*/ 1003300 h 1143000"/>
              <a:gd name="connsiteX3" fmla="*/ 1017027 w 3462797"/>
              <a:gd name="connsiteY3" fmla="*/ 1143000 h 1143000"/>
              <a:gd name="connsiteX0" fmla="*/ 3394551 w 3394552"/>
              <a:gd name="connsiteY0" fmla="*/ 0 h 1143000"/>
              <a:gd name="connsiteX1" fmla="*/ 2030215 w 3394552"/>
              <a:gd name="connsiteY1" fmla="*/ 266700 h 1143000"/>
              <a:gd name="connsiteX2" fmla="*/ 306045 w 3394552"/>
              <a:gd name="connsiteY2" fmla="*/ 419100 h 1143000"/>
              <a:gd name="connsiteX3" fmla="*/ 55886 w 3394552"/>
              <a:gd name="connsiteY3" fmla="*/ 1003300 h 1143000"/>
              <a:gd name="connsiteX4" fmla="*/ 948782 w 3394552"/>
              <a:gd name="connsiteY4" fmla="*/ 1143000 h 1143000"/>
              <a:gd name="connsiteX0" fmla="*/ 3459161 w 3595656"/>
              <a:gd name="connsiteY0" fmla="*/ 0 h 1143000"/>
              <a:gd name="connsiteX1" fmla="*/ 3398231 w 3595656"/>
              <a:gd name="connsiteY1" fmla="*/ 330200 h 1143000"/>
              <a:gd name="connsiteX2" fmla="*/ 370655 w 3595656"/>
              <a:gd name="connsiteY2" fmla="*/ 419100 h 1143000"/>
              <a:gd name="connsiteX3" fmla="*/ 120496 w 3595656"/>
              <a:gd name="connsiteY3" fmla="*/ 1003300 h 1143000"/>
              <a:gd name="connsiteX4" fmla="*/ 1013392 w 3595656"/>
              <a:gd name="connsiteY4" fmla="*/ 1143000 h 1143000"/>
              <a:gd name="connsiteX0" fmla="*/ 3459161 w 3636820"/>
              <a:gd name="connsiteY0" fmla="*/ 0 h 1143000"/>
              <a:gd name="connsiteX1" fmla="*/ 3398231 w 3636820"/>
              <a:gd name="connsiteY1" fmla="*/ 330200 h 1143000"/>
              <a:gd name="connsiteX2" fmla="*/ 370655 w 3636820"/>
              <a:gd name="connsiteY2" fmla="*/ 419100 h 1143000"/>
              <a:gd name="connsiteX3" fmla="*/ 120496 w 3636820"/>
              <a:gd name="connsiteY3" fmla="*/ 1003300 h 1143000"/>
              <a:gd name="connsiteX4" fmla="*/ 1013392 w 3636820"/>
              <a:gd name="connsiteY4" fmla="*/ 1143000 h 1143000"/>
              <a:gd name="connsiteX0" fmla="*/ 3430429 w 3430428"/>
              <a:gd name="connsiteY0" fmla="*/ 0 h 1143000"/>
              <a:gd name="connsiteX1" fmla="*/ 2859471 w 3430428"/>
              <a:gd name="connsiteY1" fmla="*/ 330200 h 1143000"/>
              <a:gd name="connsiteX2" fmla="*/ 341923 w 3430428"/>
              <a:gd name="connsiteY2" fmla="*/ 419100 h 1143000"/>
              <a:gd name="connsiteX3" fmla="*/ 91764 w 3430428"/>
              <a:gd name="connsiteY3" fmla="*/ 1003300 h 1143000"/>
              <a:gd name="connsiteX4" fmla="*/ 984660 w 3430428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428" h="1143000">
                <a:moveTo>
                  <a:pt x="3430429" y="0"/>
                </a:moveTo>
                <a:cubicBezTo>
                  <a:pt x="3401386" y="184150"/>
                  <a:pt x="3374222" y="260350"/>
                  <a:pt x="2859471" y="330200"/>
                </a:cubicBezTo>
                <a:cubicBezTo>
                  <a:pt x="2344720" y="400050"/>
                  <a:pt x="803207" y="306917"/>
                  <a:pt x="341923" y="419100"/>
                </a:cubicBezTo>
                <a:cubicBezTo>
                  <a:pt x="-119361" y="531283"/>
                  <a:pt x="-15359" y="882650"/>
                  <a:pt x="91764" y="1003300"/>
                </a:cubicBezTo>
                <a:cubicBezTo>
                  <a:pt x="198887" y="1123950"/>
                  <a:pt x="984660" y="1143000"/>
                  <a:pt x="984660" y="1143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4483966" y="4129567"/>
            <a:ext cx="609600" cy="431800"/>
            <a:chOff x="2012950" y="2679700"/>
            <a:chExt cx="609600" cy="431800"/>
          </a:xfrm>
        </p:grpSpPr>
        <p:sp>
          <p:nvSpPr>
            <p:cNvPr id="156" name="Rectangle 15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4496666" y="4129567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4789773" y="4129567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5093993" y="4129567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106693" y="4129567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5703593" y="4129567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716293" y="4129567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6009400" y="4129567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4478151" y="3697767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093566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03593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536132" y="3544232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146160" y="3551923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55760" y="3544232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478151" y="3261001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50126" y="3103970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>
            <a:off x="5319192" y="2730704"/>
            <a:ext cx="79601" cy="530297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020323" y="52735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5342355" y="5255717"/>
            <a:ext cx="677445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5323176" y="5237930"/>
            <a:ext cx="2247900" cy="431800"/>
            <a:chOff x="4318000" y="3657600"/>
            <a:chExt cx="2247900" cy="431800"/>
          </a:xfrm>
        </p:grpSpPr>
        <p:sp>
          <p:nvSpPr>
            <p:cNvPr id="195" name="Rectangle 194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Straight Connector 200"/>
          <p:cNvCxnSpPr/>
          <p:nvPr/>
        </p:nvCxnSpPr>
        <p:spPr>
          <a:xfrm>
            <a:off x="7266276" y="52379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7266276" y="52252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036157" y="524175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Freeform 203"/>
          <p:cNvSpPr/>
          <p:nvPr/>
        </p:nvSpPr>
        <p:spPr>
          <a:xfrm>
            <a:off x="3489257" y="4356099"/>
            <a:ext cx="1854200" cy="1232105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232105">
                <a:moveTo>
                  <a:pt x="0" y="0"/>
                </a:moveTo>
                <a:lnTo>
                  <a:pt x="92143" y="469901"/>
                </a:lnTo>
                <a:cubicBezTo>
                  <a:pt x="251434" y="584201"/>
                  <a:pt x="852568" y="558800"/>
                  <a:pt x="955744" y="685800"/>
                </a:cubicBezTo>
                <a:cubicBezTo>
                  <a:pt x="1058920" y="812800"/>
                  <a:pt x="980557" y="1041400"/>
                  <a:pt x="1130300" y="1130300"/>
                </a:cubicBezTo>
                <a:cubicBezTo>
                  <a:pt x="1280043" y="1219200"/>
                  <a:pt x="1350433" y="1253066"/>
                  <a:pt x="1854200" y="12192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5574329" y="4303012"/>
            <a:ext cx="2472206" cy="12065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993900"/>
              <a:gd name="connsiteY0" fmla="*/ 0 h 1221390"/>
              <a:gd name="connsiteX1" fmla="*/ 92143 w 1993900"/>
              <a:gd name="connsiteY1" fmla="*/ 469901 h 1221390"/>
              <a:gd name="connsiteX2" fmla="*/ 955744 w 1993900"/>
              <a:gd name="connsiteY2" fmla="*/ 685800 h 1221390"/>
              <a:gd name="connsiteX3" fmla="*/ 1130300 w 1993900"/>
              <a:gd name="connsiteY3" fmla="*/ 1130300 h 1221390"/>
              <a:gd name="connsiteX4" fmla="*/ 1993900 w 1993900"/>
              <a:gd name="connsiteY4" fmla="*/ 1206500 h 1221390"/>
              <a:gd name="connsiteX0" fmla="*/ 0 w 2111008"/>
              <a:gd name="connsiteY0" fmla="*/ 0 h 1206500"/>
              <a:gd name="connsiteX1" fmla="*/ 92143 w 2111008"/>
              <a:gd name="connsiteY1" fmla="*/ 469901 h 1206500"/>
              <a:gd name="connsiteX2" fmla="*/ 955744 w 2111008"/>
              <a:gd name="connsiteY2" fmla="*/ 685800 h 1206500"/>
              <a:gd name="connsiteX3" fmla="*/ 1130300 w 2111008"/>
              <a:gd name="connsiteY3" fmla="*/ 1130300 h 1206500"/>
              <a:gd name="connsiteX4" fmla="*/ 1993900 w 2111008"/>
              <a:gd name="connsiteY4" fmla="*/ 1206500 h 1206500"/>
              <a:gd name="connsiteX0" fmla="*/ 0 w 2531993"/>
              <a:gd name="connsiteY0" fmla="*/ 0 h 1206500"/>
              <a:gd name="connsiteX1" fmla="*/ 92143 w 2531993"/>
              <a:gd name="connsiteY1" fmla="*/ 4699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531993"/>
              <a:gd name="connsiteY0" fmla="*/ 0 h 1206500"/>
              <a:gd name="connsiteX1" fmla="*/ 79443 w 2531993"/>
              <a:gd name="connsiteY1" fmla="*/ 5207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206" h="1206500">
                <a:moveTo>
                  <a:pt x="0" y="0"/>
                </a:moveTo>
                <a:cubicBezTo>
                  <a:pt x="26481" y="173567"/>
                  <a:pt x="2162" y="372534"/>
                  <a:pt x="79443" y="520701"/>
                </a:cubicBezTo>
                <a:cubicBezTo>
                  <a:pt x="238734" y="635001"/>
                  <a:pt x="1563768" y="584200"/>
                  <a:pt x="1832044" y="647700"/>
                </a:cubicBezTo>
                <a:cubicBezTo>
                  <a:pt x="2151120" y="660400"/>
                  <a:pt x="2436824" y="859367"/>
                  <a:pt x="2463800" y="952500"/>
                </a:cubicBezTo>
                <a:cubicBezTo>
                  <a:pt x="2490776" y="1045633"/>
                  <a:pt x="2480733" y="1202266"/>
                  <a:pt x="1993900" y="12065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Freeform 205"/>
          <p:cNvSpPr/>
          <p:nvPr/>
        </p:nvSpPr>
        <p:spPr>
          <a:xfrm>
            <a:off x="4193015" y="2463799"/>
            <a:ext cx="793594" cy="3014577"/>
          </a:xfrm>
          <a:custGeom>
            <a:avLst/>
            <a:gdLst>
              <a:gd name="connsiteX0" fmla="*/ 710508 w 723208"/>
              <a:gd name="connsiteY0" fmla="*/ 0 h 2273300"/>
              <a:gd name="connsiteX1" fmla="*/ 634308 w 723208"/>
              <a:gd name="connsiteY1" fmla="*/ 546100 h 2273300"/>
              <a:gd name="connsiteX2" fmla="*/ 75508 w 723208"/>
              <a:gd name="connsiteY2" fmla="*/ 1308100 h 2273300"/>
              <a:gd name="connsiteX3" fmla="*/ 75508 w 723208"/>
              <a:gd name="connsiteY3" fmla="*/ 2108200 h 2273300"/>
              <a:gd name="connsiteX4" fmla="*/ 723208 w 723208"/>
              <a:gd name="connsiteY4" fmla="*/ 2273300 h 2273300"/>
              <a:gd name="connsiteX0" fmla="*/ 719735 w 872135"/>
              <a:gd name="connsiteY0" fmla="*/ 0 h 2273300"/>
              <a:gd name="connsiteX1" fmla="*/ 643535 w 872135"/>
              <a:gd name="connsiteY1" fmla="*/ 546100 h 2273300"/>
              <a:gd name="connsiteX2" fmla="*/ 84735 w 872135"/>
              <a:gd name="connsiteY2" fmla="*/ 1308100 h 2273300"/>
              <a:gd name="connsiteX3" fmla="*/ 84735 w 872135"/>
              <a:gd name="connsiteY3" fmla="*/ 2108200 h 2273300"/>
              <a:gd name="connsiteX4" fmla="*/ 872135 w 872135"/>
              <a:gd name="connsiteY4" fmla="*/ 2273300 h 2273300"/>
              <a:gd name="connsiteX0" fmla="*/ 1443635 w 1443909"/>
              <a:gd name="connsiteY0" fmla="*/ 0 h 2302399"/>
              <a:gd name="connsiteX1" fmla="*/ 643535 w 1443909"/>
              <a:gd name="connsiteY1" fmla="*/ 575199 h 2302399"/>
              <a:gd name="connsiteX2" fmla="*/ 84735 w 1443909"/>
              <a:gd name="connsiteY2" fmla="*/ 1337199 h 2302399"/>
              <a:gd name="connsiteX3" fmla="*/ 84735 w 1443909"/>
              <a:gd name="connsiteY3" fmla="*/ 2137299 h 2302399"/>
              <a:gd name="connsiteX4" fmla="*/ 872135 w 1443909"/>
              <a:gd name="connsiteY4" fmla="*/ 2302399 h 2302399"/>
              <a:gd name="connsiteX0" fmla="*/ 1481415 w 1487849"/>
              <a:gd name="connsiteY0" fmla="*/ 0 h 2302399"/>
              <a:gd name="connsiteX1" fmla="*/ 1278215 w 1487849"/>
              <a:gd name="connsiteY1" fmla="*/ 992286 h 2302399"/>
              <a:gd name="connsiteX2" fmla="*/ 122515 w 1487849"/>
              <a:gd name="connsiteY2" fmla="*/ 1337199 h 2302399"/>
              <a:gd name="connsiteX3" fmla="*/ 122515 w 1487849"/>
              <a:gd name="connsiteY3" fmla="*/ 2137299 h 2302399"/>
              <a:gd name="connsiteX4" fmla="*/ 909915 w 1487849"/>
              <a:gd name="connsiteY4" fmla="*/ 2302399 h 2302399"/>
              <a:gd name="connsiteX0" fmla="*/ 1361416 w 1363092"/>
              <a:gd name="connsiteY0" fmla="*/ 0 h 2302399"/>
              <a:gd name="connsiteX1" fmla="*/ 1158216 w 1363092"/>
              <a:gd name="connsiteY1" fmla="*/ 992286 h 2302399"/>
              <a:gd name="connsiteX2" fmla="*/ 561316 w 1363092"/>
              <a:gd name="connsiteY2" fmla="*/ 1589391 h 2302399"/>
              <a:gd name="connsiteX3" fmla="*/ 2516 w 1363092"/>
              <a:gd name="connsiteY3" fmla="*/ 2137299 h 2302399"/>
              <a:gd name="connsiteX4" fmla="*/ 789916 w 1363092"/>
              <a:gd name="connsiteY4" fmla="*/ 2302399 h 2302399"/>
              <a:gd name="connsiteX0" fmla="*/ 986936 w 988612"/>
              <a:gd name="connsiteY0" fmla="*/ 0 h 2302399"/>
              <a:gd name="connsiteX1" fmla="*/ 783736 w 988612"/>
              <a:gd name="connsiteY1" fmla="*/ 992286 h 2302399"/>
              <a:gd name="connsiteX2" fmla="*/ 186836 w 988612"/>
              <a:gd name="connsiteY2" fmla="*/ 1589391 h 2302399"/>
              <a:gd name="connsiteX3" fmla="*/ 9036 w 988612"/>
              <a:gd name="connsiteY3" fmla="*/ 2176098 h 2302399"/>
              <a:gd name="connsiteX4" fmla="*/ 415436 w 988612"/>
              <a:gd name="connsiteY4" fmla="*/ 2302399 h 2302399"/>
              <a:gd name="connsiteX0" fmla="*/ 990128 w 1071710"/>
              <a:gd name="connsiteY0" fmla="*/ 0 h 2302399"/>
              <a:gd name="connsiteX1" fmla="*/ 1015528 w 1071710"/>
              <a:gd name="connsiteY1" fmla="*/ 1535469 h 2302399"/>
              <a:gd name="connsiteX2" fmla="*/ 190028 w 1071710"/>
              <a:gd name="connsiteY2" fmla="*/ 1589391 h 2302399"/>
              <a:gd name="connsiteX3" fmla="*/ 12228 w 1071710"/>
              <a:gd name="connsiteY3" fmla="*/ 2176098 h 2302399"/>
              <a:gd name="connsiteX4" fmla="*/ 418628 w 1071710"/>
              <a:gd name="connsiteY4" fmla="*/ 2302399 h 2302399"/>
              <a:gd name="connsiteX0" fmla="*/ 992621 w 1075141"/>
              <a:gd name="connsiteY0" fmla="*/ 0 h 2302399"/>
              <a:gd name="connsiteX1" fmla="*/ 1018021 w 1075141"/>
              <a:gd name="connsiteY1" fmla="*/ 1535469 h 2302399"/>
              <a:gd name="connsiteX2" fmla="*/ 179821 w 1075141"/>
              <a:gd name="connsiteY2" fmla="*/ 1773685 h 2302399"/>
              <a:gd name="connsiteX3" fmla="*/ 14721 w 1075141"/>
              <a:gd name="connsiteY3" fmla="*/ 2176098 h 2302399"/>
              <a:gd name="connsiteX4" fmla="*/ 421121 w 1075141"/>
              <a:gd name="connsiteY4" fmla="*/ 2302399 h 2302399"/>
              <a:gd name="connsiteX0" fmla="*/ 1040163 w 1129063"/>
              <a:gd name="connsiteY0" fmla="*/ 0 h 2302399"/>
              <a:gd name="connsiteX1" fmla="*/ 1065563 w 1129063"/>
              <a:gd name="connsiteY1" fmla="*/ 1535469 h 2302399"/>
              <a:gd name="connsiteX2" fmla="*/ 227363 w 1129063"/>
              <a:gd name="connsiteY2" fmla="*/ 1773685 h 2302399"/>
              <a:gd name="connsiteX3" fmla="*/ 62263 w 1129063"/>
              <a:gd name="connsiteY3" fmla="*/ 2176098 h 2302399"/>
              <a:gd name="connsiteX4" fmla="*/ 1129063 w 1129063"/>
              <a:gd name="connsiteY4" fmla="*/ 2302399 h 2302399"/>
              <a:gd name="connsiteX0" fmla="*/ 824458 w 1579901"/>
              <a:gd name="connsiteY0" fmla="*/ 0 h 2302399"/>
              <a:gd name="connsiteX1" fmla="*/ 849858 w 1579901"/>
              <a:gd name="connsiteY1" fmla="*/ 1535469 h 2302399"/>
              <a:gd name="connsiteX2" fmla="*/ 11658 w 1579901"/>
              <a:gd name="connsiteY2" fmla="*/ 1773685 h 2302399"/>
              <a:gd name="connsiteX3" fmla="*/ 1561058 w 1579901"/>
              <a:gd name="connsiteY3" fmla="*/ 2176098 h 2302399"/>
              <a:gd name="connsiteX4" fmla="*/ 913358 w 1579901"/>
              <a:gd name="connsiteY4" fmla="*/ 2302399 h 2302399"/>
              <a:gd name="connsiteX0" fmla="*/ 23386 w 793594"/>
              <a:gd name="connsiteY0" fmla="*/ 0 h 2302399"/>
              <a:gd name="connsiteX1" fmla="*/ 48786 w 793594"/>
              <a:gd name="connsiteY1" fmla="*/ 1535469 h 2302399"/>
              <a:gd name="connsiteX2" fmla="*/ 632986 w 793594"/>
              <a:gd name="connsiteY2" fmla="*/ 1909481 h 2302399"/>
              <a:gd name="connsiteX3" fmla="*/ 759986 w 793594"/>
              <a:gd name="connsiteY3" fmla="*/ 2176098 h 2302399"/>
              <a:gd name="connsiteX4" fmla="*/ 112286 w 793594"/>
              <a:gd name="connsiteY4" fmla="*/ 2302399 h 230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3594" h="2302399">
                <a:moveTo>
                  <a:pt x="23386" y="0"/>
                </a:moveTo>
                <a:cubicBezTo>
                  <a:pt x="38202" y="164041"/>
                  <a:pt x="-52814" y="1217222"/>
                  <a:pt x="48786" y="1535469"/>
                </a:cubicBezTo>
                <a:cubicBezTo>
                  <a:pt x="150386" y="1853716"/>
                  <a:pt x="514453" y="1802710"/>
                  <a:pt x="632986" y="1909481"/>
                </a:cubicBezTo>
                <a:cubicBezTo>
                  <a:pt x="751519" y="2016253"/>
                  <a:pt x="846769" y="2110612"/>
                  <a:pt x="759986" y="2176098"/>
                </a:cubicBezTo>
                <a:cubicBezTo>
                  <a:pt x="673203" y="2241584"/>
                  <a:pt x="112286" y="2302399"/>
                  <a:pt x="112286" y="2302399"/>
                </a:cubicBezTo>
              </a:path>
            </a:pathLst>
          </a:custGeom>
          <a:ln w="38100" cmpd="sng">
            <a:solidFill>
              <a:schemeClr val="tx1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ounded Rectangle 207"/>
          <p:cNvSpPr/>
          <p:nvPr/>
        </p:nvSpPr>
        <p:spPr>
          <a:xfrm>
            <a:off x="6656676" y="1417638"/>
            <a:ext cx="2322223" cy="23685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Newly created view reduced with latest predecessor view in program 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084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/>
        </p:nvSpPr>
        <p:spPr>
          <a:xfrm>
            <a:off x="2097921" y="53001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queue);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spawn cons(…)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7" name="Rounded Rectangle 66"/>
          <p:cNvSpPr/>
          <p:nvPr/>
        </p:nvSpPr>
        <p:spPr>
          <a:xfrm>
            <a:off x="923042" y="1750847"/>
            <a:ext cx="2794000" cy="1208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Child tasks with pop access mode inherit </a:t>
            </a:r>
            <a:r>
              <a:rPr lang="en-US" sz="2400" dirty="0" smtClean="0"/>
              <a:t>user &amp; queue </a:t>
            </a:r>
            <a:r>
              <a:rPr lang="en-US" sz="2400" dirty="0"/>
              <a:t>view</a:t>
            </a:r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078742" y="5282380"/>
            <a:ext cx="2247900" cy="431800"/>
            <a:chOff x="4318000" y="3657600"/>
            <a:chExt cx="2247900" cy="431800"/>
          </a:xfrm>
        </p:grpSpPr>
        <p:sp>
          <p:nvSpPr>
            <p:cNvPr id="70" name="Rectangle 69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/>
          <p:cNvCxnSpPr/>
          <p:nvPr/>
        </p:nvCxnSpPr>
        <p:spPr>
          <a:xfrm>
            <a:off x="4021842" y="52823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4021842" y="52696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2105496" y="4124601"/>
            <a:ext cx="609600" cy="431800"/>
            <a:chOff x="2012950" y="2679700"/>
            <a:chExt cx="609600" cy="431800"/>
          </a:xfrm>
        </p:grpSpPr>
        <p:sp>
          <p:nvSpPr>
            <p:cNvPr id="63" name="Rectangle 6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18196" y="4124601"/>
            <a:ext cx="304800" cy="444500"/>
            <a:chOff x="6832600" y="4445000"/>
            <a:chExt cx="304800" cy="444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11303" y="4124601"/>
            <a:ext cx="304800" cy="444500"/>
            <a:chOff x="6832600" y="4445000"/>
            <a:chExt cx="304800" cy="4445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715523" y="4124601"/>
            <a:ext cx="609600" cy="431800"/>
            <a:chOff x="2012950" y="2679700"/>
            <a:chExt cx="609600" cy="431800"/>
          </a:xfrm>
        </p:grpSpPr>
        <p:sp>
          <p:nvSpPr>
            <p:cNvPr id="89" name="Rectangle 88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728223" y="4124601"/>
            <a:ext cx="304800" cy="444500"/>
            <a:chOff x="6832600" y="4445000"/>
            <a:chExt cx="304800" cy="4445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325123" y="4124601"/>
            <a:ext cx="609600" cy="431800"/>
            <a:chOff x="2012950" y="2679700"/>
            <a:chExt cx="609600" cy="431800"/>
          </a:xfrm>
        </p:grpSpPr>
        <p:sp>
          <p:nvSpPr>
            <p:cNvPr id="95" name="Rectangle 9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630930" y="4124601"/>
            <a:ext cx="304800" cy="444500"/>
            <a:chOff x="6832600" y="4445000"/>
            <a:chExt cx="304800" cy="4445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099681" y="369280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715096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25123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57662" y="353926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67690" y="354695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7290" y="353926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99681" y="325603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71656" y="309900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21330" y="2718004"/>
            <a:ext cx="1320316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" name="Freeform 111"/>
          <p:cNvSpPr/>
          <p:nvPr/>
        </p:nvSpPr>
        <p:spPr>
          <a:xfrm>
            <a:off x="1613955" y="4368800"/>
            <a:ext cx="1537553" cy="1143000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2445769 w 2794097"/>
              <a:gd name="connsiteY0" fmla="*/ 0 h 1291313"/>
              <a:gd name="connsiteX1" fmla="*/ 2445769 w 2794097"/>
              <a:gd name="connsiteY1" fmla="*/ 838200 h 1291313"/>
              <a:gd name="connsiteX2" fmla="*/ 2648969 w 2794097"/>
              <a:gd name="connsiteY2" fmla="*/ 1282700 h 1291313"/>
              <a:gd name="connsiteX3" fmla="*/ 0 w 2794097"/>
              <a:gd name="connsiteY3" fmla="*/ 1143000 h 1291313"/>
              <a:gd name="connsiteX0" fmla="*/ 3417764 w 3661351"/>
              <a:gd name="connsiteY0" fmla="*/ 0 h 1143000"/>
              <a:gd name="connsiteX1" fmla="*/ 3417764 w 3661351"/>
              <a:gd name="connsiteY1" fmla="*/ 838200 h 1143000"/>
              <a:gd name="connsiteX2" fmla="*/ 79099 w 3661351"/>
              <a:gd name="connsiteY2" fmla="*/ 1003300 h 1143000"/>
              <a:gd name="connsiteX3" fmla="*/ 971995 w 3661351"/>
              <a:gd name="connsiteY3" fmla="*/ 1143000 h 1143000"/>
              <a:gd name="connsiteX0" fmla="*/ 3462796 w 3462797"/>
              <a:gd name="connsiteY0" fmla="*/ 0 h 1143000"/>
              <a:gd name="connsiteX1" fmla="*/ 374290 w 3462797"/>
              <a:gd name="connsiteY1" fmla="*/ 419100 h 1143000"/>
              <a:gd name="connsiteX2" fmla="*/ 124131 w 3462797"/>
              <a:gd name="connsiteY2" fmla="*/ 1003300 h 1143000"/>
              <a:gd name="connsiteX3" fmla="*/ 1017027 w 3462797"/>
              <a:gd name="connsiteY3" fmla="*/ 1143000 h 1143000"/>
              <a:gd name="connsiteX0" fmla="*/ 3394551 w 3394552"/>
              <a:gd name="connsiteY0" fmla="*/ 0 h 1143000"/>
              <a:gd name="connsiteX1" fmla="*/ 2030215 w 3394552"/>
              <a:gd name="connsiteY1" fmla="*/ 266700 h 1143000"/>
              <a:gd name="connsiteX2" fmla="*/ 306045 w 3394552"/>
              <a:gd name="connsiteY2" fmla="*/ 419100 h 1143000"/>
              <a:gd name="connsiteX3" fmla="*/ 55886 w 3394552"/>
              <a:gd name="connsiteY3" fmla="*/ 1003300 h 1143000"/>
              <a:gd name="connsiteX4" fmla="*/ 948782 w 3394552"/>
              <a:gd name="connsiteY4" fmla="*/ 1143000 h 1143000"/>
              <a:gd name="connsiteX0" fmla="*/ 3459161 w 3595656"/>
              <a:gd name="connsiteY0" fmla="*/ 0 h 1143000"/>
              <a:gd name="connsiteX1" fmla="*/ 3398231 w 3595656"/>
              <a:gd name="connsiteY1" fmla="*/ 330200 h 1143000"/>
              <a:gd name="connsiteX2" fmla="*/ 370655 w 3595656"/>
              <a:gd name="connsiteY2" fmla="*/ 419100 h 1143000"/>
              <a:gd name="connsiteX3" fmla="*/ 120496 w 3595656"/>
              <a:gd name="connsiteY3" fmla="*/ 1003300 h 1143000"/>
              <a:gd name="connsiteX4" fmla="*/ 1013392 w 3595656"/>
              <a:gd name="connsiteY4" fmla="*/ 1143000 h 1143000"/>
              <a:gd name="connsiteX0" fmla="*/ 3459161 w 3636820"/>
              <a:gd name="connsiteY0" fmla="*/ 0 h 1143000"/>
              <a:gd name="connsiteX1" fmla="*/ 3398231 w 3636820"/>
              <a:gd name="connsiteY1" fmla="*/ 330200 h 1143000"/>
              <a:gd name="connsiteX2" fmla="*/ 370655 w 3636820"/>
              <a:gd name="connsiteY2" fmla="*/ 419100 h 1143000"/>
              <a:gd name="connsiteX3" fmla="*/ 120496 w 3636820"/>
              <a:gd name="connsiteY3" fmla="*/ 1003300 h 1143000"/>
              <a:gd name="connsiteX4" fmla="*/ 1013392 w 3636820"/>
              <a:gd name="connsiteY4" fmla="*/ 1143000 h 1143000"/>
              <a:gd name="connsiteX0" fmla="*/ 3430429 w 3430428"/>
              <a:gd name="connsiteY0" fmla="*/ 0 h 1143000"/>
              <a:gd name="connsiteX1" fmla="*/ 2859471 w 3430428"/>
              <a:gd name="connsiteY1" fmla="*/ 330200 h 1143000"/>
              <a:gd name="connsiteX2" fmla="*/ 341923 w 3430428"/>
              <a:gd name="connsiteY2" fmla="*/ 419100 h 1143000"/>
              <a:gd name="connsiteX3" fmla="*/ 91764 w 3430428"/>
              <a:gd name="connsiteY3" fmla="*/ 1003300 h 1143000"/>
              <a:gd name="connsiteX4" fmla="*/ 984660 w 3430428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428" h="1143000">
                <a:moveTo>
                  <a:pt x="3430429" y="0"/>
                </a:moveTo>
                <a:cubicBezTo>
                  <a:pt x="3401386" y="184150"/>
                  <a:pt x="3374222" y="260350"/>
                  <a:pt x="2859471" y="330200"/>
                </a:cubicBezTo>
                <a:cubicBezTo>
                  <a:pt x="2344720" y="400050"/>
                  <a:pt x="803207" y="306917"/>
                  <a:pt x="341923" y="419100"/>
                </a:cubicBezTo>
                <a:cubicBezTo>
                  <a:pt x="-119361" y="531283"/>
                  <a:pt x="-15359" y="882650"/>
                  <a:pt x="91764" y="1003300"/>
                </a:cubicBezTo>
                <a:cubicBezTo>
                  <a:pt x="198887" y="1123950"/>
                  <a:pt x="984660" y="1143000"/>
                  <a:pt x="984660" y="1143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886340" y="4111166"/>
            <a:ext cx="609600" cy="431800"/>
            <a:chOff x="2012950" y="2679700"/>
            <a:chExt cx="609600" cy="431800"/>
          </a:xfrm>
        </p:grpSpPr>
        <p:sp>
          <p:nvSpPr>
            <p:cNvPr id="114" name="Rectangle 11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7192147" y="4111166"/>
            <a:ext cx="304800" cy="444500"/>
            <a:chOff x="6832600" y="4445000"/>
            <a:chExt cx="304800" cy="4445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7496367" y="4111166"/>
            <a:ext cx="609600" cy="431800"/>
            <a:chOff x="2012950" y="2679700"/>
            <a:chExt cx="609600" cy="431800"/>
          </a:xfrm>
        </p:grpSpPr>
        <p:sp>
          <p:nvSpPr>
            <p:cNvPr id="126" name="Rectangle 12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7509067" y="4111166"/>
            <a:ext cx="304800" cy="444500"/>
            <a:chOff x="6832600" y="4445000"/>
            <a:chExt cx="304800" cy="444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7802174" y="4111166"/>
            <a:ext cx="304800" cy="444500"/>
            <a:chOff x="6832600" y="4445000"/>
            <a:chExt cx="304800" cy="44450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8105967" y="4111166"/>
            <a:ext cx="609600" cy="431800"/>
            <a:chOff x="2012950" y="2679700"/>
            <a:chExt cx="609600" cy="431800"/>
          </a:xfrm>
        </p:grpSpPr>
        <p:sp>
          <p:nvSpPr>
            <p:cNvPr id="135" name="Rectangle 13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8118667" y="4111166"/>
            <a:ext cx="304800" cy="444500"/>
            <a:chOff x="6832600" y="4445000"/>
            <a:chExt cx="304800" cy="4445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411774" y="4111166"/>
            <a:ext cx="304800" cy="444500"/>
            <a:chOff x="6832600" y="4445000"/>
            <a:chExt cx="304800" cy="44450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/>
          <p:cNvSpPr/>
          <p:nvPr/>
        </p:nvSpPr>
        <p:spPr>
          <a:xfrm>
            <a:off x="6880525" y="3679366"/>
            <a:ext cx="183504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495940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105967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938506" y="3525831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Q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48534" y="353352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U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158134" y="3525831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R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880525" y="3242600"/>
            <a:ext cx="183482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7279500" y="3085569"/>
            <a:ext cx="104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cons</a:t>
            </a:r>
            <a:endParaRPr lang="en-US" sz="3600" dirty="0">
              <a:solidFill>
                <a:schemeClr val="accent3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6209550" y="2730704"/>
            <a:ext cx="1635773" cy="51189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4063830" y="2286204"/>
            <a:ext cx="304800" cy="444500"/>
            <a:chOff x="6832600" y="4445000"/>
            <a:chExt cx="304800" cy="444500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4330700" y="4318000"/>
            <a:ext cx="2754357" cy="10797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717800 w 2805135"/>
              <a:gd name="connsiteY0" fmla="*/ 0 h 1877181"/>
              <a:gd name="connsiteX1" fmla="*/ 2603500 w 2805135"/>
              <a:gd name="connsiteY1" fmla="*/ 1079500 h 1877181"/>
              <a:gd name="connsiteX2" fmla="*/ 0 w 2805135"/>
              <a:gd name="connsiteY2" fmla="*/ 1877181 h 1877181"/>
              <a:gd name="connsiteX0" fmla="*/ 2717800 w 2805135"/>
              <a:gd name="connsiteY0" fmla="*/ 0 h 1878923"/>
              <a:gd name="connsiteX1" fmla="*/ 2603500 w 2805135"/>
              <a:gd name="connsiteY1" fmla="*/ 1079500 h 1878923"/>
              <a:gd name="connsiteX2" fmla="*/ 0 w 2805135"/>
              <a:gd name="connsiteY2" fmla="*/ 1877181 h 1878923"/>
              <a:gd name="connsiteX0" fmla="*/ 2717800 w 2805135"/>
              <a:gd name="connsiteY0" fmla="*/ 0 h 1647638"/>
              <a:gd name="connsiteX1" fmla="*/ 2603500 w 2805135"/>
              <a:gd name="connsiteY1" fmla="*/ 1079500 h 1647638"/>
              <a:gd name="connsiteX2" fmla="*/ 0 w 2805135"/>
              <a:gd name="connsiteY2" fmla="*/ 1644953 h 1647638"/>
              <a:gd name="connsiteX0" fmla="*/ 2717800 w 2805135"/>
              <a:gd name="connsiteY0" fmla="*/ 0 h 1644953"/>
              <a:gd name="connsiteX1" fmla="*/ 2603500 w 2805135"/>
              <a:gd name="connsiteY1" fmla="*/ 1079500 h 1644953"/>
              <a:gd name="connsiteX2" fmla="*/ 685800 w 2805135"/>
              <a:gd name="connsiteY2" fmla="*/ 1548191 h 1644953"/>
              <a:gd name="connsiteX3" fmla="*/ 0 w 2805135"/>
              <a:gd name="connsiteY3" fmla="*/ 1644953 h 1644953"/>
              <a:gd name="connsiteX0" fmla="*/ 2717800 w 2805135"/>
              <a:gd name="connsiteY0" fmla="*/ 0 h 1644953"/>
              <a:gd name="connsiteX1" fmla="*/ 2603500 w 2805135"/>
              <a:gd name="connsiteY1" fmla="*/ 1079500 h 1644953"/>
              <a:gd name="connsiteX2" fmla="*/ 2057400 w 2805135"/>
              <a:gd name="connsiteY2" fmla="*/ 1257905 h 1644953"/>
              <a:gd name="connsiteX3" fmla="*/ 685800 w 2805135"/>
              <a:gd name="connsiteY3" fmla="*/ 1548191 h 1644953"/>
              <a:gd name="connsiteX4" fmla="*/ 0 w 2805135"/>
              <a:gd name="connsiteY4" fmla="*/ 1644953 h 1644953"/>
              <a:gd name="connsiteX0" fmla="*/ 2717800 w 2726176"/>
              <a:gd name="connsiteY0" fmla="*/ 0 h 1644953"/>
              <a:gd name="connsiteX1" fmla="*/ 2603500 w 2726176"/>
              <a:gd name="connsiteY1" fmla="*/ 1079500 h 1644953"/>
              <a:gd name="connsiteX2" fmla="*/ 1066800 w 2726176"/>
              <a:gd name="connsiteY2" fmla="*/ 1141791 h 1644953"/>
              <a:gd name="connsiteX3" fmla="*/ 685800 w 2726176"/>
              <a:gd name="connsiteY3" fmla="*/ 1548191 h 1644953"/>
              <a:gd name="connsiteX4" fmla="*/ 0 w 2726176"/>
              <a:gd name="connsiteY4" fmla="*/ 1644953 h 1644953"/>
              <a:gd name="connsiteX0" fmla="*/ 2717800 w 2726176"/>
              <a:gd name="connsiteY0" fmla="*/ 0 h 1645258"/>
              <a:gd name="connsiteX1" fmla="*/ 2603500 w 2726176"/>
              <a:gd name="connsiteY1" fmla="*/ 1079500 h 1645258"/>
              <a:gd name="connsiteX2" fmla="*/ 1066800 w 2726176"/>
              <a:gd name="connsiteY2" fmla="*/ 1141791 h 1645258"/>
              <a:gd name="connsiteX3" fmla="*/ 596900 w 2726176"/>
              <a:gd name="connsiteY3" fmla="*/ 1586896 h 1645258"/>
              <a:gd name="connsiteX4" fmla="*/ 0 w 2726176"/>
              <a:gd name="connsiteY4" fmla="*/ 1644953 h 1645258"/>
              <a:gd name="connsiteX0" fmla="*/ 2717800 w 2754357"/>
              <a:gd name="connsiteY0" fmla="*/ 0 h 1645258"/>
              <a:gd name="connsiteX1" fmla="*/ 2603500 w 2754357"/>
              <a:gd name="connsiteY1" fmla="*/ 1079500 h 1645258"/>
              <a:gd name="connsiteX2" fmla="*/ 1066800 w 2754357"/>
              <a:gd name="connsiteY2" fmla="*/ 1141791 h 1645258"/>
              <a:gd name="connsiteX3" fmla="*/ 596900 w 2754357"/>
              <a:gd name="connsiteY3" fmla="*/ 1586896 h 1645258"/>
              <a:gd name="connsiteX4" fmla="*/ 0 w 2754357"/>
              <a:gd name="connsiteY4" fmla="*/ 1644953 h 16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357" h="1645258">
                <a:moveTo>
                  <a:pt x="2717800" y="0"/>
                </a:moveTo>
                <a:cubicBezTo>
                  <a:pt x="2687108" y="505430"/>
                  <a:pt x="2878667" y="889202"/>
                  <a:pt x="2603500" y="1079500"/>
                </a:cubicBezTo>
                <a:cubicBezTo>
                  <a:pt x="2328333" y="1269798"/>
                  <a:pt x="1386417" y="1063676"/>
                  <a:pt x="1066800" y="1141791"/>
                </a:cubicBezTo>
                <a:cubicBezTo>
                  <a:pt x="747183" y="1219906"/>
                  <a:pt x="939800" y="1522388"/>
                  <a:pt x="596900" y="1586896"/>
                </a:cubicBezTo>
                <a:cubicBezTo>
                  <a:pt x="162983" y="1681138"/>
                  <a:pt x="114300" y="1628826"/>
                  <a:pt x="0" y="1644953"/>
                </a:cubicBezTo>
              </a:path>
            </a:pathLst>
          </a:cu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4483966" y="4129567"/>
            <a:ext cx="609600" cy="431800"/>
            <a:chOff x="2012950" y="2679700"/>
            <a:chExt cx="609600" cy="431800"/>
          </a:xfrm>
        </p:grpSpPr>
        <p:sp>
          <p:nvSpPr>
            <p:cNvPr id="156" name="Rectangle 15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4496666" y="4129567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4789773" y="4129567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5093993" y="4129567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106693" y="4129567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5703593" y="4129567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716293" y="4129567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6009400" y="4129567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4478151" y="3697767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093566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03593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536132" y="3544232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146160" y="3551923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55760" y="3544232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478151" y="3261001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50126" y="3103970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>
            <a:off x="5319192" y="2730704"/>
            <a:ext cx="79601" cy="530297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020323" y="52862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5342355" y="5255717"/>
            <a:ext cx="677445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5323176" y="5237930"/>
            <a:ext cx="2247900" cy="431800"/>
            <a:chOff x="4318000" y="3657600"/>
            <a:chExt cx="2247900" cy="431800"/>
          </a:xfrm>
        </p:grpSpPr>
        <p:sp>
          <p:nvSpPr>
            <p:cNvPr id="195" name="Rectangle 194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Straight Connector 200"/>
          <p:cNvCxnSpPr/>
          <p:nvPr/>
        </p:nvCxnSpPr>
        <p:spPr>
          <a:xfrm>
            <a:off x="7266276" y="52379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7266276" y="52252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036157" y="524175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Freeform 203"/>
          <p:cNvSpPr/>
          <p:nvPr/>
        </p:nvSpPr>
        <p:spPr>
          <a:xfrm>
            <a:off x="3489257" y="4356099"/>
            <a:ext cx="1854200" cy="1232105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232105">
                <a:moveTo>
                  <a:pt x="0" y="0"/>
                </a:moveTo>
                <a:lnTo>
                  <a:pt x="92143" y="469901"/>
                </a:lnTo>
                <a:cubicBezTo>
                  <a:pt x="251434" y="584201"/>
                  <a:pt x="852568" y="558800"/>
                  <a:pt x="955744" y="685800"/>
                </a:cubicBezTo>
                <a:cubicBezTo>
                  <a:pt x="1058920" y="812800"/>
                  <a:pt x="980557" y="1041400"/>
                  <a:pt x="1130300" y="1130300"/>
                </a:cubicBezTo>
                <a:cubicBezTo>
                  <a:pt x="1280043" y="1219200"/>
                  <a:pt x="1350433" y="1253066"/>
                  <a:pt x="1854200" y="12192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5574329" y="4303012"/>
            <a:ext cx="2472206" cy="12065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993900"/>
              <a:gd name="connsiteY0" fmla="*/ 0 h 1221390"/>
              <a:gd name="connsiteX1" fmla="*/ 92143 w 1993900"/>
              <a:gd name="connsiteY1" fmla="*/ 469901 h 1221390"/>
              <a:gd name="connsiteX2" fmla="*/ 955744 w 1993900"/>
              <a:gd name="connsiteY2" fmla="*/ 685800 h 1221390"/>
              <a:gd name="connsiteX3" fmla="*/ 1130300 w 1993900"/>
              <a:gd name="connsiteY3" fmla="*/ 1130300 h 1221390"/>
              <a:gd name="connsiteX4" fmla="*/ 1993900 w 1993900"/>
              <a:gd name="connsiteY4" fmla="*/ 1206500 h 1221390"/>
              <a:gd name="connsiteX0" fmla="*/ 0 w 2111008"/>
              <a:gd name="connsiteY0" fmla="*/ 0 h 1206500"/>
              <a:gd name="connsiteX1" fmla="*/ 92143 w 2111008"/>
              <a:gd name="connsiteY1" fmla="*/ 469901 h 1206500"/>
              <a:gd name="connsiteX2" fmla="*/ 955744 w 2111008"/>
              <a:gd name="connsiteY2" fmla="*/ 685800 h 1206500"/>
              <a:gd name="connsiteX3" fmla="*/ 1130300 w 2111008"/>
              <a:gd name="connsiteY3" fmla="*/ 1130300 h 1206500"/>
              <a:gd name="connsiteX4" fmla="*/ 1993900 w 2111008"/>
              <a:gd name="connsiteY4" fmla="*/ 1206500 h 1206500"/>
              <a:gd name="connsiteX0" fmla="*/ 0 w 2531993"/>
              <a:gd name="connsiteY0" fmla="*/ 0 h 1206500"/>
              <a:gd name="connsiteX1" fmla="*/ 92143 w 2531993"/>
              <a:gd name="connsiteY1" fmla="*/ 4699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531993"/>
              <a:gd name="connsiteY0" fmla="*/ 0 h 1206500"/>
              <a:gd name="connsiteX1" fmla="*/ 79443 w 2531993"/>
              <a:gd name="connsiteY1" fmla="*/ 5207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206" h="1206500">
                <a:moveTo>
                  <a:pt x="0" y="0"/>
                </a:moveTo>
                <a:cubicBezTo>
                  <a:pt x="26481" y="173567"/>
                  <a:pt x="2162" y="372534"/>
                  <a:pt x="79443" y="520701"/>
                </a:cubicBezTo>
                <a:cubicBezTo>
                  <a:pt x="238734" y="635001"/>
                  <a:pt x="1563768" y="584200"/>
                  <a:pt x="1832044" y="647700"/>
                </a:cubicBezTo>
                <a:cubicBezTo>
                  <a:pt x="2151120" y="660400"/>
                  <a:pt x="2436824" y="859367"/>
                  <a:pt x="2463800" y="952500"/>
                </a:cubicBezTo>
                <a:cubicBezTo>
                  <a:pt x="2490776" y="1045633"/>
                  <a:pt x="2480733" y="1202266"/>
                  <a:pt x="1993900" y="12065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018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Amdahl’s Law:</a:t>
            </a:r>
            <a:br>
              <a:rPr lang="en-US" dirty="0" smtClean="0"/>
            </a:br>
            <a:r>
              <a:rPr lang="en-US" sz="4000" dirty="0" smtClean="0"/>
              <a:t>How Much Speedup Can Parallelism Bring?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9659752"/>
              </p:ext>
            </p:extLst>
          </p:nvPr>
        </p:nvGraphicFramePr>
        <p:xfrm>
          <a:off x="274578" y="1572939"/>
          <a:ext cx="8450322" cy="4567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83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Rectangle 190"/>
          <p:cNvSpPr/>
          <p:nvPr/>
        </p:nvSpPr>
        <p:spPr>
          <a:xfrm>
            <a:off x="2097921" y="52874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queue);</a:t>
            </a:r>
            <a:endParaRPr lang="en-US" sz="2400" dirty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prod1: complete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49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7" name="Rounded Rectangle 66"/>
          <p:cNvSpPr/>
          <p:nvPr/>
        </p:nvSpPr>
        <p:spPr>
          <a:xfrm>
            <a:off x="217681" y="2171170"/>
            <a:ext cx="3107442" cy="81279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Reduce views</a:t>
            </a:r>
            <a:br>
              <a:rPr lang="en-US" sz="2400" dirty="0" smtClean="0"/>
            </a:br>
            <a:r>
              <a:rPr lang="en-US" sz="2400" dirty="0" smtClean="0"/>
              <a:t>children + user</a:t>
            </a:r>
            <a:r>
              <a:rPr lang="en-US" sz="2400" dirty="0"/>
              <a:t> </a:t>
            </a:r>
            <a:r>
              <a:rPr lang="en-US" sz="2400" dirty="0" smtClean="0"/>
              <a:t>+ right</a:t>
            </a:r>
            <a:endParaRPr lang="en-US" sz="2400" dirty="0"/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078742" y="5269680"/>
            <a:ext cx="2247900" cy="431800"/>
            <a:chOff x="4318000" y="3657600"/>
            <a:chExt cx="2247900" cy="431800"/>
          </a:xfrm>
        </p:grpSpPr>
        <p:sp>
          <p:nvSpPr>
            <p:cNvPr id="70" name="Rectangle 69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021842" y="5256980"/>
            <a:ext cx="304800" cy="444500"/>
            <a:chOff x="4021842" y="5256980"/>
            <a:chExt cx="304800" cy="444500"/>
          </a:xfrm>
        </p:grpSpPr>
        <p:cxnSp>
          <p:nvCxnSpPr>
            <p:cNvPr id="76" name="Straight Connector 75"/>
            <p:cNvCxnSpPr/>
            <p:nvPr/>
          </p:nvCxnSpPr>
          <p:spPr>
            <a:xfrm>
              <a:off x="4021842" y="526968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4021842" y="525698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 111"/>
          <p:cNvSpPr/>
          <p:nvPr/>
        </p:nvSpPr>
        <p:spPr>
          <a:xfrm>
            <a:off x="1613955" y="4356100"/>
            <a:ext cx="1537553" cy="1143000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2445769 w 2794097"/>
              <a:gd name="connsiteY0" fmla="*/ 0 h 1291313"/>
              <a:gd name="connsiteX1" fmla="*/ 2445769 w 2794097"/>
              <a:gd name="connsiteY1" fmla="*/ 838200 h 1291313"/>
              <a:gd name="connsiteX2" fmla="*/ 2648969 w 2794097"/>
              <a:gd name="connsiteY2" fmla="*/ 1282700 h 1291313"/>
              <a:gd name="connsiteX3" fmla="*/ 0 w 2794097"/>
              <a:gd name="connsiteY3" fmla="*/ 1143000 h 1291313"/>
              <a:gd name="connsiteX0" fmla="*/ 3417764 w 3661351"/>
              <a:gd name="connsiteY0" fmla="*/ 0 h 1143000"/>
              <a:gd name="connsiteX1" fmla="*/ 3417764 w 3661351"/>
              <a:gd name="connsiteY1" fmla="*/ 838200 h 1143000"/>
              <a:gd name="connsiteX2" fmla="*/ 79099 w 3661351"/>
              <a:gd name="connsiteY2" fmla="*/ 1003300 h 1143000"/>
              <a:gd name="connsiteX3" fmla="*/ 971995 w 3661351"/>
              <a:gd name="connsiteY3" fmla="*/ 1143000 h 1143000"/>
              <a:gd name="connsiteX0" fmla="*/ 3462796 w 3462797"/>
              <a:gd name="connsiteY0" fmla="*/ 0 h 1143000"/>
              <a:gd name="connsiteX1" fmla="*/ 374290 w 3462797"/>
              <a:gd name="connsiteY1" fmla="*/ 419100 h 1143000"/>
              <a:gd name="connsiteX2" fmla="*/ 124131 w 3462797"/>
              <a:gd name="connsiteY2" fmla="*/ 1003300 h 1143000"/>
              <a:gd name="connsiteX3" fmla="*/ 1017027 w 3462797"/>
              <a:gd name="connsiteY3" fmla="*/ 1143000 h 1143000"/>
              <a:gd name="connsiteX0" fmla="*/ 3394551 w 3394552"/>
              <a:gd name="connsiteY0" fmla="*/ 0 h 1143000"/>
              <a:gd name="connsiteX1" fmla="*/ 2030215 w 3394552"/>
              <a:gd name="connsiteY1" fmla="*/ 266700 h 1143000"/>
              <a:gd name="connsiteX2" fmla="*/ 306045 w 3394552"/>
              <a:gd name="connsiteY2" fmla="*/ 419100 h 1143000"/>
              <a:gd name="connsiteX3" fmla="*/ 55886 w 3394552"/>
              <a:gd name="connsiteY3" fmla="*/ 1003300 h 1143000"/>
              <a:gd name="connsiteX4" fmla="*/ 948782 w 3394552"/>
              <a:gd name="connsiteY4" fmla="*/ 1143000 h 1143000"/>
              <a:gd name="connsiteX0" fmla="*/ 3459161 w 3595656"/>
              <a:gd name="connsiteY0" fmla="*/ 0 h 1143000"/>
              <a:gd name="connsiteX1" fmla="*/ 3398231 w 3595656"/>
              <a:gd name="connsiteY1" fmla="*/ 330200 h 1143000"/>
              <a:gd name="connsiteX2" fmla="*/ 370655 w 3595656"/>
              <a:gd name="connsiteY2" fmla="*/ 419100 h 1143000"/>
              <a:gd name="connsiteX3" fmla="*/ 120496 w 3595656"/>
              <a:gd name="connsiteY3" fmla="*/ 1003300 h 1143000"/>
              <a:gd name="connsiteX4" fmla="*/ 1013392 w 3595656"/>
              <a:gd name="connsiteY4" fmla="*/ 1143000 h 1143000"/>
              <a:gd name="connsiteX0" fmla="*/ 3459161 w 3636820"/>
              <a:gd name="connsiteY0" fmla="*/ 0 h 1143000"/>
              <a:gd name="connsiteX1" fmla="*/ 3398231 w 3636820"/>
              <a:gd name="connsiteY1" fmla="*/ 330200 h 1143000"/>
              <a:gd name="connsiteX2" fmla="*/ 370655 w 3636820"/>
              <a:gd name="connsiteY2" fmla="*/ 419100 h 1143000"/>
              <a:gd name="connsiteX3" fmla="*/ 120496 w 3636820"/>
              <a:gd name="connsiteY3" fmla="*/ 1003300 h 1143000"/>
              <a:gd name="connsiteX4" fmla="*/ 1013392 w 3636820"/>
              <a:gd name="connsiteY4" fmla="*/ 1143000 h 1143000"/>
              <a:gd name="connsiteX0" fmla="*/ 3430429 w 3430428"/>
              <a:gd name="connsiteY0" fmla="*/ 0 h 1143000"/>
              <a:gd name="connsiteX1" fmla="*/ 2859471 w 3430428"/>
              <a:gd name="connsiteY1" fmla="*/ 330200 h 1143000"/>
              <a:gd name="connsiteX2" fmla="*/ 341923 w 3430428"/>
              <a:gd name="connsiteY2" fmla="*/ 419100 h 1143000"/>
              <a:gd name="connsiteX3" fmla="*/ 91764 w 3430428"/>
              <a:gd name="connsiteY3" fmla="*/ 1003300 h 1143000"/>
              <a:gd name="connsiteX4" fmla="*/ 984660 w 3430428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428" h="1143000">
                <a:moveTo>
                  <a:pt x="3430429" y="0"/>
                </a:moveTo>
                <a:cubicBezTo>
                  <a:pt x="3401386" y="184150"/>
                  <a:pt x="3374222" y="260350"/>
                  <a:pt x="2859471" y="330200"/>
                </a:cubicBezTo>
                <a:cubicBezTo>
                  <a:pt x="2344720" y="400050"/>
                  <a:pt x="803207" y="306917"/>
                  <a:pt x="341923" y="419100"/>
                </a:cubicBezTo>
                <a:cubicBezTo>
                  <a:pt x="-119361" y="531283"/>
                  <a:pt x="-15359" y="882650"/>
                  <a:pt x="91764" y="1003300"/>
                </a:cubicBezTo>
                <a:cubicBezTo>
                  <a:pt x="198887" y="1123950"/>
                  <a:pt x="984660" y="1143000"/>
                  <a:pt x="984660" y="1143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6886340" y="4111166"/>
            <a:ext cx="609600" cy="431800"/>
            <a:chOff x="2012950" y="2679700"/>
            <a:chExt cx="609600" cy="431800"/>
          </a:xfrm>
        </p:grpSpPr>
        <p:sp>
          <p:nvSpPr>
            <p:cNvPr id="114" name="Rectangle 11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7192147" y="4111166"/>
            <a:ext cx="304800" cy="444500"/>
            <a:chOff x="6832600" y="4445000"/>
            <a:chExt cx="304800" cy="4445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7496367" y="4111166"/>
            <a:ext cx="609600" cy="431800"/>
            <a:chOff x="2012950" y="2679700"/>
            <a:chExt cx="609600" cy="431800"/>
          </a:xfrm>
        </p:grpSpPr>
        <p:sp>
          <p:nvSpPr>
            <p:cNvPr id="126" name="Rectangle 12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7509067" y="4111166"/>
            <a:ext cx="304800" cy="444500"/>
            <a:chOff x="6832600" y="4445000"/>
            <a:chExt cx="304800" cy="444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7802174" y="4111166"/>
            <a:ext cx="304800" cy="444500"/>
            <a:chOff x="6832600" y="4445000"/>
            <a:chExt cx="304800" cy="44450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8105967" y="4111166"/>
            <a:ext cx="609600" cy="431800"/>
            <a:chOff x="2012950" y="2679700"/>
            <a:chExt cx="609600" cy="431800"/>
          </a:xfrm>
        </p:grpSpPr>
        <p:sp>
          <p:nvSpPr>
            <p:cNvPr id="135" name="Rectangle 13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8118667" y="4111166"/>
            <a:ext cx="304800" cy="444500"/>
            <a:chOff x="6832600" y="4445000"/>
            <a:chExt cx="304800" cy="4445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8411774" y="4111166"/>
            <a:ext cx="304800" cy="444500"/>
            <a:chOff x="6832600" y="4445000"/>
            <a:chExt cx="304800" cy="44450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/>
          <p:cNvSpPr/>
          <p:nvPr/>
        </p:nvSpPr>
        <p:spPr>
          <a:xfrm>
            <a:off x="6880525" y="3679366"/>
            <a:ext cx="183504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7495940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8105967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6938506" y="3525831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Q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7548534" y="353352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U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8158134" y="3525831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R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880525" y="3242600"/>
            <a:ext cx="183482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7279500" y="3085569"/>
            <a:ext cx="104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cons</a:t>
            </a:r>
            <a:endParaRPr lang="en-US" sz="3600" dirty="0">
              <a:solidFill>
                <a:schemeClr val="accent3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6209550" y="2730704"/>
            <a:ext cx="1635773" cy="511896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4063830" y="2286204"/>
            <a:ext cx="304800" cy="444500"/>
            <a:chOff x="6832600" y="4445000"/>
            <a:chExt cx="304800" cy="444500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4330700" y="4318000"/>
            <a:ext cx="2754357" cy="10797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717800 w 2805135"/>
              <a:gd name="connsiteY0" fmla="*/ 0 h 1877181"/>
              <a:gd name="connsiteX1" fmla="*/ 2603500 w 2805135"/>
              <a:gd name="connsiteY1" fmla="*/ 1079500 h 1877181"/>
              <a:gd name="connsiteX2" fmla="*/ 0 w 2805135"/>
              <a:gd name="connsiteY2" fmla="*/ 1877181 h 1877181"/>
              <a:gd name="connsiteX0" fmla="*/ 2717800 w 2805135"/>
              <a:gd name="connsiteY0" fmla="*/ 0 h 1878923"/>
              <a:gd name="connsiteX1" fmla="*/ 2603500 w 2805135"/>
              <a:gd name="connsiteY1" fmla="*/ 1079500 h 1878923"/>
              <a:gd name="connsiteX2" fmla="*/ 0 w 2805135"/>
              <a:gd name="connsiteY2" fmla="*/ 1877181 h 1878923"/>
              <a:gd name="connsiteX0" fmla="*/ 2717800 w 2805135"/>
              <a:gd name="connsiteY0" fmla="*/ 0 h 1647638"/>
              <a:gd name="connsiteX1" fmla="*/ 2603500 w 2805135"/>
              <a:gd name="connsiteY1" fmla="*/ 1079500 h 1647638"/>
              <a:gd name="connsiteX2" fmla="*/ 0 w 2805135"/>
              <a:gd name="connsiteY2" fmla="*/ 1644953 h 1647638"/>
              <a:gd name="connsiteX0" fmla="*/ 2717800 w 2805135"/>
              <a:gd name="connsiteY0" fmla="*/ 0 h 1644953"/>
              <a:gd name="connsiteX1" fmla="*/ 2603500 w 2805135"/>
              <a:gd name="connsiteY1" fmla="*/ 1079500 h 1644953"/>
              <a:gd name="connsiteX2" fmla="*/ 685800 w 2805135"/>
              <a:gd name="connsiteY2" fmla="*/ 1548191 h 1644953"/>
              <a:gd name="connsiteX3" fmla="*/ 0 w 2805135"/>
              <a:gd name="connsiteY3" fmla="*/ 1644953 h 1644953"/>
              <a:gd name="connsiteX0" fmla="*/ 2717800 w 2805135"/>
              <a:gd name="connsiteY0" fmla="*/ 0 h 1644953"/>
              <a:gd name="connsiteX1" fmla="*/ 2603500 w 2805135"/>
              <a:gd name="connsiteY1" fmla="*/ 1079500 h 1644953"/>
              <a:gd name="connsiteX2" fmla="*/ 2057400 w 2805135"/>
              <a:gd name="connsiteY2" fmla="*/ 1257905 h 1644953"/>
              <a:gd name="connsiteX3" fmla="*/ 685800 w 2805135"/>
              <a:gd name="connsiteY3" fmla="*/ 1548191 h 1644953"/>
              <a:gd name="connsiteX4" fmla="*/ 0 w 2805135"/>
              <a:gd name="connsiteY4" fmla="*/ 1644953 h 1644953"/>
              <a:gd name="connsiteX0" fmla="*/ 2717800 w 2726176"/>
              <a:gd name="connsiteY0" fmla="*/ 0 h 1644953"/>
              <a:gd name="connsiteX1" fmla="*/ 2603500 w 2726176"/>
              <a:gd name="connsiteY1" fmla="*/ 1079500 h 1644953"/>
              <a:gd name="connsiteX2" fmla="*/ 1066800 w 2726176"/>
              <a:gd name="connsiteY2" fmla="*/ 1141791 h 1644953"/>
              <a:gd name="connsiteX3" fmla="*/ 685800 w 2726176"/>
              <a:gd name="connsiteY3" fmla="*/ 1548191 h 1644953"/>
              <a:gd name="connsiteX4" fmla="*/ 0 w 2726176"/>
              <a:gd name="connsiteY4" fmla="*/ 1644953 h 1644953"/>
              <a:gd name="connsiteX0" fmla="*/ 2717800 w 2726176"/>
              <a:gd name="connsiteY0" fmla="*/ 0 h 1645258"/>
              <a:gd name="connsiteX1" fmla="*/ 2603500 w 2726176"/>
              <a:gd name="connsiteY1" fmla="*/ 1079500 h 1645258"/>
              <a:gd name="connsiteX2" fmla="*/ 1066800 w 2726176"/>
              <a:gd name="connsiteY2" fmla="*/ 1141791 h 1645258"/>
              <a:gd name="connsiteX3" fmla="*/ 596900 w 2726176"/>
              <a:gd name="connsiteY3" fmla="*/ 1586896 h 1645258"/>
              <a:gd name="connsiteX4" fmla="*/ 0 w 2726176"/>
              <a:gd name="connsiteY4" fmla="*/ 1644953 h 1645258"/>
              <a:gd name="connsiteX0" fmla="*/ 2717800 w 2754357"/>
              <a:gd name="connsiteY0" fmla="*/ 0 h 1645258"/>
              <a:gd name="connsiteX1" fmla="*/ 2603500 w 2754357"/>
              <a:gd name="connsiteY1" fmla="*/ 1079500 h 1645258"/>
              <a:gd name="connsiteX2" fmla="*/ 1066800 w 2754357"/>
              <a:gd name="connsiteY2" fmla="*/ 1141791 h 1645258"/>
              <a:gd name="connsiteX3" fmla="*/ 596900 w 2754357"/>
              <a:gd name="connsiteY3" fmla="*/ 1586896 h 1645258"/>
              <a:gd name="connsiteX4" fmla="*/ 0 w 2754357"/>
              <a:gd name="connsiteY4" fmla="*/ 1644953 h 164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4357" h="1645258">
                <a:moveTo>
                  <a:pt x="2717800" y="0"/>
                </a:moveTo>
                <a:cubicBezTo>
                  <a:pt x="2687108" y="505430"/>
                  <a:pt x="2878667" y="889202"/>
                  <a:pt x="2603500" y="1079500"/>
                </a:cubicBezTo>
                <a:cubicBezTo>
                  <a:pt x="2328333" y="1269798"/>
                  <a:pt x="1386417" y="1063676"/>
                  <a:pt x="1066800" y="1141791"/>
                </a:cubicBezTo>
                <a:cubicBezTo>
                  <a:pt x="747183" y="1219906"/>
                  <a:pt x="939800" y="1522388"/>
                  <a:pt x="596900" y="1586896"/>
                </a:cubicBezTo>
                <a:cubicBezTo>
                  <a:pt x="162983" y="1681138"/>
                  <a:pt x="114300" y="1628826"/>
                  <a:pt x="0" y="1644953"/>
                </a:cubicBezTo>
              </a:path>
            </a:pathLst>
          </a:cu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4483966" y="4129567"/>
            <a:ext cx="609600" cy="431800"/>
            <a:chOff x="2012950" y="2679700"/>
            <a:chExt cx="609600" cy="431800"/>
          </a:xfrm>
        </p:grpSpPr>
        <p:sp>
          <p:nvSpPr>
            <p:cNvPr id="156" name="Rectangle 15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4496666" y="4129567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4789773" y="4129567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5093993" y="4129567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5106693" y="4129567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5703593" y="4129567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5716293" y="4129567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6009400" y="4129567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4478151" y="3697767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5093566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703593" y="3692801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4536132" y="3544232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146160" y="3551923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5755760" y="3544232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4478151" y="3261001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4750126" y="3103970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190" name="Straight Arrow Connector 189"/>
          <p:cNvCxnSpPr/>
          <p:nvPr/>
        </p:nvCxnSpPr>
        <p:spPr>
          <a:xfrm>
            <a:off x="5319192" y="2730704"/>
            <a:ext cx="79601" cy="530297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020323" y="52735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Rectangle 192"/>
          <p:cNvSpPr/>
          <p:nvPr/>
        </p:nvSpPr>
        <p:spPr>
          <a:xfrm>
            <a:off x="5342355" y="5255717"/>
            <a:ext cx="677445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Group 193"/>
          <p:cNvGrpSpPr/>
          <p:nvPr/>
        </p:nvGrpSpPr>
        <p:grpSpPr>
          <a:xfrm>
            <a:off x="5323176" y="5237930"/>
            <a:ext cx="2247900" cy="431800"/>
            <a:chOff x="4318000" y="3657600"/>
            <a:chExt cx="2247900" cy="431800"/>
          </a:xfrm>
        </p:grpSpPr>
        <p:sp>
          <p:nvSpPr>
            <p:cNvPr id="195" name="Rectangle 194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6" name="Straight Connector 195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Straight Connector 200"/>
          <p:cNvCxnSpPr/>
          <p:nvPr/>
        </p:nvCxnSpPr>
        <p:spPr>
          <a:xfrm>
            <a:off x="7266276" y="52379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/>
          <p:cNvCxnSpPr/>
          <p:nvPr/>
        </p:nvCxnSpPr>
        <p:spPr>
          <a:xfrm flipH="1">
            <a:off x="7266276" y="52252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>
            <a:off x="6036157" y="524175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Freeform 203"/>
          <p:cNvSpPr/>
          <p:nvPr/>
        </p:nvSpPr>
        <p:spPr>
          <a:xfrm>
            <a:off x="3489257" y="4356099"/>
            <a:ext cx="1854200" cy="1232105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4200" h="1232105">
                <a:moveTo>
                  <a:pt x="0" y="0"/>
                </a:moveTo>
                <a:lnTo>
                  <a:pt x="92143" y="469901"/>
                </a:lnTo>
                <a:cubicBezTo>
                  <a:pt x="251434" y="584201"/>
                  <a:pt x="852568" y="558800"/>
                  <a:pt x="955744" y="685800"/>
                </a:cubicBezTo>
                <a:cubicBezTo>
                  <a:pt x="1058920" y="812800"/>
                  <a:pt x="980557" y="1041400"/>
                  <a:pt x="1130300" y="1130300"/>
                </a:cubicBezTo>
                <a:cubicBezTo>
                  <a:pt x="1280043" y="1219200"/>
                  <a:pt x="1350433" y="1253066"/>
                  <a:pt x="1854200" y="12192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reeform 204"/>
          <p:cNvSpPr/>
          <p:nvPr/>
        </p:nvSpPr>
        <p:spPr>
          <a:xfrm>
            <a:off x="5574329" y="4303012"/>
            <a:ext cx="2472206" cy="12065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993900"/>
              <a:gd name="connsiteY0" fmla="*/ 0 h 1221390"/>
              <a:gd name="connsiteX1" fmla="*/ 92143 w 1993900"/>
              <a:gd name="connsiteY1" fmla="*/ 469901 h 1221390"/>
              <a:gd name="connsiteX2" fmla="*/ 955744 w 1993900"/>
              <a:gd name="connsiteY2" fmla="*/ 685800 h 1221390"/>
              <a:gd name="connsiteX3" fmla="*/ 1130300 w 1993900"/>
              <a:gd name="connsiteY3" fmla="*/ 1130300 h 1221390"/>
              <a:gd name="connsiteX4" fmla="*/ 1993900 w 1993900"/>
              <a:gd name="connsiteY4" fmla="*/ 1206500 h 1221390"/>
              <a:gd name="connsiteX0" fmla="*/ 0 w 2111008"/>
              <a:gd name="connsiteY0" fmla="*/ 0 h 1206500"/>
              <a:gd name="connsiteX1" fmla="*/ 92143 w 2111008"/>
              <a:gd name="connsiteY1" fmla="*/ 469901 h 1206500"/>
              <a:gd name="connsiteX2" fmla="*/ 955744 w 2111008"/>
              <a:gd name="connsiteY2" fmla="*/ 685800 h 1206500"/>
              <a:gd name="connsiteX3" fmla="*/ 1130300 w 2111008"/>
              <a:gd name="connsiteY3" fmla="*/ 1130300 h 1206500"/>
              <a:gd name="connsiteX4" fmla="*/ 1993900 w 2111008"/>
              <a:gd name="connsiteY4" fmla="*/ 1206500 h 1206500"/>
              <a:gd name="connsiteX0" fmla="*/ 0 w 2531993"/>
              <a:gd name="connsiteY0" fmla="*/ 0 h 1206500"/>
              <a:gd name="connsiteX1" fmla="*/ 92143 w 2531993"/>
              <a:gd name="connsiteY1" fmla="*/ 4699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531993"/>
              <a:gd name="connsiteY0" fmla="*/ 0 h 1206500"/>
              <a:gd name="connsiteX1" fmla="*/ 79443 w 2531993"/>
              <a:gd name="connsiteY1" fmla="*/ 5207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206" h="1206500">
                <a:moveTo>
                  <a:pt x="0" y="0"/>
                </a:moveTo>
                <a:cubicBezTo>
                  <a:pt x="26481" y="173567"/>
                  <a:pt x="2162" y="372534"/>
                  <a:pt x="79443" y="520701"/>
                </a:cubicBezTo>
                <a:cubicBezTo>
                  <a:pt x="238734" y="635001"/>
                  <a:pt x="1563768" y="584200"/>
                  <a:pt x="1832044" y="647700"/>
                </a:cubicBezTo>
                <a:cubicBezTo>
                  <a:pt x="2151120" y="660400"/>
                  <a:pt x="2436824" y="859367"/>
                  <a:pt x="2463800" y="952500"/>
                </a:cubicBezTo>
                <a:cubicBezTo>
                  <a:pt x="2490776" y="1045633"/>
                  <a:pt x="2480733" y="1202266"/>
                  <a:pt x="1993900" y="12065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2099681" y="2718004"/>
            <a:ext cx="2241965" cy="2019096"/>
            <a:chOff x="2099681" y="2718004"/>
            <a:chExt cx="2241965" cy="2019096"/>
          </a:xfrm>
        </p:grpSpPr>
        <p:grpSp>
          <p:nvGrpSpPr>
            <p:cNvPr id="62" name="Group 61"/>
            <p:cNvGrpSpPr/>
            <p:nvPr/>
          </p:nvGrpSpPr>
          <p:grpSpPr>
            <a:xfrm>
              <a:off x="2105496" y="4124601"/>
              <a:ext cx="609600" cy="431800"/>
              <a:chOff x="2012950" y="2679700"/>
              <a:chExt cx="609600" cy="431800"/>
            </a:xfrm>
          </p:grpSpPr>
          <p:sp>
            <p:nvSpPr>
              <p:cNvPr id="63" name="Rectangle 62"/>
              <p:cNvSpPr/>
              <p:nvPr/>
            </p:nvSpPr>
            <p:spPr>
              <a:xfrm>
                <a:off x="2012950" y="2679700"/>
                <a:ext cx="609600" cy="431800"/>
              </a:xfrm>
              <a:prstGeom prst="rect">
                <a:avLst/>
              </a:prstGeom>
              <a:noFill/>
              <a:ln w="28575" cmpd="sng">
                <a:solidFill>
                  <a:srgbClr val="C0504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5074"/>
                  </a:solidFill>
                </a:endParaRP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2317750" y="2679700"/>
                <a:ext cx="0" cy="43180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81"/>
            <p:cNvGrpSpPr/>
            <p:nvPr/>
          </p:nvGrpSpPr>
          <p:grpSpPr>
            <a:xfrm>
              <a:off x="2118196" y="4124601"/>
              <a:ext cx="304800" cy="444500"/>
              <a:chOff x="6832600" y="4445000"/>
              <a:chExt cx="304800" cy="444500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>
                <a:off x="6832600" y="44577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6832600" y="44450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/>
            <p:cNvGrpSpPr/>
            <p:nvPr/>
          </p:nvGrpSpPr>
          <p:grpSpPr>
            <a:xfrm>
              <a:off x="2411303" y="4124601"/>
              <a:ext cx="304800" cy="444500"/>
              <a:chOff x="6832600" y="4445000"/>
              <a:chExt cx="304800" cy="444500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>
                <a:off x="6832600" y="44577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6832600" y="44450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 87"/>
            <p:cNvGrpSpPr/>
            <p:nvPr/>
          </p:nvGrpSpPr>
          <p:grpSpPr>
            <a:xfrm>
              <a:off x="2715523" y="4124601"/>
              <a:ext cx="609600" cy="431800"/>
              <a:chOff x="2012950" y="2679700"/>
              <a:chExt cx="609600" cy="431800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2012950" y="2679700"/>
                <a:ext cx="609600" cy="431800"/>
              </a:xfrm>
              <a:prstGeom prst="rect">
                <a:avLst/>
              </a:prstGeom>
              <a:noFill/>
              <a:ln w="28575" cmpd="sng">
                <a:solidFill>
                  <a:srgbClr val="C0504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5074"/>
                  </a:solidFill>
                </a:endParaRPr>
              </a:p>
            </p:txBody>
          </p:sp>
          <p:cxnSp>
            <p:nvCxnSpPr>
              <p:cNvPr id="90" name="Straight Connector 89"/>
              <p:cNvCxnSpPr/>
              <p:nvPr/>
            </p:nvCxnSpPr>
            <p:spPr>
              <a:xfrm>
                <a:off x="2317750" y="2679700"/>
                <a:ext cx="0" cy="43180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90"/>
            <p:cNvGrpSpPr/>
            <p:nvPr/>
          </p:nvGrpSpPr>
          <p:grpSpPr>
            <a:xfrm>
              <a:off x="2728223" y="4124601"/>
              <a:ext cx="304800" cy="444500"/>
              <a:chOff x="6832600" y="4445000"/>
              <a:chExt cx="304800" cy="444500"/>
            </a:xfrm>
          </p:grpSpPr>
          <p:cxnSp>
            <p:nvCxnSpPr>
              <p:cNvPr id="92" name="Straight Connector 91"/>
              <p:cNvCxnSpPr/>
              <p:nvPr/>
            </p:nvCxnSpPr>
            <p:spPr>
              <a:xfrm>
                <a:off x="6832600" y="44577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6832600" y="44450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oup 93"/>
            <p:cNvGrpSpPr/>
            <p:nvPr/>
          </p:nvGrpSpPr>
          <p:grpSpPr>
            <a:xfrm>
              <a:off x="3325123" y="4124601"/>
              <a:ext cx="609600" cy="431800"/>
              <a:chOff x="2012950" y="2679700"/>
              <a:chExt cx="609600" cy="431800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012950" y="2679700"/>
                <a:ext cx="609600" cy="431800"/>
              </a:xfrm>
              <a:prstGeom prst="rect">
                <a:avLst/>
              </a:prstGeom>
              <a:noFill/>
              <a:ln w="28575" cmpd="sng">
                <a:solidFill>
                  <a:srgbClr val="C0504D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C05074"/>
                  </a:solidFill>
                </a:endParaRP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2317750" y="2679700"/>
                <a:ext cx="0" cy="431800"/>
              </a:xfrm>
              <a:prstGeom prst="line">
                <a:avLst/>
              </a:prstGeom>
              <a:ln w="28575" cmpd="sng"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0" name="Group 99"/>
            <p:cNvGrpSpPr/>
            <p:nvPr/>
          </p:nvGrpSpPr>
          <p:grpSpPr>
            <a:xfrm>
              <a:off x="3630930" y="4124601"/>
              <a:ext cx="304800" cy="444500"/>
              <a:chOff x="6832600" y="4445000"/>
              <a:chExt cx="304800" cy="444500"/>
            </a:xfrm>
          </p:grpSpPr>
          <p:cxnSp>
            <p:nvCxnSpPr>
              <p:cNvPr id="101" name="Straight Connector 100"/>
              <p:cNvCxnSpPr/>
              <p:nvPr/>
            </p:nvCxnSpPr>
            <p:spPr>
              <a:xfrm>
                <a:off x="6832600" y="44577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H="1">
                <a:off x="6832600" y="4445000"/>
                <a:ext cx="304800" cy="431800"/>
              </a:xfrm>
              <a:prstGeom prst="line">
                <a:avLst/>
              </a:prstGeom>
              <a:ln>
                <a:solidFill>
                  <a:srgbClr val="C0504D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3" name="Rectangle 102"/>
            <p:cNvSpPr/>
            <p:nvPr/>
          </p:nvSpPr>
          <p:spPr>
            <a:xfrm>
              <a:off x="2099681" y="3692801"/>
              <a:ext cx="1835041" cy="431800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2715096" y="3687835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325123" y="3687835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/>
            <p:cNvSpPr txBox="1"/>
            <p:nvPr/>
          </p:nvSpPr>
          <p:spPr>
            <a:xfrm>
              <a:off x="2157662" y="3539266"/>
              <a:ext cx="43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C05074"/>
                  </a:solidFill>
                </a:rPr>
                <a:t>C</a:t>
              </a:r>
              <a:endParaRPr lang="en-US" sz="3600" dirty="0">
                <a:solidFill>
                  <a:srgbClr val="C05074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2767690" y="3546957"/>
              <a:ext cx="4808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C05074"/>
                  </a:solidFill>
                </a:rPr>
                <a:t>U</a:t>
              </a:r>
              <a:endParaRPr lang="en-US" sz="3600" dirty="0">
                <a:solidFill>
                  <a:srgbClr val="C05074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377290" y="3539266"/>
              <a:ext cx="4353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C05074"/>
                  </a:solidFill>
                </a:rPr>
                <a:t>R</a:t>
              </a:r>
              <a:endParaRPr lang="en-US" sz="3600" dirty="0">
                <a:solidFill>
                  <a:srgbClr val="C05074"/>
                </a:solidFill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2099681" y="3256035"/>
              <a:ext cx="1834821" cy="431800"/>
            </a:xfrm>
            <a:prstGeom prst="rect">
              <a:avLst/>
            </a:prstGeom>
            <a:noFill/>
            <a:ln w="28575" cmpd="sng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371656" y="3099004"/>
              <a:ext cx="130817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solidFill>
                    <a:srgbClr val="C05074"/>
                  </a:solidFill>
                </a:rPr>
                <a:t>prod1</a:t>
              </a:r>
              <a:endParaRPr lang="en-US" sz="3600" dirty="0">
                <a:solidFill>
                  <a:srgbClr val="C05074"/>
                </a:solidFill>
              </a:endParaRPr>
            </a:p>
          </p:txBody>
        </p:sp>
        <p:cxnSp>
          <p:nvCxnSpPr>
            <p:cNvPr id="111" name="Straight Arrow Connector 110"/>
            <p:cNvCxnSpPr/>
            <p:nvPr/>
          </p:nvCxnSpPr>
          <p:spPr>
            <a:xfrm flipH="1">
              <a:off x="3021330" y="2718004"/>
              <a:ext cx="1320316" cy="538031"/>
            </a:xfrm>
            <a:prstGeom prst="straightConnector1">
              <a:avLst/>
            </a:prstGeom>
            <a:ln w="57150" cmpd="sng">
              <a:solidFill>
                <a:srgbClr val="000000"/>
              </a:solidFill>
              <a:headEnd type="non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588489" y="3987800"/>
              <a:ext cx="1475341" cy="749300"/>
            </a:xfrm>
            <a:prstGeom prst="ellipse">
              <a:avLst/>
            </a:prstGeom>
            <a:noFill/>
            <a:ln w="76200" cmpd="sng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87" name="Straight Arrow Connector 186"/>
          <p:cNvCxnSpPr>
            <a:endCxn id="193" idx="1"/>
          </p:cNvCxnSpPr>
          <p:nvPr/>
        </p:nvCxnSpPr>
        <p:spPr>
          <a:xfrm flipV="1">
            <a:off x="4117206" y="5465267"/>
            <a:ext cx="1225149" cy="33833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01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20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50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7" name="Rounded Rectangle 66"/>
          <p:cNvSpPr/>
          <p:nvPr/>
        </p:nvSpPr>
        <p:spPr>
          <a:xfrm>
            <a:off x="6578856" y="4786637"/>
            <a:ext cx="2298443" cy="1208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push() creates segment if user view is empty</a:t>
            </a:r>
            <a:endParaRPr lang="en-US" sz="2400" dirty="0"/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105496" y="4124601"/>
            <a:ext cx="609600" cy="431800"/>
            <a:chOff x="2012950" y="2679700"/>
            <a:chExt cx="609600" cy="431800"/>
          </a:xfrm>
        </p:grpSpPr>
        <p:sp>
          <p:nvSpPr>
            <p:cNvPr id="63" name="Rectangle 6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18196" y="4124601"/>
            <a:ext cx="304800" cy="444500"/>
            <a:chOff x="6832600" y="4445000"/>
            <a:chExt cx="304800" cy="444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11303" y="4124601"/>
            <a:ext cx="304800" cy="444500"/>
            <a:chOff x="6832600" y="4445000"/>
            <a:chExt cx="304800" cy="4445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715523" y="4124601"/>
            <a:ext cx="609600" cy="431800"/>
            <a:chOff x="2012950" y="2679700"/>
            <a:chExt cx="609600" cy="431800"/>
          </a:xfrm>
        </p:grpSpPr>
        <p:sp>
          <p:nvSpPr>
            <p:cNvPr id="89" name="Rectangle 88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728223" y="4124601"/>
            <a:ext cx="304800" cy="444500"/>
            <a:chOff x="6832600" y="4445000"/>
            <a:chExt cx="304800" cy="4445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325123" y="4124601"/>
            <a:ext cx="609600" cy="431800"/>
            <a:chOff x="2012950" y="2679700"/>
            <a:chExt cx="609600" cy="431800"/>
          </a:xfrm>
        </p:grpSpPr>
        <p:sp>
          <p:nvSpPr>
            <p:cNvPr id="95" name="Rectangle 9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337823" y="4124601"/>
            <a:ext cx="304800" cy="444500"/>
            <a:chOff x="6832600" y="4445000"/>
            <a:chExt cx="304800" cy="4445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630930" y="4124601"/>
            <a:ext cx="304800" cy="444500"/>
            <a:chOff x="6832600" y="4445000"/>
            <a:chExt cx="304800" cy="4445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099681" y="369280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715096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25123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57662" y="353926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67690" y="354695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7290" y="353926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99681" y="325603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71656" y="309900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21330" y="2718004"/>
            <a:ext cx="1320316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50547" y="4111166"/>
            <a:ext cx="609600" cy="431800"/>
            <a:chOff x="2012950" y="2679700"/>
            <a:chExt cx="609600" cy="431800"/>
          </a:xfrm>
        </p:grpSpPr>
        <p:sp>
          <p:nvSpPr>
            <p:cNvPr id="114" name="Rectangle 11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4856354" y="4111166"/>
            <a:ext cx="304800" cy="444500"/>
            <a:chOff x="6832600" y="4445000"/>
            <a:chExt cx="304800" cy="4445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5160574" y="4111166"/>
            <a:ext cx="609600" cy="431800"/>
            <a:chOff x="2012950" y="2679700"/>
            <a:chExt cx="609600" cy="431800"/>
          </a:xfrm>
        </p:grpSpPr>
        <p:sp>
          <p:nvSpPr>
            <p:cNvPr id="126" name="Rectangle 12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173274" y="4111166"/>
            <a:ext cx="304800" cy="444500"/>
            <a:chOff x="6832600" y="4445000"/>
            <a:chExt cx="304800" cy="444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466381" y="4111166"/>
            <a:ext cx="304800" cy="444500"/>
            <a:chOff x="6832600" y="4445000"/>
            <a:chExt cx="304800" cy="44450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5770174" y="4111166"/>
            <a:ext cx="609600" cy="431800"/>
            <a:chOff x="2012950" y="2679700"/>
            <a:chExt cx="609600" cy="431800"/>
          </a:xfrm>
        </p:grpSpPr>
        <p:sp>
          <p:nvSpPr>
            <p:cNvPr id="135" name="Rectangle 13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7" name="Group 136"/>
          <p:cNvGrpSpPr/>
          <p:nvPr/>
        </p:nvGrpSpPr>
        <p:grpSpPr>
          <a:xfrm>
            <a:off x="5782874" y="4111166"/>
            <a:ext cx="304800" cy="444500"/>
            <a:chOff x="6832600" y="4445000"/>
            <a:chExt cx="304800" cy="444500"/>
          </a:xfrm>
        </p:grpSpPr>
        <p:cxnSp>
          <p:nvCxnSpPr>
            <p:cNvPr id="138" name="Straight Connector 13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6075981" y="4111166"/>
            <a:ext cx="304800" cy="444500"/>
            <a:chOff x="6832600" y="4445000"/>
            <a:chExt cx="304800" cy="44450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/>
          <p:cNvSpPr/>
          <p:nvPr/>
        </p:nvSpPr>
        <p:spPr>
          <a:xfrm>
            <a:off x="4544732" y="3679366"/>
            <a:ext cx="183504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5160147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770174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602713" y="3525831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Q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12741" y="353352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U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22341" y="3525831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R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544732" y="3242600"/>
            <a:ext cx="183482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4943707" y="3085569"/>
            <a:ext cx="104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cons</a:t>
            </a:r>
            <a:endParaRPr lang="en-US" sz="3600" dirty="0">
              <a:solidFill>
                <a:schemeClr val="accent3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5326827" y="2717269"/>
            <a:ext cx="182703" cy="5253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4063830" y="2286204"/>
            <a:ext cx="304800" cy="444500"/>
            <a:chOff x="6832600" y="4445000"/>
            <a:chExt cx="304800" cy="444500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4356098" y="4330700"/>
            <a:ext cx="447921" cy="12065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355600 w 2154756"/>
              <a:gd name="connsiteY0" fmla="*/ 0 h 1206500"/>
              <a:gd name="connsiteX1" fmla="*/ 393700 w 2154756"/>
              <a:gd name="connsiteY1" fmla="*/ 304800 h 1206500"/>
              <a:gd name="connsiteX2" fmla="*/ 1676400 w 2154756"/>
              <a:gd name="connsiteY2" fmla="*/ 495300 h 1206500"/>
              <a:gd name="connsiteX3" fmla="*/ 2057400 w 2154756"/>
              <a:gd name="connsiteY3" fmla="*/ 927100 h 1206500"/>
              <a:gd name="connsiteX4" fmla="*/ 0 w 2154756"/>
              <a:gd name="connsiteY4" fmla="*/ 1206500 h 1206500"/>
              <a:gd name="connsiteX0" fmla="*/ 355600 w 2154756"/>
              <a:gd name="connsiteY0" fmla="*/ 0 h 1206500"/>
              <a:gd name="connsiteX1" fmla="*/ 393700 w 2154756"/>
              <a:gd name="connsiteY1" fmla="*/ 304800 h 1206500"/>
              <a:gd name="connsiteX2" fmla="*/ 1676400 w 2154756"/>
              <a:gd name="connsiteY2" fmla="*/ 495300 h 1206500"/>
              <a:gd name="connsiteX3" fmla="*/ 2057400 w 2154756"/>
              <a:gd name="connsiteY3" fmla="*/ 927100 h 1206500"/>
              <a:gd name="connsiteX4" fmla="*/ 0 w 2154756"/>
              <a:gd name="connsiteY4" fmla="*/ 1206500 h 1206500"/>
              <a:gd name="connsiteX0" fmla="*/ 355600 w 1679356"/>
              <a:gd name="connsiteY0" fmla="*/ 0 h 1206500"/>
              <a:gd name="connsiteX1" fmla="*/ 393700 w 1679356"/>
              <a:gd name="connsiteY1" fmla="*/ 304800 h 1206500"/>
              <a:gd name="connsiteX2" fmla="*/ 1676400 w 1679356"/>
              <a:gd name="connsiteY2" fmla="*/ 495300 h 1206500"/>
              <a:gd name="connsiteX3" fmla="*/ 723900 w 1679356"/>
              <a:gd name="connsiteY3" fmla="*/ 1117600 h 1206500"/>
              <a:gd name="connsiteX4" fmla="*/ 0 w 1679356"/>
              <a:gd name="connsiteY4" fmla="*/ 1206500 h 1206500"/>
              <a:gd name="connsiteX0" fmla="*/ 355600 w 744493"/>
              <a:gd name="connsiteY0" fmla="*/ 0 h 1206500"/>
              <a:gd name="connsiteX1" fmla="*/ 393700 w 744493"/>
              <a:gd name="connsiteY1" fmla="*/ 304800 h 1206500"/>
              <a:gd name="connsiteX2" fmla="*/ 533400 w 744493"/>
              <a:gd name="connsiteY2" fmla="*/ 711200 h 1206500"/>
              <a:gd name="connsiteX3" fmla="*/ 723900 w 744493"/>
              <a:gd name="connsiteY3" fmla="*/ 1117600 h 1206500"/>
              <a:gd name="connsiteX4" fmla="*/ 0 w 744493"/>
              <a:gd name="connsiteY4" fmla="*/ 1206500 h 1206500"/>
              <a:gd name="connsiteX0" fmla="*/ 355600 w 732387"/>
              <a:gd name="connsiteY0" fmla="*/ 0 h 1206500"/>
              <a:gd name="connsiteX1" fmla="*/ 393700 w 732387"/>
              <a:gd name="connsiteY1" fmla="*/ 304800 h 1206500"/>
              <a:gd name="connsiteX2" fmla="*/ 723900 w 732387"/>
              <a:gd name="connsiteY2" fmla="*/ 1117600 h 1206500"/>
              <a:gd name="connsiteX3" fmla="*/ 0 w 732387"/>
              <a:gd name="connsiteY3" fmla="*/ 1206500 h 1206500"/>
              <a:gd name="connsiteX0" fmla="*/ 355600 w 730608"/>
              <a:gd name="connsiteY0" fmla="*/ 0 h 1206500"/>
              <a:gd name="connsiteX1" fmla="*/ 723900 w 730608"/>
              <a:gd name="connsiteY1" fmla="*/ 1117600 h 1206500"/>
              <a:gd name="connsiteX2" fmla="*/ 0 w 730608"/>
              <a:gd name="connsiteY2" fmla="*/ 1206500 h 1206500"/>
              <a:gd name="connsiteX0" fmla="*/ 355600 w 729697"/>
              <a:gd name="connsiteY0" fmla="*/ 0 h 1206500"/>
              <a:gd name="connsiteX1" fmla="*/ 723900 w 729697"/>
              <a:gd name="connsiteY1" fmla="*/ 1117600 h 1206500"/>
              <a:gd name="connsiteX2" fmla="*/ 0 w 729697"/>
              <a:gd name="connsiteY2" fmla="*/ 1206500 h 1206500"/>
              <a:gd name="connsiteX0" fmla="*/ 355600 w 447921"/>
              <a:gd name="connsiteY0" fmla="*/ 0 h 1206500"/>
              <a:gd name="connsiteX1" fmla="*/ 431800 w 447921"/>
              <a:gd name="connsiteY1" fmla="*/ 1155700 h 1206500"/>
              <a:gd name="connsiteX2" fmla="*/ 0 w 447921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21" h="1206500">
                <a:moveTo>
                  <a:pt x="355600" y="0"/>
                </a:moveTo>
                <a:cubicBezTo>
                  <a:pt x="368829" y="423333"/>
                  <a:pt x="491067" y="954617"/>
                  <a:pt x="431800" y="1155700"/>
                </a:cubicBezTo>
                <a:cubicBezTo>
                  <a:pt x="342900" y="1238250"/>
                  <a:pt x="334433" y="1176866"/>
                  <a:pt x="0" y="1206500"/>
                </a:cubicBezTo>
              </a:path>
            </a:pathLst>
          </a:cu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6853927" y="4098466"/>
            <a:ext cx="609600" cy="431800"/>
            <a:chOff x="2012950" y="2679700"/>
            <a:chExt cx="609600" cy="431800"/>
          </a:xfrm>
        </p:grpSpPr>
        <p:sp>
          <p:nvSpPr>
            <p:cNvPr id="156" name="Rectangle 15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866627" y="4098466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7159734" y="4098466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7463954" y="4098466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7476654" y="4098466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8073554" y="4098466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8086254" y="4098466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8379361" y="4098466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6848112" y="3666666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7463527" y="3661700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073554" y="3661700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6906093" y="3513131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516121" y="352082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125721" y="3513131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848112" y="3229900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20087" y="3072869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7781454" y="4098466"/>
            <a:ext cx="304800" cy="444500"/>
            <a:chOff x="6832600" y="4445000"/>
            <a:chExt cx="304800" cy="444500"/>
          </a:xfrm>
        </p:grpSpPr>
        <p:cxnSp>
          <p:nvCxnSpPr>
            <p:cNvPr id="188" name="Straight Connector 18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0" name="Straight Arrow Connector 189"/>
          <p:cNvCxnSpPr>
            <a:stCxn id="33" idx="2"/>
          </p:cNvCxnSpPr>
          <p:nvPr/>
        </p:nvCxnSpPr>
        <p:spPr>
          <a:xfrm>
            <a:off x="6196850" y="2718004"/>
            <a:ext cx="1609254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2097921" y="52874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2078742" y="5269680"/>
            <a:ext cx="2247900" cy="431800"/>
            <a:chOff x="4318000" y="3657600"/>
            <a:chExt cx="2247900" cy="431800"/>
          </a:xfrm>
        </p:grpSpPr>
        <p:sp>
          <p:nvSpPr>
            <p:cNvPr id="205" name="Rectangle 204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/>
          <p:cNvCxnSpPr/>
          <p:nvPr/>
        </p:nvCxnSpPr>
        <p:spPr>
          <a:xfrm>
            <a:off x="4021842" y="52696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4021842" y="52569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Freeform 210"/>
          <p:cNvSpPr/>
          <p:nvPr/>
        </p:nvSpPr>
        <p:spPr>
          <a:xfrm>
            <a:off x="1613955" y="4356100"/>
            <a:ext cx="1537553" cy="1143000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2445769 w 2794097"/>
              <a:gd name="connsiteY0" fmla="*/ 0 h 1291313"/>
              <a:gd name="connsiteX1" fmla="*/ 2445769 w 2794097"/>
              <a:gd name="connsiteY1" fmla="*/ 838200 h 1291313"/>
              <a:gd name="connsiteX2" fmla="*/ 2648969 w 2794097"/>
              <a:gd name="connsiteY2" fmla="*/ 1282700 h 1291313"/>
              <a:gd name="connsiteX3" fmla="*/ 0 w 2794097"/>
              <a:gd name="connsiteY3" fmla="*/ 1143000 h 1291313"/>
              <a:gd name="connsiteX0" fmla="*/ 3417764 w 3661351"/>
              <a:gd name="connsiteY0" fmla="*/ 0 h 1143000"/>
              <a:gd name="connsiteX1" fmla="*/ 3417764 w 3661351"/>
              <a:gd name="connsiteY1" fmla="*/ 838200 h 1143000"/>
              <a:gd name="connsiteX2" fmla="*/ 79099 w 3661351"/>
              <a:gd name="connsiteY2" fmla="*/ 1003300 h 1143000"/>
              <a:gd name="connsiteX3" fmla="*/ 971995 w 3661351"/>
              <a:gd name="connsiteY3" fmla="*/ 1143000 h 1143000"/>
              <a:gd name="connsiteX0" fmla="*/ 3462796 w 3462797"/>
              <a:gd name="connsiteY0" fmla="*/ 0 h 1143000"/>
              <a:gd name="connsiteX1" fmla="*/ 374290 w 3462797"/>
              <a:gd name="connsiteY1" fmla="*/ 419100 h 1143000"/>
              <a:gd name="connsiteX2" fmla="*/ 124131 w 3462797"/>
              <a:gd name="connsiteY2" fmla="*/ 1003300 h 1143000"/>
              <a:gd name="connsiteX3" fmla="*/ 1017027 w 3462797"/>
              <a:gd name="connsiteY3" fmla="*/ 1143000 h 1143000"/>
              <a:gd name="connsiteX0" fmla="*/ 3394551 w 3394552"/>
              <a:gd name="connsiteY0" fmla="*/ 0 h 1143000"/>
              <a:gd name="connsiteX1" fmla="*/ 2030215 w 3394552"/>
              <a:gd name="connsiteY1" fmla="*/ 266700 h 1143000"/>
              <a:gd name="connsiteX2" fmla="*/ 306045 w 3394552"/>
              <a:gd name="connsiteY2" fmla="*/ 419100 h 1143000"/>
              <a:gd name="connsiteX3" fmla="*/ 55886 w 3394552"/>
              <a:gd name="connsiteY3" fmla="*/ 1003300 h 1143000"/>
              <a:gd name="connsiteX4" fmla="*/ 948782 w 3394552"/>
              <a:gd name="connsiteY4" fmla="*/ 1143000 h 1143000"/>
              <a:gd name="connsiteX0" fmla="*/ 3459161 w 3595656"/>
              <a:gd name="connsiteY0" fmla="*/ 0 h 1143000"/>
              <a:gd name="connsiteX1" fmla="*/ 3398231 w 3595656"/>
              <a:gd name="connsiteY1" fmla="*/ 330200 h 1143000"/>
              <a:gd name="connsiteX2" fmla="*/ 370655 w 3595656"/>
              <a:gd name="connsiteY2" fmla="*/ 419100 h 1143000"/>
              <a:gd name="connsiteX3" fmla="*/ 120496 w 3595656"/>
              <a:gd name="connsiteY3" fmla="*/ 1003300 h 1143000"/>
              <a:gd name="connsiteX4" fmla="*/ 1013392 w 3595656"/>
              <a:gd name="connsiteY4" fmla="*/ 1143000 h 1143000"/>
              <a:gd name="connsiteX0" fmla="*/ 3459161 w 3636820"/>
              <a:gd name="connsiteY0" fmla="*/ 0 h 1143000"/>
              <a:gd name="connsiteX1" fmla="*/ 3398231 w 3636820"/>
              <a:gd name="connsiteY1" fmla="*/ 330200 h 1143000"/>
              <a:gd name="connsiteX2" fmla="*/ 370655 w 3636820"/>
              <a:gd name="connsiteY2" fmla="*/ 419100 h 1143000"/>
              <a:gd name="connsiteX3" fmla="*/ 120496 w 3636820"/>
              <a:gd name="connsiteY3" fmla="*/ 1003300 h 1143000"/>
              <a:gd name="connsiteX4" fmla="*/ 1013392 w 3636820"/>
              <a:gd name="connsiteY4" fmla="*/ 1143000 h 1143000"/>
              <a:gd name="connsiteX0" fmla="*/ 3430429 w 3430428"/>
              <a:gd name="connsiteY0" fmla="*/ 0 h 1143000"/>
              <a:gd name="connsiteX1" fmla="*/ 2859471 w 3430428"/>
              <a:gd name="connsiteY1" fmla="*/ 330200 h 1143000"/>
              <a:gd name="connsiteX2" fmla="*/ 341923 w 3430428"/>
              <a:gd name="connsiteY2" fmla="*/ 419100 h 1143000"/>
              <a:gd name="connsiteX3" fmla="*/ 91764 w 3430428"/>
              <a:gd name="connsiteY3" fmla="*/ 1003300 h 1143000"/>
              <a:gd name="connsiteX4" fmla="*/ 984660 w 3430428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428" h="1143000">
                <a:moveTo>
                  <a:pt x="3430429" y="0"/>
                </a:moveTo>
                <a:cubicBezTo>
                  <a:pt x="3401386" y="184150"/>
                  <a:pt x="3374222" y="260350"/>
                  <a:pt x="2859471" y="330200"/>
                </a:cubicBezTo>
                <a:cubicBezTo>
                  <a:pt x="2344720" y="400050"/>
                  <a:pt x="803207" y="306917"/>
                  <a:pt x="341923" y="419100"/>
                </a:cubicBezTo>
                <a:cubicBezTo>
                  <a:pt x="-119361" y="531283"/>
                  <a:pt x="-15359" y="882650"/>
                  <a:pt x="91764" y="1003300"/>
                </a:cubicBezTo>
                <a:cubicBezTo>
                  <a:pt x="198887" y="1123950"/>
                  <a:pt x="984660" y="1143000"/>
                  <a:pt x="984660" y="1143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Connector 211"/>
          <p:cNvCxnSpPr/>
          <p:nvPr/>
        </p:nvCxnSpPr>
        <p:spPr>
          <a:xfrm>
            <a:off x="3020323" y="52735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235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ontent Placeholder 2"/>
          <p:cNvSpPr txBox="1">
            <a:spLocks/>
          </p:cNvSpPr>
          <p:nvPr/>
        </p:nvSpPr>
        <p:spPr>
          <a:xfrm>
            <a:off x="165100" y="300038"/>
            <a:ext cx="3822312" cy="1731963"/>
          </a:xfrm>
          <a:prstGeom prst="rect">
            <a:avLst/>
          </a:prstGeom>
          <a:solidFill>
            <a:srgbClr val="FFFFB8"/>
          </a:solidFill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C0507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400" b="1" dirty="0" err="1" smtClean="0">
                <a:solidFill>
                  <a:srgbClr val="000000"/>
                </a:solidFill>
              </a:rPr>
              <a:t>hyperqueue</a:t>
            </a:r>
            <a:r>
              <a:rPr lang="en-US" sz="2400" dirty="0" smtClean="0">
                <a:solidFill>
                  <a:srgbClr val="000000"/>
                </a:solidFill>
              </a:rPr>
              <a:t>&lt;</a:t>
            </a:r>
            <a:r>
              <a:rPr lang="en-US" sz="2400" dirty="0" err="1" smtClean="0">
                <a:solidFill>
                  <a:srgbClr val="000000"/>
                </a:solidFill>
              </a:rPr>
              <a:t>int</a:t>
            </a:r>
            <a:r>
              <a:rPr lang="en-US" sz="2400" dirty="0" smtClean="0">
                <a:solidFill>
                  <a:srgbClr val="000000"/>
                </a:solidFill>
              </a:rPr>
              <a:t>&gt; queue;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2"/>
                </a:solidFill>
              </a:rPr>
              <a:t>spawn</a:t>
            </a:r>
            <a:r>
              <a:rPr lang="en-US" sz="2400" dirty="0" smtClean="0">
                <a:solidFill>
                  <a:schemeClr val="accent2"/>
                </a:solidFill>
              </a:rPr>
              <a:t> prod1(</a:t>
            </a:r>
            <a:r>
              <a:rPr lang="en-US" sz="2400" b="1" dirty="0" err="1" smtClean="0">
                <a:solidFill>
                  <a:schemeClr val="accent2"/>
                </a:solidFill>
              </a:rPr>
              <a:t>pushdep</a:t>
            </a:r>
            <a:r>
              <a:rPr lang="en-US" sz="2400" dirty="0" smtClean="0">
                <a:solidFill>
                  <a:schemeClr val="accent2"/>
                </a:solidFill>
              </a:rPr>
              <a:t> queue);</a:t>
            </a: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chemeClr val="accent3"/>
                </a:solidFill>
              </a:rPr>
              <a:t>spawn</a:t>
            </a:r>
            <a:r>
              <a:rPr lang="en-US" sz="2400" dirty="0" smtClean="0">
                <a:solidFill>
                  <a:schemeClr val="accent3"/>
                </a:solidFill>
              </a:rPr>
              <a:t> cons(</a:t>
            </a:r>
            <a:r>
              <a:rPr lang="en-US" sz="2400" b="1" dirty="0" err="1" smtClean="0">
                <a:solidFill>
                  <a:schemeClr val="accent3"/>
                </a:solidFill>
              </a:rPr>
              <a:t>popdep</a:t>
            </a:r>
            <a:r>
              <a:rPr lang="en-US" sz="2400" dirty="0" smtClean="0">
                <a:solidFill>
                  <a:schemeClr val="accent3"/>
                </a:solidFill>
              </a:rPr>
              <a:t> queue);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2"/>
                </a:solidFill>
              </a:rPr>
              <a:t>spawn</a:t>
            </a:r>
            <a:r>
              <a:rPr lang="en-US" sz="2400" dirty="0">
                <a:solidFill>
                  <a:schemeClr val="tx2"/>
                </a:solidFill>
              </a:rPr>
              <a:t> prod2(</a:t>
            </a:r>
            <a:r>
              <a:rPr lang="en-US" sz="2400" b="1" dirty="0" err="1">
                <a:solidFill>
                  <a:schemeClr val="tx2"/>
                </a:solidFill>
              </a:rPr>
              <a:t>pushdep</a:t>
            </a:r>
            <a:r>
              <a:rPr lang="en-US" sz="2400" dirty="0">
                <a:solidFill>
                  <a:schemeClr val="tx2"/>
                </a:solidFill>
              </a:rPr>
              <a:t> queue)</a:t>
            </a:r>
            <a:r>
              <a:rPr lang="en-US" sz="2400" dirty="0" smtClean="0">
                <a:solidFill>
                  <a:schemeClr val="tx2"/>
                </a:solidFill>
              </a:rPr>
              <a:t>;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marL="0" indent="0">
              <a:buFont typeface="Arial"/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sync</a:t>
            </a:r>
            <a:r>
              <a:rPr lang="en-US" sz="2400" dirty="0" smtClean="0">
                <a:solidFill>
                  <a:srgbClr val="000000"/>
                </a:solidFill>
              </a:rPr>
              <a:t>;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7412" y="274638"/>
            <a:ext cx="4699388" cy="1143000"/>
          </a:xfrm>
        </p:spPr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SC’13 – 20 November 2013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4CCBD-AFF6-2C49-8C1B-C00C84CCBEFA}" type="slidenum">
              <a:rPr lang="en-US" smtClean="0"/>
              <a:t>51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062823" y="2286204"/>
            <a:ext cx="609600" cy="431800"/>
            <a:chOff x="2012950" y="2679700"/>
            <a:chExt cx="609600" cy="431800"/>
          </a:xfrm>
        </p:grpSpPr>
        <p:sp>
          <p:nvSpPr>
            <p:cNvPr id="6" name="Rectangle 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68630" y="2286204"/>
            <a:ext cx="304800" cy="444500"/>
            <a:chOff x="6832600" y="4445000"/>
            <a:chExt cx="304800" cy="44450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72423" y="2286204"/>
            <a:ext cx="609600" cy="431800"/>
            <a:chOff x="2012950" y="2679700"/>
            <a:chExt cx="609600" cy="431800"/>
          </a:xfrm>
        </p:grpSpPr>
        <p:sp>
          <p:nvSpPr>
            <p:cNvPr id="15" name="Rectangle 1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685123" y="2286204"/>
            <a:ext cx="304800" cy="444500"/>
            <a:chOff x="6832600" y="4445000"/>
            <a:chExt cx="304800" cy="4445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4978230" y="2286204"/>
            <a:ext cx="304800" cy="444500"/>
            <a:chOff x="6832600" y="4445000"/>
            <a:chExt cx="304800" cy="44450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5282450" y="2286204"/>
            <a:ext cx="609600" cy="431800"/>
            <a:chOff x="2012950" y="2679700"/>
            <a:chExt cx="609600" cy="431800"/>
          </a:xfrm>
        </p:grpSpPr>
        <p:sp>
          <p:nvSpPr>
            <p:cNvPr id="24" name="Rectangle 2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295150" y="2286204"/>
            <a:ext cx="304800" cy="444500"/>
            <a:chOff x="6832600" y="4445000"/>
            <a:chExt cx="304800" cy="44450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5892050" y="2286204"/>
            <a:ext cx="609600" cy="431800"/>
            <a:chOff x="2012950" y="2679700"/>
            <a:chExt cx="609600" cy="431800"/>
          </a:xfrm>
        </p:grpSpPr>
        <p:sp>
          <p:nvSpPr>
            <p:cNvPr id="33" name="Rectangle 3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904750" y="2286204"/>
            <a:ext cx="304800" cy="444500"/>
            <a:chOff x="6832600" y="4445000"/>
            <a:chExt cx="304800" cy="444500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197857" y="2286204"/>
            <a:ext cx="304800" cy="444500"/>
            <a:chOff x="6832600" y="4445000"/>
            <a:chExt cx="304800" cy="444500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4062822" y="1854404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4672423" y="1854405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282023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892050" y="1849438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117206" y="1700867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Q</a:t>
            </a:r>
            <a:endParaRPr lang="en-US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4724589" y="1700869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5334617" y="1708560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U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5944217" y="1700869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49" name="Rectangle 48"/>
          <p:cNvSpPr/>
          <p:nvPr/>
        </p:nvSpPr>
        <p:spPr>
          <a:xfrm>
            <a:off x="4062602" y="1417638"/>
            <a:ext cx="2438827" cy="431800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82983" y="1273307"/>
            <a:ext cx="14362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parent</a:t>
            </a:r>
            <a:endParaRPr lang="en-US" sz="3600" dirty="0"/>
          </a:p>
        </p:txBody>
      </p:sp>
      <p:sp>
        <p:nvSpPr>
          <p:cNvPr id="67" name="Rounded Rectangle 66"/>
          <p:cNvSpPr/>
          <p:nvPr/>
        </p:nvSpPr>
        <p:spPr>
          <a:xfrm>
            <a:off x="165099" y="2088560"/>
            <a:ext cx="3514727" cy="11032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right view is inaccessible to pop() – respects program order</a:t>
            </a:r>
            <a:endParaRPr lang="en-US" sz="2400" dirty="0"/>
          </a:p>
        </p:txBody>
      </p:sp>
      <p:sp>
        <p:nvSpPr>
          <p:cNvPr id="68" name="Footer Placeholder 2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SC’13 – 20 November 2013 </a:t>
            </a:r>
            <a:endParaRPr lang="en-US"/>
          </a:p>
        </p:txBody>
      </p:sp>
      <p:grpSp>
        <p:nvGrpSpPr>
          <p:cNvPr id="62" name="Group 61"/>
          <p:cNvGrpSpPr/>
          <p:nvPr/>
        </p:nvGrpSpPr>
        <p:grpSpPr>
          <a:xfrm>
            <a:off x="2105496" y="4124601"/>
            <a:ext cx="609600" cy="431800"/>
            <a:chOff x="2012950" y="2679700"/>
            <a:chExt cx="609600" cy="431800"/>
          </a:xfrm>
        </p:grpSpPr>
        <p:sp>
          <p:nvSpPr>
            <p:cNvPr id="63" name="Rectangle 62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2118196" y="4124601"/>
            <a:ext cx="304800" cy="444500"/>
            <a:chOff x="6832600" y="4445000"/>
            <a:chExt cx="304800" cy="44450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Group 84"/>
          <p:cNvGrpSpPr/>
          <p:nvPr/>
        </p:nvGrpSpPr>
        <p:grpSpPr>
          <a:xfrm>
            <a:off x="2411303" y="4124601"/>
            <a:ext cx="304800" cy="444500"/>
            <a:chOff x="6832600" y="4445000"/>
            <a:chExt cx="304800" cy="4445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2715523" y="4124601"/>
            <a:ext cx="609600" cy="431800"/>
            <a:chOff x="2012950" y="2679700"/>
            <a:chExt cx="609600" cy="431800"/>
          </a:xfrm>
        </p:grpSpPr>
        <p:sp>
          <p:nvSpPr>
            <p:cNvPr id="89" name="Rectangle 88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0" name="Straight Connector 89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/>
          <p:cNvGrpSpPr/>
          <p:nvPr/>
        </p:nvGrpSpPr>
        <p:grpSpPr>
          <a:xfrm>
            <a:off x="2728223" y="4124601"/>
            <a:ext cx="304800" cy="444500"/>
            <a:chOff x="6832600" y="4445000"/>
            <a:chExt cx="304800" cy="444500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>
            <a:off x="3325123" y="4124601"/>
            <a:ext cx="609600" cy="431800"/>
            <a:chOff x="2012950" y="2679700"/>
            <a:chExt cx="609600" cy="431800"/>
          </a:xfrm>
        </p:grpSpPr>
        <p:sp>
          <p:nvSpPr>
            <p:cNvPr id="95" name="Rectangle 9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C0504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96" name="Straight Connector 9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/>
          <p:cNvGrpSpPr/>
          <p:nvPr/>
        </p:nvGrpSpPr>
        <p:grpSpPr>
          <a:xfrm>
            <a:off x="3337823" y="4124601"/>
            <a:ext cx="304800" cy="444500"/>
            <a:chOff x="6832600" y="4445000"/>
            <a:chExt cx="304800" cy="444500"/>
          </a:xfrm>
        </p:grpSpPr>
        <p:cxnSp>
          <p:nvCxnSpPr>
            <p:cNvPr id="98" name="Straight Connector 9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99"/>
          <p:cNvGrpSpPr/>
          <p:nvPr/>
        </p:nvGrpSpPr>
        <p:grpSpPr>
          <a:xfrm>
            <a:off x="3630930" y="4124601"/>
            <a:ext cx="304800" cy="444500"/>
            <a:chOff x="6832600" y="4445000"/>
            <a:chExt cx="304800" cy="444500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C0504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3" name="Rectangle 102"/>
          <p:cNvSpPr/>
          <p:nvPr/>
        </p:nvSpPr>
        <p:spPr>
          <a:xfrm>
            <a:off x="2099681" y="3692801"/>
            <a:ext cx="183504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04" name="Straight Connector 103"/>
          <p:cNvCxnSpPr/>
          <p:nvPr/>
        </p:nvCxnSpPr>
        <p:spPr>
          <a:xfrm>
            <a:off x="2715096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3325123" y="3687835"/>
            <a:ext cx="0" cy="431800"/>
          </a:xfrm>
          <a:prstGeom prst="line">
            <a:avLst/>
          </a:prstGeom>
          <a:ln w="28575" cmpd="sng">
            <a:solidFill>
              <a:srgbClr val="C050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57662" y="3539266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C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767690" y="3546957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U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3377290" y="3539266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R</a:t>
            </a:r>
            <a:endParaRPr lang="en-US" sz="3600" dirty="0">
              <a:solidFill>
                <a:srgbClr val="C05074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2099681" y="3256035"/>
            <a:ext cx="1834821" cy="431800"/>
          </a:xfrm>
          <a:prstGeom prst="rect">
            <a:avLst/>
          </a:prstGeom>
          <a:noFill/>
          <a:ln w="28575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2371656" y="3099004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C05074"/>
                </a:solidFill>
              </a:rPr>
              <a:t>prod1</a:t>
            </a:r>
            <a:endParaRPr lang="en-US" sz="3600" dirty="0">
              <a:solidFill>
                <a:srgbClr val="C05074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021330" y="2718004"/>
            <a:ext cx="1320316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/>
          <p:cNvGrpSpPr/>
          <p:nvPr/>
        </p:nvGrpSpPr>
        <p:grpSpPr>
          <a:xfrm>
            <a:off x="5587250" y="2286204"/>
            <a:ext cx="304800" cy="444500"/>
            <a:chOff x="6832600" y="4445000"/>
            <a:chExt cx="304800" cy="444500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550547" y="4111166"/>
            <a:ext cx="609600" cy="431800"/>
            <a:chOff x="2012950" y="2679700"/>
            <a:chExt cx="609600" cy="431800"/>
          </a:xfrm>
        </p:grpSpPr>
        <p:sp>
          <p:nvSpPr>
            <p:cNvPr id="114" name="Rectangle 113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4856354" y="4111166"/>
            <a:ext cx="304800" cy="444500"/>
            <a:chOff x="6832600" y="4445000"/>
            <a:chExt cx="304800" cy="444500"/>
          </a:xfrm>
        </p:grpSpPr>
        <p:cxnSp>
          <p:nvCxnSpPr>
            <p:cNvPr id="123" name="Straight Connector 12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5160574" y="4111166"/>
            <a:ext cx="609600" cy="431800"/>
            <a:chOff x="2012950" y="2679700"/>
            <a:chExt cx="609600" cy="431800"/>
          </a:xfrm>
        </p:grpSpPr>
        <p:sp>
          <p:nvSpPr>
            <p:cNvPr id="126" name="Rectangle 12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7" name="Straight Connector 12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5173274" y="4111166"/>
            <a:ext cx="304800" cy="444500"/>
            <a:chOff x="6832600" y="4445000"/>
            <a:chExt cx="304800" cy="444500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5466381" y="4111166"/>
            <a:ext cx="304800" cy="444500"/>
            <a:chOff x="6832600" y="4445000"/>
            <a:chExt cx="304800" cy="444500"/>
          </a:xfrm>
        </p:grpSpPr>
        <p:cxnSp>
          <p:nvCxnSpPr>
            <p:cNvPr id="132" name="Straight Connector 13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5770174" y="4111166"/>
            <a:ext cx="609600" cy="431800"/>
            <a:chOff x="2012950" y="2679700"/>
            <a:chExt cx="609600" cy="431800"/>
          </a:xfrm>
        </p:grpSpPr>
        <p:sp>
          <p:nvSpPr>
            <p:cNvPr id="135" name="Rectangle 13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9BBB59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Straight Connector 13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6075981" y="4111166"/>
            <a:ext cx="304800" cy="444500"/>
            <a:chOff x="6832600" y="4445000"/>
            <a:chExt cx="304800" cy="444500"/>
          </a:xfrm>
        </p:grpSpPr>
        <p:cxnSp>
          <p:nvCxnSpPr>
            <p:cNvPr id="141" name="Straight Connector 140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9BBB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" name="Rectangle 142"/>
          <p:cNvSpPr/>
          <p:nvPr/>
        </p:nvSpPr>
        <p:spPr>
          <a:xfrm>
            <a:off x="4544732" y="3679366"/>
            <a:ext cx="183504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/>
        </p:nvCxnSpPr>
        <p:spPr>
          <a:xfrm>
            <a:off x="5160147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5770174" y="3674400"/>
            <a:ext cx="0" cy="431800"/>
          </a:xfrm>
          <a:prstGeom prst="line">
            <a:avLst/>
          </a:prstGeom>
          <a:ln w="28575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4602713" y="3525831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Q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12741" y="353352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U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822341" y="3525831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R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544732" y="3242600"/>
            <a:ext cx="1834821" cy="431800"/>
          </a:xfrm>
          <a:prstGeom prst="rect">
            <a:avLst/>
          </a:prstGeom>
          <a:noFill/>
          <a:ln w="28575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TextBox 149"/>
          <p:cNvSpPr txBox="1"/>
          <p:nvPr/>
        </p:nvSpPr>
        <p:spPr>
          <a:xfrm>
            <a:off x="4943707" y="3085569"/>
            <a:ext cx="1046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3"/>
                </a:solidFill>
              </a:rPr>
              <a:t>cons</a:t>
            </a:r>
            <a:endParaRPr lang="en-US" sz="3600" dirty="0">
              <a:solidFill>
                <a:schemeClr val="accent3"/>
              </a:solidFill>
            </a:endParaRPr>
          </a:p>
        </p:txBody>
      </p:sp>
      <p:cxnSp>
        <p:nvCxnSpPr>
          <p:cNvPr id="151" name="Straight Arrow Connector 150"/>
          <p:cNvCxnSpPr/>
          <p:nvPr/>
        </p:nvCxnSpPr>
        <p:spPr>
          <a:xfrm>
            <a:off x="5326827" y="2717269"/>
            <a:ext cx="182703" cy="5253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4063830" y="2286204"/>
            <a:ext cx="304800" cy="444500"/>
            <a:chOff x="6832600" y="4445000"/>
            <a:chExt cx="304800" cy="444500"/>
          </a:xfrm>
        </p:grpSpPr>
        <p:cxnSp>
          <p:nvCxnSpPr>
            <p:cNvPr id="153" name="Straight Connector 152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4356098" y="4330700"/>
            <a:ext cx="447921" cy="12065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355600 w 2154756"/>
              <a:gd name="connsiteY0" fmla="*/ 0 h 1206500"/>
              <a:gd name="connsiteX1" fmla="*/ 393700 w 2154756"/>
              <a:gd name="connsiteY1" fmla="*/ 304800 h 1206500"/>
              <a:gd name="connsiteX2" fmla="*/ 1676400 w 2154756"/>
              <a:gd name="connsiteY2" fmla="*/ 495300 h 1206500"/>
              <a:gd name="connsiteX3" fmla="*/ 2057400 w 2154756"/>
              <a:gd name="connsiteY3" fmla="*/ 927100 h 1206500"/>
              <a:gd name="connsiteX4" fmla="*/ 0 w 2154756"/>
              <a:gd name="connsiteY4" fmla="*/ 1206500 h 1206500"/>
              <a:gd name="connsiteX0" fmla="*/ 355600 w 2154756"/>
              <a:gd name="connsiteY0" fmla="*/ 0 h 1206500"/>
              <a:gd name="connsiteX1" fmla="*/ 393700 w 2154756"/>
              <a:gd name="connsiteY1" fmla="*/ 304800 h 1206500"/>
              <a:gd name="connsiteX2" fmla="*/ 1676400 w 2154756"/>
              <a:gd name="connsiteY2" fmla="*/ 495300 h 1206500"/>
              <a:gd name="connsiteX3" fmla="*/ 2057400 w 2154756"/>
              <a:gd name="connsiteY3" fmla="*/ 927100 h 1206500"/>
              <a:gd name="connsiteX4" fmla="*/ 0 w 2154756"/>
              <a:gd name="connsiteY4" fmla="*/ 1206500 h 1206500"/>
              <a:gd name="connsiteX0" fmla="*/ 355600 w 1679356"/>
              <a:gd name="connsiteY0" fmla="*/ 0 h 1206500"/>
              <a:gd name="connsiteX1" fmla="*/ 393700 w 1679356"/>
              <a:gd name="connsiteY1" fmla="*/ 304800 h 1206500"/>
              <a:gd name="connsiteX2" fmla="*/ 1676400 w 1679356"/>
              <a:gd name="connsiteY2" fmla="*/ 495300 h 1206500"/>
              <a:gd name="connsiteX3" fmla="*/ 723900 w 1679356"/>
              <a:gd name="connsiteY3" fmla="*/ 1117600 h 1206500"/>
              <a:gd name="connsiteX4" fmla="*/ 0 w 1679356"/>
              <a:gd name="connsiteY4" fmla="*/ 1206500 h 1206500"/>
              <a:gd name="connsiteX0" fmla="*/ 355600 w 744493"/>
              <a:gd name="connsiteY0" fmla="*/ 0 h 1206500"/>
              <a:gd name="connsiteX1" fmla="*/ 393700 w 744493"/>
              <a:gd name="connsiteY1" fmla="*/ 304800 h 1206500"/>
              <a:gd name="connsiteX2" fmla="*/ 533400 w 744493"/>
              <a:gd name="connsiteY2" fmla="*/ 711200 h 1206500"/>
              <a:gd name="connsiteX3" fmla="*/ 723900 w 744493"/>
              <a:gd name="connsiteY3" fmla="*/ 1117600 h 1206500"/>
              <a:gd name="connsiteX4" fmla="*/ 0 w 744493"/>
              <a:gd name="connsiteY4" fmla="*/ 1206500 h 1206500"/>
              <a:gd name="connsiteX0" fmla="*/ 355600 w 732387"/>
              <a:gd name="connsiteY0" fmla="*/ 0 h 1206500"/>
              <a:gd name="connsiteX1" fmla="*/ 393700 w 732387"/>
              <a:gd name="connsiteY1" fmla="*/ 304800 h 1206500"/>
              <a:gd name="connsiteX2" fmla="*/ 723900 w 732387"/>
              <a:gd name="connsiteY2" fmla="*/ 1117600 h 1206500"/>
              <a:gd name="connsiteX3" fmla="*/ 0 w 732387"/>
              <a:gd name="connsiteY3" fmla="*/ 1206500 h 1206500"/>
              <a:gd name="connsiteX0" fmla="*/ 355600 w 730608"/>
              <a:gd name="connsiteY0" fmla="*/ 0 h 1206500"/>
              <a:gd name="connsiteX1" fmla="*/ 723900 w 730608"/>
              <a:gd name="connsiteY1" fmla="*/ 1117600 h 1206500"/>
              <a:gd name="connsiteX2" fmla="*/ 0 w 730608"/>
              <a:gd name="connsiteY2" fmla="*/ 1206500 h 1206500"/>
              <a:gd name="connsiteX0" fmla="*/ 355600 w 729697"/>
              <a:gd name="connsiteY0" fmla="*/ 0 h 1206500"/>
              <a:gd name="connsiteX1" fmla="*/ 723900 w 729697"/>
              <a:gd name="connsiteY1" fmla="*/ 1117600 h 1206500"/>
              <a:gd name="connsiteX2" fmla="*/ 0 w 729697"/>
              <a:gd name="connsiteY2" fmla="*/ 1206500 h 1206500"/>
              <a:gd name="connsiteX0" fmla="*/ 355600 w 447921"/>
              <a:gd name="connsiteY0" fmla="*/ 0 h 1206500"/>
              <a:gd name="connsiteX1" fmla="*/ 431800 w 447921"/>
              <a:gd name="connsiteY1" fmla="*/ 1155700 h 1206500"/>
              <a:gd name="connsiteX2" fmla="*/ 0 w 447921"/>
              <a:gd name="connsiteY2" fmla="*/ 1206500 h 120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921" h="1206500">
                <a:moveTo>
                  <a:pt x="355600" y="0"/>
                </a:moveTo>
                <a:cubicBezTo>
                  <a:pt x="368829" y="423333"/>
                  <a:pt x="491067" y="954617"/>
                  <a:pt x="431800" y="1155700"/>
                </a:cubicBezTo>
                <a:cubicBezTo>
                  <a:pt x="342900" y="1238250"/>
                  <a:pt x="334433" y="1176866"/>
                  <a:pt x="0" y="1206500"/>
                </a:cubicBezTo>
              </a:path>
            </a:pathLst>
          </a:custGeom>
          <a:ln w="38100" cmpd="sng"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/>
          <p:cNvGrpSpPr/>
          <p:nvPr/>
        </p:nvGrpSpPr>
        <p:grpSpPr>
          <a:xfrm>
            <a:off x="6853927" y="4098466"/>
            <a:ext cx="609600" cy="431800"/>
            <a:chOff x="2012950" y="2679700"/>
            <a:chExt cx="609600" cy="431800"/>
          </a:xfrm>
        </p:grpSpPr>
        <p:sp>
          <p:nvSpPr>
            <p:cNvPr id="156" name="Rectangle 155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/>
          <p:cNvGrpSpPr/>
          <p:nvPr/>
        </p:nvGrpSpPr>
        <p:grpSpPr>
          <a:xfrm>
            <a:off x="6866627" y="4098466"/>
            <a:ext cx="304800" cy="444500"/>
            <a:chOff x="6832600" y="4445000"/>
            <a:chExt cx="304800" cy="444500"/>
          </a:xfrm>
        </p:grpSpPr>
        <p:cxnSp>
          <p:nvCxnSpPr>
            <p:cNvPr id="159" name="Straight Connector 158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" name="Group 160"/>
          <p:cNvGrpSpPr/>
          <p:nvPr/>
        </p:nvGrpSpPr>
        <p:grpSpPr>
          <a:xfrm>
            <a:off x="7159734" y="4098466"/>
            <a:ext cx="304800" cy="444500"/>
            <a:chOff x="6832600" y="4445000"/>
            <a:chExt cx="304800" cy="444500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/>
          <p:cNvGrpSpPr/>
          <p:nvPr/>
        </p:nvGrpSpPr>
        <p:grpSpPr>
          <a:xfrm>
            <a:off x="7463954" y="4098466"/>
            <a:ext cx="609600" cy="431800"/>
            <a:chOff x="2012950" y="2679700"/>
            <a:chExt cx="609600" cy="431800"/>
          </a:xfrm>
        </p:grpSpPr>
        <p:sp>
          <p:nvSpPr>
            <p:cNvPr id="165" name="Rectangle 164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/>
          <p:cNvGrpSpPr/>
          <p:nvPr/>
        </p:nvGrpSpPr>
        <p:grpSpPr>
          <a:xfrm>
            <a:off x="7476654" y="4098466"/>
            <a:ext cx="304800" cy="444500"/>
            <a:chOff x="6832600" y="4445000"/>
            <a:chExt cx="304800" cy="444500"/>
          </a:xfrm>
        </p:grpSpPr>
        <p:cxnSp>
          <p:nvCxnSpPr>
            <p:cNvPr id="168" name="Straight Connector 167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8073554" y="4098466"/>
            <a:ext cx="609600" cy="431800"/>
            <a:chOff x="2012950" y="2679700"/>
            <a:chExt cx="609600" cy="431800"/>
          </a:xfrm>
        </p:grpSpPr>
        <p:sp>
          <p:nvSpPr>
            <p:cNvPr id="171" name="Rectangle 170"/>
            <p:cNvSpPr/>
            <p:nvPr/>
          </p:nvSpPr>
          <p:spPr>
            <a:xfrm>
              <a:off x="2012950" y="2679700"/>
              <a:ext cx="609600" cy="431800"/>
            </a:xfrm>
            <a:prstGeom prst="rect">
              <a:avLst/>
            </a:prstGeom>
            <a:noFill/>
            <a:ln w="28575" cmpd="sng">
              <a:solidFill>
                <a:srgbClr val="1F497D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5074"/>
                </a:solidFill>
              </a:endParaRP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2317750" y="2679700"/>
              <a:ext cx="0" cy="431800"/>
            </a:xfrm>
            <a:prstGeom prst="line">
              <a:avLst/>
            </a:prstGeom>
            <a:ln w="28575" cmpd="sng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Group 172"/>
          <p:cNvGrpSpPr/>
          <p:nvPr/>
        </p:nvGrpSpPr>
        <p:grpSpPr>
          <a:xfrm>
            <a:off x="8086254" y="4098466"/>
            <a:ext cx="304800" cy="444500"/>
            <a:chOff x="6832600" y="4445000"/>
            <a:chExt cx="304800" cy="444500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/>
          <p:cNvGrpSpPr/>
          <p:nvPr/>
        </p:nvGrpSpPr>
        <p:grpSpPr>
          <a:xfrm>
            <a:off x="8379361" y="4098466"/>
            <a:ext cx="304800" cy="444500"/>
            <a:chOff x="6832600" y="4445000"/>
            <a:chExt cx="304800" cy="444500"/>
          </a:xfrm>
        </p:grpSpPr>
        <p:cxnSp>
          <p:nvCxnSpPr>
            <p:cNvPr id="177" name="Straight Connector 176"/>
            <p:cNvCxnSpPr/>
            <p:nvPr/>
          </p:nvCxnSpPr>
          <p:spPr>
            <a:xfrm>
              <a:off x="6832600" y="44577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flipH="1">
              <a:off x="6832600" y="4445000"/>
              <a:ext cx="304800" cy="431800"/>
            </a:xfrm>
            <a:prstGeom prst="line">
              <a:avLst/>
            </a:prstGeom>
            <a:ln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Rectangle 178"/>
          <p:cNvSpPr/>
          <p:nvPr/>
        </p:nvSpPr>
        <p:spPr>
          <a:xfrm>
            <a:off x="6848112" y="3666666"/>
            <a:ext cx="183504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cxnSp>
        <p:nvCxnSpPr>
          <p:cNvPr id="180" name="Straight Connector 179"/>
          <p:cNvCxnSpPr/>
          <p:nvPr/>
        </p:nvCxnSpPr>
        <p:spPr>
          <a:xfrm>
            <a:off x="7463527" y="3661700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8073554" y="3661700"/>
            <a:ext cx="0" cy="431800"/>
          </a:xfrm>
          <a:prstGeom prst="line">
            <a:avLst/>
          </a:prstGeom>
          <a:ln w="28575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2" name="TextBox 181"/>
          <p:cNvSpPr txBox="1"/>
          <p:nvPr/>
        </p:nvSpPr>
        <p:spPr>
          <a:xfrm>
            <a:off x="6906093" y="3513131"/>
            <a:ext cx="43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516121" y="3520822"/>
            <a:ext cx="480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U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125721" y="3513131"/>
            <a:ext cx="4353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R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6848112" y="3229900"/>
            <a:ext cx="1834821" cy="431800"/>
          </a:xfrm>
          <a:prstGeom prst="rect">
            <a:avLst/>
          </a:prstGeom>
          <a:noFill/>
          <a:ln w="28575" cmpd="sng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5074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20087" y="3072869"/>
            <a:ext cx="1308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prod2</a:t>
            </a:r>
            <a:endParaRPr lang="en-US" sz="3600" dirty="0">
              <a:solidFill>
                <a:schemeClr val="tx2"/>
              </a:solidFill>
            </a:endParaRPr>
          </a:p>
        </p:txBody>
      </p:sp>
      <p:cxnSp>
        <p:nvCxnSpPr>
          <p:cNvPr id="190" name="Straight Arrow Connector 189"/>
          <p:cNvCxnSpPr>
            <a:stCxn id="33" idx="2"/>
          </p:cNvCxnSpPr>
          <p:nvPr/>
        </p:nvCxnSpPr>
        <p:spPr>
          <a:xfrm>
            <a:off x="6196850" y="2718004"/>
            <a:ext cx="1609254" cy="538031"/>
          </a:xfrm>
          <a:prstGeom prst="straightConnector1">
            <a:avLst/>
          </a:prstGeom>
          <a:ln w="57150" cmpd="sng">
            <a:solidFill>
              <a:srgbClr val="000000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3" name="Rectangle 202"/>
          <p:cNvSpPr/>
          <p:nvPr/>
        </p:nvSpPr>
        <p:spPr>
          <a:xfrm>
            <a:off x="2097921" y="5287467"/>
            <a:ext cx="922402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2078742" y="5269680"/>
            <a:ext cx="2247900" cy="431800"/>
            <a:chOff x="4318000" y="3657600"/>
            <a:chExt cx="2247900" cy="431800"/>
          </a:xfrm>
        </p:grpSpPr>
        <p:sp>
          <p:nvSpPr>
            <p:cNvPr id="205" name="Rectangle 204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6" name="Straight Connector 205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9" name="Straight Connector 208"/>
          <p:cNvCxnSpPr/>
          <p:nvPr/>
        </p:nvCxnSpPr>
        <p:spPr>
          <a:xfrm>
            <a:off x="4021842" y="52696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/>
          <p:cNvCxnSpPr/>
          <p:nvPr/>
        </p:nvCxnSpPr>
        <p:spPr>
          <a:xfrm flipH="1">
            <a:off x="4021842" y="525698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Freeform 210"/>
          <p:cNvSpPr/>
          <p:nvPr/>
        </p:nvSpPr>
        <p:spPr>
          <a:xfrm>
            <a:off x="1613955" y="4356100"/>
            <a:ext cx="1537553" cy="1143000"/>
          </a:xfrm>
          <a:custGeom>
            <a:avLst/>
            <a:gdLst>
              <a:gd name="connsiteX0" fmla="*/ 19553 w 1200653"/>
              <a:gd name="connsiteY0" fmla="*/ 0 h 1311695"/>
              <a:gd name="connsiteX1" fmla="*/ 19553 w 1200653"/>
              <a:gd name="connsiteY1" fmla="*/ 838200 h 1311695"/>
              <a:gd name="connsiteX2" fmla="*/ 222753 w 1200653"/>
              <a:gd name="connsiteY2" fmla="*/ 1282700 h 1311695"/>
              <a:gd name="connsiteX3" fmla="*/ 1200653 w 1200653"/>
              <a:gd name="connsiteY3" fmla="*/ 1270000 h 1311695"/>
              <a:gd name="connsiteX0" fmla="*/ 2445769 w 2794097"/>
              <a:gd name="connsiteY0" fmla="*/ 0 h 1291313"/>
              <a:gd name="connsiteX1" fmla="*/ 2445769 w 2794097"/>
              <a:gd name="connsiteY1" fmla="*/ 838200 h 1291313"/>
              <a:gd name="connsiteX2" fmla="*/ 2648969 w 2794097"/>
              <a:gd name="connsiteY2" fmla="*/ 1282700 h 1291313"/>
              <a:gd name="connsiteX3" fmla="*/ 0 w 2794097"/>
              <a:gd name="connsiteY3" fmla="*/ 1143000 h 1291313"/>
              <a:gd name="connsiteX0" fmla="*/ 3417764 w 3661351"/>
              <a:gd name="connsiteY0" fmla="*/ 0 h 1143000"/>
              <a:gd name="connsiteX1" fmla="*/ 3417764 w 3661351"/>
              <a:gd name="connsiteY1" fmla="*/ 838200 h 1143000"/>
              <a:gd name="connsiteX2" fmla="*/ 79099 w 3661351"/>
              <a:gd name="connsiteY2" fmla="*/ 1003300 h 1143000"/>
              <a:gd name="connsiteX3" fmla="*/ 971995 w 3661351"/>
              <a:gd name="connsiteY3" fmla="*/ 1143000 h 1143000"/>
              <a:gd name="connsiteX0" fmla="*/ 3462796 w 3462797"/>
              <a:gd name="connsiteY0" fmla="*/ 0 h 1143000"/>
              <a:gd name="connsiteX1" fmla="*/ 374290 w 3462797"/>
              <a:gd name="connsiteY1" fmla="*/ 419100 h 1143000"/>
              <a:gd name="connsiteX2" fmla="*/ 124131 w 3462797"/>
              <a:gd name="connsiteY2" fmla="*/ 1003300 h 1143000"/>
              <a:gd name="connsiteX3" fmla="*/ 1017027 w 3462797"/>
              <a:gd name="connsiteY3" fmla="*/ 1143000 h 1143000"/>
              <a:gd name="connsiteX0" fmla="*/ 3394551 w 3394552"/>
              <a:gd name="connsiteY0" fmla="*/ 0 h 1143000"/>
              <a:gd name="connsiteX1" fmla="*/ 2030215 w 3394552"/>
              <a:gd name="connsiteY1" fmla="*/ 266700 h 1143000"/>
              <a:gd name="connsiteX2" fmla="*/ 306045 w 3394552"/>
              <a:gd name="connsiteY2" fmla="*/ 419100 h 1143000"/>
              <a:gd name="connsiteX3" fmla="*/ 55886 w 3394552"/>
              <a:gd name="connsiteY3" fmla="*/ 1003300 h 1143000"/>
              <a:gd name="connsiteX4" fmla="*/ 948782 w 3394552"/>
              <a:gd name="connsiteY4" fmla="*/ 1143000 h 1143000"/>
              <a:gd name="connsiteX0" fmla="*/ 3459161 w 3595656"/>
              <a:gd name="connsiteY0" fmla="*/ 0 h 1143000"/>
              <a:gd name="connsiteX1" fmla="*/ 3398231 w 3595656"/>
              <a:gd name="connsiteY1" fmla="*/ 330200 h 1143000"/>
              <a:gd name="connsiteX2" fmla="*/ 370655 w 3595656"/>
              <a:gd name="connsiteY2" fmla="*/ 419100 h 1143000"/>
              <a:gd name="connsiteX3" fmla="*/ 120496 w 3595656"/>
              <a:gd name="connsiteY3" fmla="*/ 1003300 h 1143000"/>
              <a:gd name="connsiteX4" fmla="*/ 1013392 w 3595656"/>
              <a:gd name="connsiteY4" fmla="*/ 1143000 h 1143000"/>
              <a:gd name="connsiteX0" fmla="*/ 3459161 w 3636820"/>
              <a:gd name="connsiteY0" fmla="*/ 0 h 1143000"/>
              <a:gd name="connsiteX1" fmla="*/ 3398231 w 3636820"/>
              <a:gd name="connsiteY1" fmla="*/ 330200 h 1143000"/>
              <a:gd name="connsiteX2" fmla="*/ 370655 w 3636820"/>
              <a:gd name="connsiteY2" fmla="*/ 419100 h 1143000"/>
              <a:gd name="connsiteX3" fmla="*/ 120496 w 3636820"/>
              <a:gd name="connsiteY3" fmla="*/ 1003300 h 1143000"/>
              <a:gd name="connsiteX4" fmla="*/ 1013392 w 3636820"/>
              <a:gd name="connsiteY4" fmla="*/ 1143000 h 1143000"/>
              <a:gd name="connsiteX0" fmla="*/ 3430429 w 3430428"/>
              <a:gd name="connsiteY0" fmla="*/ 0 h 1143000"/>
              <a:gd name="connsiteX1" fmla="*/ 2859471 w 3430428"/>
              <a:gd name="connsiteY1" fmla="*/ 330200 h 1143000"/>
              <a:gd name="connsiteX2" fmla="*/ 341923 w 3430428"/>
              <a:gd name="connsiteY2" fmla="*/ 419100 h 1143000"/>
              <a:gd name="connsiteX3" fmla="*/ 91764 w 3430428"/>
              <a:gd name="connsiteY3" fmla="*/ 1003300 h 1143000"/>
              <a:gd name="connsiteX4" fmla="*/ 984660 w 3430428"/>
              <a:gd name="connsiteY4" fmla="*/ 1143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30428" h="1143000">
                <a:moveTo>
                  <a:pt x="3430429" y="0"/>
                </a:moveTo>
                <a:cubicBezTo>
                  <a:pt x="3401386" y="184150"/>
                  <a:pt x="3374222" y="260350"/>
                  <a:pt x="2859471" y="330200"/>
                </a:cubicBezTo>
                <a:cubicBezTo>
                  <a:pt x="2344720" y="400050"/>
                  <a:pt x="803207" y="306917"/>
                  <a:pt x="341923" y="419100"/>
                </a:cubicBezTo>
                <a:cubicBezTo>
                  <a:pt x="-119361" y="531283"/>
                  <a:pt x="-15359" y="882650"/>
                  <a:pt x="91764" y="1003300"/>
                </a:cubicBezTo>
                <a:cubicBezTo>
                  <a:pt x="198887" y="1123950"/>
                  <a:pt x="984660" y="1143000"/>
                  <a:pt x="984660" y="1143000"/>
                </a:cubicBezTo>
              </a:path>
            </a:pathLst>
          </a:custGeom>
          <a:ln w="38100" cmpd="sng">
            <a:solidFill>
              <a:schemeClr val="accent2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2" name="Straight Connector 211"/>
          <p:cNvCxnSpPr/>
          <p:nvPr/>
        </p:nvCxnSpPr>
        <p:spPr>
          <a:xfrm>
            <a:off x="3020323" y="527350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1" name="Rectangle 190"/>
          <p:cNvSpPr/>
          <p:nvPr/>
        </p:nvSpPr>
        <p:spPr>
          <a:xfrm>
            <a:off x="5342355" y="5255717"/>
            <a:ext cx="677445" cy="41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2" name="Group 191"/>
          <p:cNvGrpSpPr/>
          <p:nvPr/>
        </p:nvGrpSpPr>
        <p:grpSpPr>
          <a:xfrm>
            <a:off x="5323176" y="5237930"/>
            <a:ext cx="2247900" cy="431800"/>
            <a:chOff x="4318000" y="3657600"/>
            <a:chExt cx="2247900" cy="431800"/>
          </a:xfrm>
        </p:grpSpPr>
        <p:sp>
          <p:nvSpPr>
            <p:cNvPr id="193" name="Rectangle 192"/>
            <p:cNvSpPr/>
            <p:nvPr/>
          </p:nvSpPr>
          <p:spPr>
            <a:xfrm>
              <a:off x="4318000" y="3657600"/>
              <a:ext cx="2247900" cy="431800"/>
            </a:xfrm>
            <a:prstGeom prst="rect">
              <a:avLst/>
            </a:prstGeom>
            <a:noFill/>
            <a:ln w="28575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4" name="Straight Connector 193"/>
            <p:cNvCxnSpPr/>
            <p:nvPr/>
          </p:nvCxnSpPr>
          <p:spPr>
            <a:xfrm>
              <a:off x="6261100" y="3657600"/>
              <a:ext cx="0" cy="431800"/>
            </a:xfrm>
            <a:prstGeom prst="line">
              <a:avLst/>
            </a:prstGeom>
            <a:ln w="285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7" name="Straight Connector 196"/>
          <p:cNvCxnSpPr/>
          <p:nvPr/>
        </p:nvCxnSpPr>
        <p:spPr>
          <a:xfrm>
            <a:off x="7266276" y="52379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flipH="1">
            <a:off x="7266276" y="5225230"/>
            <a:ext cx="304800" cy="43180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>
            <a:off x="6036157" y="5241754"/>
            <a:ext cx="0" cy="431800"/>
          </a:xfrm>
          <a:prstGeom prst="line">
            <a:avLst/>
          </a:prstGeom>
          <a:ln w="28575" cmpd="sng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0" name="Freeform 199"/>
          <p:cNvSpPr/>
          <p:nvPr/>
        </p:nvSpPr>
        <p:spPr>
          <a:xfrm>
            <a:off x="7568229" y="4328412"/>
            <a:ext cx="482284" cy="118110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993900"/>
              <a:gd name="connsiteY0" fmla="*/ 0 h 1221390"/>
              <a:gd name="connsiteX1" fmla="*/ 92143 w 1993900"/>
              <a:gd name="connsiteY1" fmla="*/ 469901 h 1221390"/>
              <a:gd name="connsiteX2" fmla="*/ 955744 w 1993900"/>
              <a:gd name="connsiteY2" fmla="*/ 685800 h 1221390"/>
              <a:gd name="connsiteX3" fmla="*/ 1130300 w 1993900"/>
              <a:gd name="connsiteY3" fmla="*/ 1130300 h 1221390"/>
              <a:gd name="connsiteX4" fmla="*/ 1993900 w 1993900"/>
              <a:gd name="connsiteY4" fmla="*/ 1206500 h 1221390"/>
              <a:gd name="connsiteX0" fmla="*/ 0 w 2111008"/>
              <a:gd name="connsiteY0" fmla="*/ 0 h 1206500"/>
              <a:gd name="connsiteX1" fmla="*/ 92143 w 2111008"/>
              <a:gd name="connsiteY1" fmla="*/ 469901 h 1206500"/>
              <a:gd name="connsiteX2" fmla="*/ 955744 w 2111008"/>
              <a:gd name="connsiteY2" fmla="*/ 685800 h 1206500"/>
              <a:gd name="connsiteX3" fmla="*/ 1130300 w 2111008"/>
              <a:gd name="connsiteY3" fmla="*/ 1130300 h 1206500"/>
              <a:gd name="connsiteX4" fmla="*/ 1993900 w 2111008"/>
              <a:gd name="connsiteY4" fmla="*/ 1206500 h 1206500"/>
              <a:gd name="connsiteX0" fmla="*/ 0 w 2531993"/>
              <a:gd name="connsiteY0" fmla="*/ 0 h 1206500"/>
              <a:gd name="connsiteX1" fmla="*/ 92143 w 2531993"/>
              <a:gd name="connsiteY1" fmla="*/ 4699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531993"/>
              <a:gd name="connsiteY0" fmla="*/ 0 h 1206500"/>
              <a:gd name="connsiteX1" fmla="*/ 79443 w 2531993"/>
              <a:gd name="connsiteY1" fmla="*/ 5207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2259214 w 2394620"/>
              <a:gd name="connsiteY0" fmla="*/ 0 h 1181100"/>
              <a:gd name="connsiteX1" fmla="*/ 1857 w 2394620"/>
              <a:gd name="connsiteY1" fmla="*/ 495301 h 1181100"/>
              <a:gd name="connsiteX2" fmla="*/ 1754458 w 2394620"/>
              <a:gd name="connsiteY2" fmla="*/ 622300 h 1181100"/>
              <a:gd name="connsiteX3" fmla="*/ 2386214 w 2394620"/>
              <a:gd name="connsiteY3" fmla="*/ 927100 h 1181100"/>
              <a:gd name="connsiteX4" fmla="*/ 1916314 w 2394620"/>
              <a:gd name="connsiteY4" fmla="*/ 1181100 h 1181100"/>
              <a:gd name="connsiteX0" fmla="*/ 505528 w 640934"/>
              <a:gd name="connsiteY0" fmla="*/ 0 h 1181100"/>
              <a:gd name="connsiteX1" fmla="*/ 772 w 640934"/>
              <a:gd name="connsiteY1" fmla="*/ 622300 h 1181100"/>
              <a:gd name="connsiteX2" fmla="*/ 632528 w 640934"/>
              <a:gd name="connsiteY2" fmla="*/ 927100 h 1181100"/>
              <a:gd name="connsiteX3" fmla="*/ 162628 w 640934"/>
              <a:gd name="connsiteY3" fmla="*/ 1181100 h 1181100"/>
              <a:gd name="connsiteX0" fmla="*/ 342900 w 556786"/>
              <a:gd name="connsiteY0" fmla="*/ 0 h 1181100"/>
              <a:gd name="connsiteX1" fmla="*/ 358844 w 556786"/>
              <a:gd name="connsiteY1" fmla="*/ 685800 h 1181100"/>
              <a:gd name="connsiteX2" fmla="*/ 469900 w 556786"/>
              <a:gd name="connsiteY2" fmla="*/ 927100 h 1181100"/>
              <a:gd name="connsiteX3" fmla="*/ 0 w 556786"/>
              <a:gd name="connsiteY3" fmla="*/ 1181100 h 1181100"/>
              <a:gd name="connsiteX0" fmla="*/ 342900 w 482284"/>
              <a:gd name="connsiteY0" fmla="*/ 0 h 1181100"/>
              <a:gd name="connsiteX1" fmla="*/ 469900 w 482284"/>
              <a:gd name="connsiteY1" fmla="*/ 927100 h 1181100"/>
              <a:gd name="connsiteX2" fmla="*/ 0 w 482284"/>
              <a:gd name="connsiteY2" fmla="*/ 1181100 h 118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84" h="1181100">
                <a:moveTo>
                  <a:pt x="342900" y="0"/>
                </a:moveTo>
                <a:cubicBezTo>
                  <a:pt x="369358" y="193146"/>
                  <a:pt x="527050" y="730250"/>
                  <a:pt x="469900" y="927100"/>
                </a:cubicBezTo>
                <a:cubicBezTo>
                  <a:pt x="410093" y="1009650"/>
                  <a:pt x="486833" y="1176866"/>
                  <a:pt x="0" y="11811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reeform 200"/>
          <p:cNvSpPr/>
          <p:nvPr/>
        </p:nvSpPr>
        <p:spPr>
          <a:xfrm>
            <a:off x="5045490" y="4318000"/>
            <a:ext cx="913381" cy="1194930"/>
          </a:xfrm>
          <a:custGeom>
            <a:avLst/>
            <a:gdLst>
              <a:gd name="connsiteX0" fmla="*/ 98452 w 1801810"/>
              <a:gd name="connsiteY0" fmla="*/ 0 h 1206500"/>
              <a:gd name="connsiteX1" fmla="*/ 136552 w 1801810"/>
              <a:gd name="connsiteY1" fmla="*/ 304800 h 1206500"/>
              <a:gd name="connsiteX2" fmla="*/ 1419252 w 1801810"/>
              <a:gd name="connsiteY2" fmla="*/ 495300 h 1206500"/>
              <a:gd name="connsiteX3" fmla="*/ 1800252 w 1801810"/>
              <a:gd name="connsiteY3" fmla="*/ 927100 h 1206500"/>
              <a:gd name="connsiteX4" fmla="*/ 1317652 w 1801810"/>
              <a:gd name="connsiteY4" fmla="*/ 1206500 h 1206500"/>
              <a:gd name="connsiteX0" fmla="*/ 2315310 w 2315310"/>
              <a:gd name="connsiteY0" fmla="*/ 0 h 1219200"/>
              <a:gd name="connsiteX1" fmla="*/ 16610 w 2315310"/>
              <a:gd name="connsiteY1" fmla="*/ 317500 h 1219200"/>
              <a:gd name="connsiteX2" fmla="*/ 1299310 w 2315310"/>
              <a:gd name="connsiteY2" fmla="*/ 508000 h 1219200"/>
              <a:gd name="connsiteX3" fmla="*/ 1680310 w 2315310"/>
              <a:gd name="connsiteY3" fmla="*/ 939800 h 1219200"/>
              <a:gd name="connsiteX4" fmla="*/ 1197710 w 2315310"/>
              <a:gd name="connsiteY4" fmla="*/ 1219200 h 1219200"/>
              <a:gd name="connsiteX0" fmla="*/ 1117600 w 1117600"/>
              <a:gd name="connsiteY0" fmla="*/ 0 h 1219200"/>
              <a:gd name="connsiteX1" fmla="*/ 101600 w 1117600"/>
              <a:gd name="connsiteY1" fmla="*/ 508000 h 1219200"/>
              <a:gd name="connsiteX2" fmla="*/ 482600 w 1117600"/>
              <a:gd name="connsiteY2" fmla="*/ 939800 h 1219200"/>
              <a:gd name="connsiteX3" fmla="*/ 0 w 1117600"/>
              <a:gd name="connsiteY3" fmla="*/ 1219200 h 1219200"/>
              <a:gd name="connsiteX0" fmla="*/ 1117600 w 1117600"/>
              <a:gd name="connsiteY0" fmla="*/ 0 h 1219200"/>
              <a:gd name="connsiteX1" fmla="*/ 482600 w 1117600"/>
              <a:gd name="connsiteY1" fmla="*/ 9398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70156"/>
              <a:gd name="connsiteX1" fmla="*/ 1003300 w 1117600"/>
              <a:gd name="connsiteY1" fmla="*/ 1079500 h 1270156"/>
              <a:gd name="connsiteX2" fmla="*/ 0 w 1117600"/>
              <a:gd name="connsiteY2" fmla="*/ 1219200 h 1270156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1117600 w 1117600"/>
              <a:gd name="connsiteY0" fmla="*/ 0 h 1219200"/>
              <a:gd name="connsiteX1" fmla="*/ 1003300 w 1117600"/>
              <a:gd name="connsiteY1" fmla="*/ 1079500 h 1219200"/>
              <a:gd name="connsiteX2" fmla="*/ 0 w 1117600"/>
              <a:gd name="connsiteY2" fmla="*/ 1219200 h 1219200"/>
              <a:gd name="connsiteX0" fmla="*/ 226425 w 2050031"/>
              <a:gd name="connsiteY0" fmla="*/ 0 h 1219200"/>
              <a:gd name="connsiteX1" fmla="*/ 112125 w 2050031"/>
              <a:gd name="connsiteY1" fmla="*/ 1079500 h 1219200"/>
              <a:gd name="connsiteX2" fmla="*/ 2029825 w 2050031"/>
              <a:gd name="connsiteY2" fmla="*/ 1219200 h 1219200"/>
              <a:gd name="connsiteX0" fmla="*/ 226425 w 2029825"/>
              <a:gd name="connsiteY0" fmla="*/ 0 h 1243476"/>
              <a:gd name="connsiteX1" fmla="*/ 112125 w 2029825"/>
              <a:gd name="connsiteY1" fmla="*/ 1079500 h 1243476"/>
              <a:gd name="connsiteX2" fmla="*/ 2029825 w 2029825"/>
              <a:gd name="connsiteY2" fmla="*/ 1219200 h 1243476"/>
              <a:gd name="connsiteX0" fmla="*/ 230091 w 2084291"/>
              <a:gd name="connsiteY0" fmla="*/ 0 h 1243476"/>
              <a:gd name="connsiteX1" fmla="*/ 115791 w 2084291"/>
              <a:gd name="connsiteY1" fmla="*/ 1079500 h 1243476"/>
              <a:gd name="connsiteX2" fmla="*/ 2084291 w 2084291"/>
              <a:gd name="connsiteY2" fmla="*/ 1219200 h 1243476"/>
              <a:gd name="connsiteX0" fmla="*/ 285 w 1854485"/>
              <a:gd name="connsiteY0" fmla="*/ 0 h 1263678"/>
              <a:gd name="connsiteX1" fmla="*/ 1130585 w 1854485"/>
              <a:gd name="connsiteY1" fmla="*/ 1130300 h 1263678"/>
              <a:gd name="connsiteX2" fmla="*/ 1854485 w 1854485"/>
              <a:gd name="connsiteY2" fmla="*/ 1219200 h 1263678"/>
              <a:gd name="connsiteX0" fmla="*/ 0 w 1854200"/>
              <a:gd name="connsiteY0" fmla="*/ 0 h 1263678"/>
              <a:gd name="connsiteX1" fmla="*/ 549344 w 1854200"/>
              <a:gd name="connsiteY1" fmla="*/ 698500 h 1263678"/>
              <a:gd name="connsiteX2" fmla="*/ 1130300 w 1854200"/>
              <a:gd name="connsiteY2" fmla="*/ 1130300 h 1263678"/>
              <a:gd name="connsiteX3" fmla="*/ 1854200 w 1854200"/>
              <a:gd name="connsiteY3" fmla="*/ 1219200 h 1263678"/>
              <a:gd name="connsiteX0" fmla="*/ 0 w 1854200"/>
              <a:gd name="connsiteY0" fmla="*/ 0 h 1232105"/>
              <a:gd name="connsiteX1" fmla="*/ 955744 w 1854200"/>
              <a:gd name="connsiteY1" fmla="*/ 685800 h 1232105"/>
              <a:gd name="connsiteX2" fmla="*/ 1130300 w 1854200"/>
              <a:gd name="connsiteY2" fmla="*/ 1130300 h 1232105"/>
              <a:gd name="connsiteX3" fmla="*/ 1854200 w 1854200"/>
              <a:gd name="connsiteY3" fmla="*/ 1219200 h 1232105"/>
              <a:gd name="connsiteX0" fmla="*/ 0 w 1854200"/>
              <a:gd name="connsiteY0" fmla="*/ 0 h 1232105"/>
              <a:gd name="connsiteX1" fmla="*/ 511243 w 1854200"/>
              <a:gd name="connsiteY1" fmla="*/ 3683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854200"/>
              <a:gd name="connsiteY0" fmla="*/ 0 h 1232105"/>
              <a:gd name="connsiteX1" fmla="*/ 92143 w 1854200"/>
              <a:gd name="connsiteY1" fmla="*/ 469901 h 1232105"/>
              <a:gd name="connsiteX2" fmla="*/ 955744 w 1854200"/>
              <a:gd name="connsiteY2" fmla="*/ 685800 h 1232105"/>
              <a:gd name="connsiteX3" fmla="*/ 1130300 w 1854200"/>
              <a:gd name="connsiteY3" fmla="*/ 1130300 h 1232105"/>
              <a:gd name="connsiteX4" fmla="*/ 1854200 w 1854200"/>
              <a:gd name="connsiteY4" fmla="*/ 1219200 h 1232105"/>
              <a:gd name="connsiteX0" fmla="*/ 0 w 1993900"/>
              <a:gd name="connsiteY0" fmla="*/ 0 h 1221390"/>
              <a:gd name="connsiteX1" fmla="*/ 92143 w 1993900"/>
              <a:gd name="connsiteY1" fmla="*/ 469901 h 1221390"/>
              <a:gd name="connsiteX2" fmla="*/ 955744 w 1993900"/>
              <a:gd name="connsiteY2" fmla="*/ 685800 h 1221390"/>
              <a:gd name="connsiteX3" fmla="*/ 1130300 w 1993900"/>
              <a:gd name="connsiteY3" fmla="*/ 1130300 h 1221390"/>
              <a:gd name="connsiteX4" fmla="*/ 1993900 w 1993900"/>
              <a:gd name="connsiteY4" fmla="*/ 1206500 h 1221390"/>
              <a:gd name="connsiteX0" fmla="*/ 0 w 2111008"/>
              <a:gd name="connsiteY0" fmla="*/ 0 h 1206500"/>
              <a:gd name="connsiteX1" fmla="*/ 92143 w 2111008"/>
              <a:gd name="connsiteY1" fmla="*/ 469901 h 1206500"/>
              <a:gd name="connsiteX2" fmla="*/ 955744 w 2111008"/>
              <a:gd name="connsiteY2" fmla="*/ 685800 h 1206500"/>
              <a:gd name="connsiteX3" fmla="*/ 1130300 w 2111008"/>
              <a:gd name="connsiteY3" fmla="*/ 1130300 h 1206500"/>
              <a:gd name="connsiteX4" fmla="*/ 1993900 w 2111008"/>
              <a:gd name="connsiteY4" fmla="*/ 1206500 h 1206500"/>
              <a:gd name="connsiteX0" fmla="*/ 0 w 2531993"/>
              <a:gd name="connsiteY0" fmla="*/ 0 h 1206500"/>
              <a:gd name="connsiteX1" fmla="*/ 92143 w 2531993"/>
              <a:gd name="connsiteY1" fmla="*/ 4699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531993"/>
              <a:gd name="connsiteY0" fmla="*/ 0 h 1206500"/>
              <a:gd name="connsiteX1" fmla="*/ 79443 w 2531993"/>
              <a:gd name="connsiteY1" fmla="*/ 520701 h 1206500"/>
              <a:gd name="connsiteX2" fmla="*/ 955744 w 2531993"/>
              <a:gd name="connsiteY2" fmla="*/ 685800 h 1206500"/>
              <a:gd name="connsiteX3" fmla="*/ 2463800 w 2531993"/>
              <a:gd name="connsiteY3" fmla="*/ 952500 h 1206500"/>
              <a:gd name="connsiteX4" fmla="*/ 1993900 w 2531993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0 w 2472206"/>
              <a:gd name="connsiteY0" fmla="*/ 0 h 1206500"/>
              <a:gd name="connsiteX1" fmla="*/ 79443 w 2472206"/>
              <a:gd name="connsiteY1" fmla="*/ 520701 h 1206500"/>
              <a:gd name="connsiteX2" fmla="*/ 1832044 w 2472206"/>
              <a:gd name="connsiteY2" fmla="*/ 647700 h 1206500"/>
              <a:gd name="connsiteX3" fmla="*/ 2463800 w 2472206"/>
              <a:gd name="connsiteY3" fmla="*/ 952500 h 1206500"/>
              <a:gd name="connsiteX4" fmla="*/ 1993900 w 2472206"/>
              <a:gd name="connsiteY4" fmla="*/ 1206500 h 1206500"/>
              <a:gd name="connsiteX0" fmla="*/ 2259214 w 2394620"/>
              <a:gd name="connsiteY0" fmla="*/ 0 h 1181100"/>
              <a:gd name="connsiteX1" fmla="*/ 1857 w 2394620"/>
              <a:gd name="connsiteY1" fmla="*/ 495301 h 1181100"/>
              <a:gd name="connsiteX2" fmla="*/ 1754458 w 2394620"/>
              <a:gd name="connsiteY2" fmla="*/ 622300 h 1181100"/>
              <a:gd name="connsiteX3" fmla="*/ 2386214 w 2394620"/>
              <a:gd name="connsiteY3" fmla="*/ 927100 h 1181100"/>
              <a:gd name="connsiteX4" fmla="*/ 1916314 w 2394620"/>
              <a:gd name="connsiteY4" fmla="*/ 1181100 h 1181100"/>
              <a:gd name="connsiteX0" fmla="*/ 505528 w 640934"/>
              <a:gd name="connsiteY0" fmla="*/ 0 h 1181100"/>
              <a:gd name="connsiteX1" fmla="*/ 772 w 640934"/>
              <a:gd name="connsiteY1" fmla="*/ 622300 h 1181100"/>
              <a:gd name="connsiteX2" fmla="*/ 632528 w 640934"/>
              <a:gd name="connsiteY2" fmla="*/ 927100 h 1181100"/>
              <a:gd name="connsiteX3" fmla="*/ 162628 w 640934"/>
              <a:gd name="connsiteY3" fmla="*/ 1181100 h 1181100"/>
              <a:gd name="connsiteX0" fmla="*/ 342900 w 556786"/>
              <a:gd name="connsiteY0" fmla="*/ 0 h 1181100"/>
              <a:gd name="connsiteX1" fmla="*/ 358844 w 556786"/>
              <a:gd name="connsiteY1" fmla="*/ 685800 h 1181100"/>
              <a:gd name="connsiteX2" fmla="*/ 469900 w 556786"/>
              <a:gd name="connsiteY2" fmla="*/ 927100 h 1181100"/>
              <a:gd name="connsiteX3" fmla="*/ 0 w 556786"/>
              <a:gd name="connsiteY3" fmla="*/ 1181100 h 1181100"/>
              <a:gd name="connsiteX0" fmla="*/ 342900 w 482284"/>
              <a:gd name="connsiteY0" fmla="*/ 0 h 1181100"/>
              <a:gd name="connsiteX1" fmla="*/ 469900 w 482284"/>
              <a:gd name="connsiteY1" fmla="*/ 927100 h 1181100"/>
              <a:gd name="connsiteX2" fmla="*/ 0 w 482284"/>
              <a:gd name="connsiteY2" fmla="*/ 1181100 h 1181100"/>
              <a:gd name="connsiteX0" fmla="*/ 609600 w 764948"/>
              <a:gd name="connsiteY0" fmla="*/ 0 h 1193800"/>
              <a:gd name="connsiteX1" fmla="*/ 736600 w 764948"/>
              <a:gd name="connsiteY1" fmla="*/ 927100 h 1193800"/>
              <a:gd name="connsiteX2" fmla="*/ 0 w 764948"/>
              <a:gd name="connsiteY2" fmla="*/ 1193800 h 1193800"/>
              <a:gd name="connsiteX0" fmla="*/ 672780 w 828128"/>
              <a:gd name="connsiteY0" fmla="*/ 0 h 1196852"/>
              <a:gd name="connsiteX1" fmla="*/ 799780 w 828128"/>
              <a:gd name="connsiteY1" fmla="*/ 927100 h 1196852"/>
              <a:gd name="connsiteX2" fmla="*/ 63180 w 828128"/>
              <a:gd name="connsiteY2" fmla="*/ 1193800 h 1196852"/>
              <a:gd name="connsiteX0" fmla="*/ 884603 w 885286"/>
              <a:gd name="connsiteY0" fmla="*/ 0 h 1195322"/>
              <a:gd name="connsiteX1" fmla="*/ 59103 w 885286"/>
              <a:gd name="connsiteY1" fmla="*/ 812800 h 1195322"/>
              <a:gd name="connsiteX2" fmla="*/ 275003 w 885286"/>
              <a:gd name="connsiteY2" fmla="*/ 1193800 h 1195322"/>
              <a:gd name="connsiteX0" fmla="*/ 884603 w 884603"/>
              <a:gd name="connsiteY0" fmla="*/ 0 h 1195322"/>
              <a:gd name="connsiteX1" fmla="*/ 351954 w 884603"/>
              <a:gd name="connsiteY1" fmla="*/ 533400 h 1195322"/>
              <a:gd name="connsiteX2" fmla="*/ 59103 w 884603"/>
              <a:gd name="connsiteY2" fmla="*/ 812800 h 1195322"/>
              <a:gd name="connsiteX3" fmla="*/ 275003 w 884603"/>
              <a:gd name="connsiteY3" fmla="*/ 1193800 h 1195322"/>
              <a:gd name="connsiteX0" fmla="*/ 884658 w 885409"/>
              <a:gd name="connsiteY0" fmla="*/ 0 h 1194930"/>
              <a:gd name="connsiteX1" fmla="*/ 885409 w 885409"/>
              <a:gd name="connsiteY1" fmla="*/ 469900 h 1194930"/>
              <a:gd name="connsiteX2" fmla="*/ 59158 w 885409"/>
              <a:gd name="connsiteY2" fmla="*/ 812800 h 1194930"/>
              <a:gd name="connsiteX3" fmla="*/ 275058 w 885409"/>
              <a:gd name="connsiteY3" fmla="*/ 1193800 h 1194930"/>
              <a:gd name="connsiteX0" fmla="*/ 884658 w 913381"/>
              <a:gd name="connsiteY0" fmla="*/ 0 h 1194930"/>
              <a:gd name="connsiteX1" fmla="*/ 885409 w 913381"/>
              <a:gd name="connsiteY1" fmla="*/ 469900 h 1194930"/>
              <a:gd name="connsiteX2" fmla="*/ 59158 w 913381"/>
              <a:gd name="connsiteY2" fmla="*/ 812800 h 1194930"/>
              <a:gd name="connsiteX3" fmla="*/ 275058 w 913381"/>
              <a:gd name="connsiteY3" fmla="*/ 1193800 h 1194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381" h="1194930">
                <a:moveTo>
                  <a:pt x="884658" y="0"/>
                </a:moveTo>
                <a:cubicBezTo>
                  <a:pt x="884908" y="156633"/>
                  <a:pt x="948659" y="338667"/>
                  <a:pt x="885409" y="469900"/>
                </a:cubicBezTo>
                <a:cubicBezTo>
                  <a:pt x="747826" y="605367"/>
                  <a:pt x="160883" y="692150"/>
                  <a:pt x="59158" y="812800"/>
                </a:cubicBezTo>
                <a:cubicBezTo>
                  <a:pt x="-42567" y="933450"/>
                  <a:pt x="-38209" y="1214966"/>
                  <a:pt x="275058" y="1193800"/>
                </a:cubicBezTo>
              </a:path>
            </a:pathLst>
          </a:custGeom>
          <a:ln w="38100" cmpd="sng">
            <a:solidFill>
              <a:srgbClr val="1F497D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99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Programs using </a:t>
            </a:r>
            <a:r>
              <a:rPr lang="en-US" dirty="0" err="1" smtClean="0"/>
              <a:t>hyperqueues</a:t>
            </a:r>
            <a:r>
              <a:rPr lang="en-US" dirty="0" smtClean="0"/>
              <a:t> are free of deadlock</a:t>
            </a:r>
          </a:p>
          <a:p>
            <a:r>
              <a:rPr lang="en-US" dirty="0" smtClean="0"/>
              <a:t>Pop() is a blocking operation</a:t>
            </a:r>
          </a:p>
          <a:p>
            <a:pPr lvl="1"/>
            <a:r>
              <a:rPr lang="en-US" dirty="0" smtClean="0"/>
              <a:t>Suspending tasks is much harder in the context of a </a:t>
            </a:r>
            <a:r>
              <a:rPr lang="en-US" dirty="0" err="1" smtClean="0"/>
              <a:t>Cilk</a:t>
            </a:r>
            <a:r>
              <a:rPr lang="en-US" dirty="0" smtClean="0"/>
              <a:t>-like scheduler due to busy-leaves property</a:t>
            </a:r>
          </a:p>
          <a:p>
            <a:pPr lvl="1"/>
            <a:r>
              <a:rPr lang="en-US" dirty="0" smtClean="0"/>
              <a:t>Similar observations for empty()</a:t>
            </a:r>
          </a:p>
          <a:p>
            <a:pPr lvl="1"/>
            <a:r>
              <a:rPr lang="en-US" dirty="0" smtClean="0"/>
              <a:t>Blocking in theory but not necessarily in practice…</a:t>
            </a:r>
          </a:p>
          <a:p>
            <a:r>
              <a:rPr lang="en-US" dirty="0" err="1" smtClean="0"/>
              <a:t>Hyperobjects</a:t>
            </a:r>
            <a:r>
              <a:rPr lang="en-US" dirty="0" smtClean="0"/>
              <a:t> and the “special </a:t>
            </a:r>
            <a:r>
              <a:rPr lang="en-US" dirty="0" err="1" smtClean="0"/>
              <a:t>optimisation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Thread-local views are created only when stealing tasks</a:t>
            </a:r>
          </a:p>
          <a:p>
            <a:pPr lvl="1"/>
            <a:r>
              <a:rPr lang="en-US" dirty="0" smtClean="0"/>
              <a:t>Equally applicable to </a:t>
            </a:r>
            <a:r>
              <a:rPr lang="en-US" dirty="0" err="1" smtClean="0"/>
              <a:t>hyperqueues</a:t>
            </a:r>
            <a:r>
              <a:rPr lang="en-US" dirty="0" smtClean="0"/>
              <a:t> with the necessary modifications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10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Evaluation goal</a:t>
            </a:r>
          </a:p>
          <a:p>
            <a:pPr lvl="1"/>
            <a:r>
              <a:rPr lang="en-US" dirty="0" smtClean="0"/>
              <a:t>Programmability but also performance</a:t>
            </a:r>
          </a:p>
          <a:p>
            <a:pPr lvl="1"/>
            <a:r>
              <a:rPr lang="en-US" dirty="0" smtClean="0"/>
              <a:t>Non-trivial pipeline parallel codes</a:t>
            </a:r>
          </a:p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PARSEC: ferret, </a:t>
            </a:r>
            <a:r>
              <a:rPr lang="en-US" dirty="0" err="1" smtClean="0"/>
              <a:t>dedup</a:t>
            </a:r>
            <a:endParaRPr lang="en-US" dirty="0" smtClean="0"/>
          </a:p>
          <a:p>
            <a:pPr lvl="2"/>
            <a:r>
              <a:rPr lang="en-US" dirty="0" smtClean="0"/>
              <a:t>Compare to POSIX threads [Bienia’11] and Intel TBB [Reed’11]</a:t>
            </a:r>
          </a:p>
          <a:p>
            <a:pPr lvl="1"/>
            <a:r>
              <a:rPr lang="en-US" dirty="0" smtClean="0"/>
              <a:t>bzip2 compression in the paper</a:t>
            </a:r>
          </a:p>
          <a:p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2x (2x8)-core AMD 6272 (Bulldozer)</a:t>
            </a:r>
          </a:p>
          <a:p>
            <a:pPr lvl="1"/>
            <a:r>
              <a:rPr lang="en-US" dirty="0" smtClean="0"/>
              <a:t>6144 KB L3 cache / 8 cores</a:t>
            </a:r>
          </a:p>
          <a:p>
            <a:pPr lvl="1"/>
            <a:r>
              <a:rPr lang="en-US" dirty="0" smtClean="0"/>
              <a:t>4 NUMA nodes</a:t>
            </a:r>
          </a:p>
          <a:p>
            <a:pPr lvl="1"/>
            <a:r>
              <a:rPr lang="en-US" dirty="0" smtClean="0"/>
              <a:t>Ubuntu 12.04.1 LTS ; </a:t>
            </a:r>
            <a:r>
              <a:rPr lang="en-US" dirty="0" err="1" smtClean="0"/>
              <a:t>gcc</a:t>
            </a:r>
            <a:r>
              <a:rPr lang="en-US" dirty="0" smtClean="0"/>
              <a:t> 4.6.3</a:t>
            </a:r>
          </a:p>
          <a:p>
            <a:pPr lvl="1"/>
            <a:r>
              <a:rPr lang="en-US" dirty="0" smtClean="0"/>
              <a:t>Comparison to Intel TBB 4.1 20130314oss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3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Ferret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22929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6019800" y="503443"/>
            <a:ext cx="2823596" cy="1498891"/>
          </a:xfrm>
          <a:prstGeom prst="wedgeRoundRectCallout">
            <a:avLst>
              <a:gd name="adj1" fmla="val -42181"/>
              <a:gd name="adj2" fmla="val 88462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Pthreads</a:t>
            </a:r>
            <a:r>
              <a:rPr lang="en-US" sz="2400" dirty="0" smtClean="0"/>
              <a:t>, TBB and </a:t>
            </a:r>
            <a:r>
              <a:rPr lang="en-US" sz="2400" dirty="0" err="1" smtClean="0"/>
              <a:t>hyperqueue</a:t>
            </a:r>
            <a:r>
              <a:rPr lang="en-US" sz="2400" dirty="0" smtClean="0"/>
              <a:t> all perform the same!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4564850" y="4016110"/>
            <a:ext cx="4030521" cy="1121312"/>
          </a:xfrm>
          <a:prstGeom prst="wedgeRoundRectCallout">
            <a:avLst>
              <a:gd name="adj1" fmla="val -25111"/>
              <a:gd name="adj2" fmla="val -99811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This is what happens when the input stage is not overlapped with the pipeline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178397" y="1922240"/>
            <a:ext cx="3249166" cy="1174864"/>
          </a:xfrm>
          <a:prstGeom prst="wedgeRoundRectCallout">
            <a:avLst>
              <a:gd name="adj1" fmla="val 34643"/>
              <a:gd name="adj2" fmla="val 78723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Knack in curves due to FPU sharing in Bulldozer architecture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80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Dedup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78866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AiPL 2014</a:t>
            </a:r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4622053" y="3936441"/>
            <a:ext cx="2286410" cy="1171387"/>
          </a:xfrm>
          <a:prstGeom prst="wedgeRoundRectCallout">
            <a:avLst>
              <a:gd name="adj1" fmla="val -28810"/>
              <a:gd name="adj2" fmla="val -10396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TBB version not effective in our experiments</a:t>
            </a:r>
            <a:endParaRPr lang="en-US" sz="24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482220" y="428813"/>
            <a:ext cx="2133600" cy="1171387"/>
          </a:xfrm>
          <a:prstGeom prst="wedgeRoundRectCallout">
            <a:avLst>
              <a:gd name="adj1" fmla="val -81895"/>
              <a:gd name="adj2" fmla="val 10409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Hyperqueues</a:t>
            </a:r>
            <a:r>
              <a:rPr lang="en-US" sz="2400" dirty="0" smtClean="0"/>
              <a:t> provide best performance</a:t>
            </a:r>
            <a:endParaRPr lang="en-US" sz="24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938140" y="428813"/>
            <a:ext cx="2464380" cy="1171387"/>
          </a:xfrm>
          <a:prstGeom prst="wedgeRoundRectCallout">
            <a:avLst>
              <a:gd name="adj1" fmla="val 95057"/>
              <a:gd name="adj2" fmla="val 11678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Swan (dataflow) version isn’t bad either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065432" y="4199183"/>
            <a:ext cx="2117536" cy="768943"/>
          </a:xfrm>
          <a:prstGeom prst="wedgeRoundRectCallout">
            <a:avLst>
              <a:gd name="adj1" fmla="val -68632"/>
              <a:gd name="adj2" fmla="val 1326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task stalls on pop()</a:t>
            </a:r>
            <a:endParaRPr lang="en-US" sz="24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7173335" y="1796699"/>
            <a:ext cx="1738990" cy="1171387"/>
          </a:xfrm>
          <a:prstGeom prst="wedgeRoundRectCallout">
            <a:avLst>
              <a:gd name="adj1" fmla="val -99487"/>
              <a:gd name="adj2" fmla="val 2204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Pthreads</a:t>
            </a:r>
            <a:r>
              <a:rPr lang="en-US" sz="2400" dirty="0" smtClean="0"/>
              <a:t>: manual coarsening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23509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Hans Vandierendonck, George </a:t>
            </a:r>
            <a:r>
              <a:rPr lang="en-US" dirty="0" err="1">
                <a:solidFill>
                  <a:schemeClr val="tx1"/>
                </a:solidFill>
              </a:rPr>
              <a:t>Tzenakis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Dimitrios</a:t>
            </a:r>
            <a:r>
              <a:rPr lang="en-US" dirty="0">
                <a:solidFill>
                  <a:schemeClr val="tx1"/>
                </a:solidFill>
              </a:rPr>
              <a:t> S. </a:t>
            </a:r>
            <a:r>
              <a:rPr lang="en-US" dirty="0" err="1">
                <a:solidFill>
                  <a:schemeClr val="tx1"/>
                </a:solidFill>
              </a:rPr>
              <a:t>Nikolopoulos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Analysis of Dependence Tracking Algorithms for Task Dataflow Execution.</a:t>
            </a:r>
            <a:r>
              <a:rPr lang="en-US" dirty="0">
                <a:solidFill>
                  <a:schemeClr val="tx1"/>
                </a:solidFill>
              </a:rPr>
              <a:t> In: </a:t>
            </a:r>
            <a:r>
              <a:rPr lang="en-US" i="1" dirty="0">
                <a:solidFill>
                  <a:schemeClr val="tx1"/>
                </a:solidFill>
              </a:rPr>
              <a:t>ACM Transactions on Architecture and Code Optimization</a:t>
            </a:r>
            <a:r>
              <a:rPr lang="en-US" dirty="0" smtClean="0">
                <a:solidFill>
                  <a:schemeClr val="tx1"/>
                </a:solidFill>
              </a:rPr>
              <a:t>, January </a:t>
            </a:r>
            <a:r>
              <a:rPr lang="en-US" dirty="0">
                <a:solidFill>
                  <a:schemeClr val="tx1"/>
                </a:solidFill>
              </a:rPr>
              <a:t>2014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u="sng" dirty="0">
              <a:solidFill>
                <a:schemeClr val="tx1"/>
              </a:solidFill>
              <a:hlinkClick r:id="rId2"/>
            </a:endParaRPr>
          </a:p>
          <a:p>
            <a:r>
              <a:rPr lang="en-US" dirty="0">
                <a:solidFill>
                  <a:schemeClr val="tx1"/>
                </a:solidFill>
              </a:rPr>
              <a:t>Hans Vandierendonck, </a:t>
            </a:r>
            <a:r>
              <a:rPr lang="en-US" dirty="0" err="1">
                <a:solidFill>
                  <a:schemeClr val="tx1"/>
                </a:solidFill>
              </a:rPr>
              <a:t>Kallia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Chronaki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Dimitrios</a:t>
            </a:r>
            <a:r>
              <a:rPr lang="en-US" dirty="0">
                <a:solidFill>
                  <a:schemeClr val="tx1"/>
                </a:solidFill>
              </a:rPr>
              <a:t> S. </a:t>
            </a:r>
            <a:r>
              <a:rPr lang="en-US" dirty="0" err="1">
                <a:solidFill>
                  <a:schemeClr val="tx1"/>
                </a:solidFill>
              </a:rPr>
              <a:t>Nikolopoulos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Deterministic and Scale-Free Pipeline Parallelism with </a:t>
            </a:r>
            <a:r>
              <a:rPr lang="en-US" b="1" dirty="0" err="1">
                <a:solidFill>
                  <a:schemeClr val="tx1"/>
                </a:solidFill>
              </a:rPr>
              <a:t>Hyperqueues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SC'13: High-Performance Computing, Networking, Storage and Analysis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November 2013.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George </a:t>
            </a:r>
            <a:r>
              <a:rPr lang="en-US" dirty="0" err="1">
                <a:solidFill>
                  <a:schemeClr val="tx1"/>
                </a:solidFill>
              </a:rPr>
              <a:t>Tzenakis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Angelos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Papatriantafyllou</a:t>
            </a:r>
            <a:r>
              <a:rPr lang="en-US" dirty="0">
                <a:solidFill>
                  <a:schemeClr val="tx1"/>
                </a:solidFill>
              </a:rPr>
              <a:t>, Hans Vandierendonck, </a:t>
            </a:r>
            <a:r>
              <a:rPr lang="en-US" dirty="0" err="1">
                <a:solidFill>
                  <a:schemeClr val="tx1"/>
                </a:solidFill>
              </a:rPr>
              <a:t>Polyvios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Pratikakis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Dimitrios</a:t>
            </a:r>
            <a:r>
              <a:rPr lang="en-US" dirty="0">
                <a:solidFill>
                  <a:schemeClr val="tx1"/>
                </a:solidFill>
              </a:rPr>
              <a:t> S. </a:t>
            </a:r>
            <a:r>
              <a:rPr lang="en-US" dirty="0" err="1">
                <a:solidFill>
                  <a:schemeClr val="tx1"/>
                </a:solidFill>
              </a:rPr>
              <a:t>Nikolopoulos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BDDT: Block-level Dynamic Dependence Analysis for Deterministic Task-Based Parallelism.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International Conference on Advanced Parallel Processing Technology (APPT)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>
                <a:solidFill>
                  <a:schemeClr val="tx1"/>
                </a:solidFill>
              </a:rPr>
              <a:t>August 2013</a:t>
            </a:r>
            <a:r>
              <a:rPr lang="en-US" dirty="0">
                <a:solidFill>
                  <a:schemeClr val="tx1"/>
                </a:solidFill>
              </a:rPr>
              <a:t>, pp. 17-31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u="sng" dirty="0">
              <a:solidFill>
                <a:schemeClr val="tx1"/>
              </a:solidFill>
              <a:hlinkClick r:id="rId3"/>
            </a:endParaRPr>
          </a:p>
          <a:p>
            <a:r>
              <a:rPr lang="en-US" dirty="0">
                <a:solidFill>
                  <a:schemeClr val="tx1"/>
                </a:solidFill>
              </a:rPr>
              <a:t>Hans Vandierendonck, George </a:t>
            </a:r>
            <a:r>
              <a:rPr lang="en-US" dirty="0" err="1">
                <a:solidFill>
                  <a:schemeClr val="tx1"/>
                </a:solidFill>
              </a:rPr>
              <a:t>Tzenakis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Dimitrios</a:t>
            </a:r>
            <a:r>
              <a:rPr lang="en-US" dirty="0">
                <a:solidFill>
                  <a:schemeClr val="tx1"/>
                </a:solidFill>
              </a:rPr>
              <a:t> S. </a:t>
            </a:r>
            <a:r>
              <a:rPr lang="en-US" dirty="0" err="1">
                <a:solidFill>
                  <a:schemeClr val="tx1"/>
                </a:solidFill>
              </a:rPr>
              <a:t>Nikolopoulos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A Unified Scheduler for Recursive and Task Dataflow Parallelism</a:t>
            </a:r>
            <a:r>
              <a:rPr lang="en-US" b="1" i="1" dirty="0">
                <a:solidFill>
                  <a:schemeClr val="tx1"/>
                </a:solidFill>
              </a:rPr>
              <a:t>.</a:t>
            </a:r>
            <a:r>
              <a:rPr lang="en-US" i="1" dirty="0">
                <a:solidFill>
                  <a:schemeClr val="tx1"/>
                </a:solidFill>
              </a:rPr>
              <a:t> IEEE Conference on Parallel Architectures and Compilation Techniques (PACT)</a:t>
            </a:r>
            <a:r>
              <a:rPr lang="en-US" dirty="0">
                <a:solidFill>
                  <a:schemeClr val="tx1"/>
                </a:solidFill>
              </a:rPr>
              <a:t>. pages 1-11. October 2011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u="sng" dirty="0">
              <a:solidFill>
                <a:schemeClr val="tx1"/>
              </a:solidFill>
              <a:hlinkClick r:id="rId4"/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Polyvios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Pratikakis</a:t>
            </a:r>
            <a:r>
              <a:rPr lang="en-US" dirty="0">
                <a:solidFill>
                  <a:schemeClr val="tx1"/>
                </a:solidFill>
              </a:rPr>
              <a:t>, Hans Vandierendonck, Spyros </a:t>
            </a:r>
            <a:r>
              <a:rPr lang="en-US" dirty="0" err="1">
                <a:solidFill>
                  <a:schemeClr val="tx1"/>
                </a:solidFill>
              </a:rPr>
              <a:t>Lyberis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Dimitrios</a:t>
            </a:r>
            <a:r>
              <a:rPr lang="en-US" dirty="0">
                <a:solidFill>
                  <a:schemeClr val="tx1"/>
                </a:solidFill>
              </a:rPr>
              <a:t> S. </a:t>
            </a:r>
            <a:r>
              <a:rPr lang="en-US" dirty="0" err="1">
                <a:solidFill>
                  <a:schemeClr val="tx1"/>
                </a:solidFill>
              </a:rPr>
              <a:t>Nikolopoulos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A programming model for deterministic task parallelism.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i="1" dirty="0">
                <a:solidFill>
                  <a:schemeClr val="tx1"/>
                </a:solidFill>
              </a:rPr>
              <a:t>6th Workshop on Memory Systems Performance and Correctness (MSPC) in conjunction with PLDI</a:t>
            </a:r>
            <a:r>
              <a:rPr lang="en-US" dirty="0">
                <a:solidFill>
                  <a:schemeClr val="tx1"/>
                </a:solidFill>
              </a:rPr>
              <a:t>. pages 7-12. June 2011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u="sng" dirty="0">
              <a:solidFill>
                <a:schemeClr val="tx1"/>
              </a:solidFill>
              <a:hlinkClick r:id="rId5"/>
            </a:endParaRPr>
          </a:p>
          <a:p>
            <a:r>
              <a:rPr lang="en-US" dirty="0">
                <a:solidFill>
                  <a:schemeClr val="tx1"/>
                </a:solidFill>
              </a:rPr>
              <a:t>Hans Vandierendonck, </a:t>
            </a:r>
            <a:r>
              <a:rPr lang="en-US" dirty="0" err="1">
                <a:solidFill>
                  <a:schemeClr val="tx1"/>
                </a:solidFill>
              </a:rPr>
              <a:t>Polyvios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Pratikakis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 err="1">
                <a:solidFill>
                  <a:schemeClr val="tx1"/>
                </a:solidFill>
              </a:rPr>
              <a:t>Dimitrios</a:t>
            </a:r>
            <a:r>
              <a:rPr lang="en-US" dirty="0">
                <a:solidFill>
                  <a:schemeClr val="tx1"/>
                </a:solidFill>
              </a:rPr>
              <a:t> S. </a:t>
            </a:r>
            <a:r>
              <a:rPr lang="en-US" dirty="0" err="1">
                <a:solidFill>
                  <a:schemeClr val="tx1"/>
                </a:solidFill>
              </a:rPr>
              <a:t>Nikolopoulos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b="1" dirty="0">
                <a:solidFill>
                  <a:schemeClr val="tx1"/>
                </a:solidFill>
              </a:rPr>
              <a:t>Parallel programming of general-purpose programs using task-based programming models.</a:t>
            </a:r>
            <a:r>
              <a:rPr lang="en-US" dirty="0">
                <a:solidFill>
                  <a:schemeClr val="tx1"/>
                </a:solidFill>
              </a:rPr>
              <a:t> In </a:t>
            </a:r>
            <a:r>
              <a:rPr lang="en-US" i="1" dirty="0">
                <a:solidFill>
                  <a:schemeClr val="tx1"/>
                </a:solidFill>
              </a:rPr>
              <a:t>3rd USENIX Workshop on Hot Topics in Parallelism (</a:t>
            </a:r>
            <a:r>
              <a:rPr lang="en-US" i="1" dirty="0" err="1">
                <a:solidFill>
                  <a:schemeClr val="tx1"/>
                </a:solidFill>
              </a:rPr>
              <a:t>HotPar</a:t>
            </a:r>
            <a:r>
              <a:rPr lang="en-US" i="1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</a:rPr>
              <a:t>, Berkeley, California. May 2011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sz="19900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NovoSoft</a:t>
            </a:r>
            <a:r>
              <a:rPr lang="en-US" dirty="0" smtClean="0"/>
              <a:t> (EC Marie Curie Fellowship)</a:t>
            </a:r>
          </a:p>
          <a:p>
            <a:pPr lvl="1"/>
            <a:r>
              <a:rPr lang="en-US" dirty="0" err="1" smtClean="0"/>
              <a:t>Utilise</a:t>
            </a:r>
            <a:r>
              <a:rPr lang="en-US" dirty="0" smtClean="0"/>
              <a:t> task arguments annotations to steer data placement and migration in hybrid memory hierarchies, composed of DRAM and byte-addressable non-volatile memory</a:t>
            </a:r>
          </a:p>
          <a:p>
            <a:r>
              <a:rPr lang="en-US" dirty="0" smtClean="0"/>
              <a:t>ASAP (EU FP7, Adaptive, Scalable Analytics Platform)</a:t>
            </a:r>
          </a:p>
          <a:p>
            <a:pPr lvl="1"/>
            <a:r>
              <a:rPr lang="en-US" dirty="0" smtClean="0"/>
              <a:t>Apply Swan to big data processing (map/reduce, graph analysis) on clusters (distributed memory)</a:t>
            </a:r>
          </a:p>
          <a:p>
            <a:r>
              <a:rPr lang="en-US" dirty="0" smtClean="0"/>
              <a:t>Hybrid static/dynamic scheduling (EPSRC)</a:t>
            </a:r>
          </a:p>
          <a:p>
            <a:pPr lvl="1"/>
            <a:r>
              <a:rPr lang="en-US" dirty="0" smtClean="0"/>
              <a:t>Investigate schedulers supporting both static and dynamic scheduling, investigate compiler support for generating statically scheduled code</a:t>
            </a:r>
          </a:p>
          <a:p>
            <a:r>
              <a:rPr lang="en-US" dirty="0" err="1" smtClean="0"/>
              <a:t>Hyperqueues</a:t>
            </a:r>
            <a:endParaRPr lang="en-US" dirty="0" smtClean="0"/>
          </a:p>
          <a:p>
            <a:pPr lvl="1"/>
            <a:r>
              <a:rPr lang="en-US" dirty="0" smtClean="0"/>
              <a:t>Follow-up on </a:t>
            </a:r>
            <a:r>
              <a:rPr lang="en-US" dirty="0" err="1" smtClean="0"/>
              <a:t>hyperqueue</a:t>
            </a:r>
            <a:r>
              <a:rPr lang="en-US" dirty="0" smtClean="0"/>
              <a:t> work to enable non-blocking consumers and multiple concurrent consumers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6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2490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Acknowledgments:</a:t>
            </a:r>
          </a:p>
          <a:p>
            <a:pPr lvl="1"/>
            <a:r>
              <a:rPr lang="en-US" dirty="0" err="1" smtClean="0"/>
              <a:t>Dimitris</a:t>
            </a:r>
            <a:r>
              <a:rPr lang="en-US" dirty="0" smtClean="0"/>
              <a:t> S. </a:t>
            </a:r>
            <a:r>
              <a:rPr lang="en-US" dirty="0" err="1" smtClean="0"/>
              <a:t>Nikolopoulos</a:t>
            </a:r>
            <a:r>
              <a:rPr lang="en-US" dirty="0" smtClean="0"/>
              <a:t>, George </a:t>
            </a:r>
            <a:r>
              <a:rPr lang="en-US" dirty="0" err="1" smtClean="0"/>
              <a:t>Tzenakis</a:t>
            </a:r>
            <a:r>
              <a:rPr lang="en-US" dirty="0" smtClean="0"/>
              <a:t> (QUB)</a:t>
            </a:r>
          </a:p>
          <a:p>
            <a:pPr lvl="1"/>
            <a:r>
              <a:rPr lang="en-US" dirty="0" err="1" smtClean="0"/>
              <a:t>Polyvios</a:t>
            </a:r>
            <a:r>
              <a:rPr lang="en-US" dirty="0" smtClean="0"/>
              <a:t> </a:t>
            </a:r>
            <a:r>
              <a:rPr lang="en-US" dirty="0" err="1" smtClean="0"/>
              <a:t>Pratikakis</a:t>
            </a:r>
            <a:r>
              <a:rPr lang="en-US" dirty="0" smtClean="0"/>
              <a:t> (FORTH ICS)</a:t>
            </a:r>
          </a:p>
          <a:p>
            <a:pPr lvl="1"/>
            <a:r>
              <a:rPr lang="en-US" dirty="0" err="1" smtClean="0"/>
              <a:t>Kallia</a:t>
            </a:r>
            <a:r>
              <a:rPr lang="en-US" dirty="0" smtClean="0"/>
              <a:t> </a:t>
            </a:r>
            <a:r>
              <a:rPr lang="en-US" dirty="0" err="1" smtClean="0"/>
              <a:t>Chronaki</a:t>
            </a:r>
            <a:r>
              <a:rPr lang="en-US" dirty="0" smtClean="0"/>
              <a:t> (BSC)</a:t>
            </a:r>
          </a:p>
          <a:p>
            <a:r>
              <a:rPr lang="en-US" dirty="0" smtClean="0"/>
              <a:t>Available for your experimentation:</a:t>
            </a:r>
            <a:endParaRPr lang="en-US" dirty="0"/>
          </a:p>
          <a:p>
            <a:pPr lvl="1"/>
            <a:r>
              <a:rPr lang="en-US" dirty="0" smtClean="0">
                <a:hlinkClick r:id="rId2"/>
              </a:rPr>
              <a:t>http://github.com/hvdieren/swan/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http://github.com/hvdieren</a:t>
            </a:r>
            <a:r>
              <a:rPr lang="en-US" dirty="0" smtClean="0">
                <a:hlinkClick r:id="rId3"/>
              </a:rPr>
              <a:t>/parsec-swan</a:t>
            </a:r>
            <a:r>
              <a:rPr lang="en-US" dirty="0">
                <a:hlinkClick r:id="rId3"/>
              </a:rPr>
              <a:t>/</a:t>
            </a:r>
            <a:r>
              <a:rPr lang="en-US" dirty="0"/>
              <a:t> </a:t>
            </a:r>
          </a:p>
          <a:p>
            <a:pPr lvl="1"/>
            <a:endParaRPr lang="en-US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66" y="4881065"/>
            <a:ext cx="1490294" cy="10136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901" y="4881065"/>
            <a:ext cx="1190574" cy="968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4981" y="3897487"/>
            <a:ext cx="2169919" cy="1123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9436" y="4881065"/>
            <a:ext cx="2908038" cy="116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6640" y="5105699"/>
            <a:ext cx="1540531" cy="1493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Gunther’s Law:</a:t>
            </a:r>
            <a:br>
              <a:rPr lang="en-US" dirty="0" smtClean="0"/>
            </a:br>
            <a:r>
              <a:rPr lang="en-US" sz="4000" dirty="0" smtClean="0"/>
              <a:t>Adding in Overhead Due to Parallelism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3213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3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Challenges of Parallel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Multi</a:t>
            </a:r>
            <a:r>
              <a:rPr lang="en-US" dirty="0"/>
              <a:t>-cores are everywhere</a:t>
            </a:r>
          </a:p>
          <a:p>
            <a:r>
              <a:rPr lang="en-US" dirty="0" smtClean="0"/>
              <a:t>Applications </a:t>
            </a:r>
            <a:r>
              <a:rPr lang="en-US" dirty="0"/>
              <a:t>of interest can be anything</a:t>
            </a:r>
          </a:p>
          <a:p>
            <a:pPr lvl="1"/>
            <a:r>
              <a:rPr lang="en-US" dirty="0"/>
              <a:t>Multimedia, games, desktop applications, …</a:t>
            </a:r>
          </a:p>
          <a:p>
            <a:r>
              <a:rPr lang="en-US" dirty="0" smtClean="0"/>
              <a:t>Challenges</a:t>
            </a:r>
            <a:endParaRPr lang="en-US" dirty="0"/>
          </a:p>
          <a:p>
            <a:pPr lvl="1"/>
            <a:r>
              <a:rPr lang="en-US" dirty="0"/>
              <a:t>Inner loops </a:t>
            </a:r>
            <a:r>
              <a:rPr lang="en-US" dirty="0" smtClean="0"/>
              <a:t>(too </a:t>
            </a:r>
            <a:r>
              <a:rPr lang="en-US" dirty="0"/>
              <a:t>small to parallelize </a:t>
            </a:r>
            <a:r>
              <a:rPr lang="en-US" dirty="0" smtClean="0"/>
              <a:t>effectively?)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vs. outer </a:t>
            </a:r>
            <a:r>
              <a:rPr lang="en-US" dirty="0"/>
              <a:t>loops contain most promising parallelism</a:t>
            </a:r>
          </a:p>
          <a:p>
            <a:pPr lvl="1"/>
            <a:r>
              <a:rPr lang="en-US" dirty="0"/>
              <a:t>Pipeline-parallel loops </a:t>
            </a:r>
            <a:r>
              <a:rPr lang="en-US" dirty="0" smtClean="0"/>
              <a:t>vs. DOALL </a:t>
            </a:r>
            <a:r>
              <a:rPr lang="en-US" dirty="0"/>
              <a:t>loops</a:t>
            </a:r>
          </a:p>
          <a:p>
            <a:pPr lvl="1"/>
            <a:r>
              <a:rPr lang="en-US" dirty="0"/>
              <a:t>System calls, I/O, etc. in parallel </a:t>
            </a:r>
            <a:r>
              <a:rPr lang="en-US" dirty="0" smtClean="0"/>
              <a:t>loops</a:t>
            </a:r>
          </a:p>
          <a:p>
            <a:pPr lvl="1"/>
            <a:r>
              <a:rPr lang="en-US" dirty="0" smtClean="0"/>
              <a:t>Timing variability</a:t>
            </a:r>
          </a:p>
          <a:p>
            <a:r>
              <a:rPr lang="en-US" dirty="0" smtClean="0"/>
              <a:t>Dealing </a:t>
            </a:r>
            <a:r>
              <a:rPr lang="en-US" dirty="0"/>
              <a:t>with parallel programming issues</a:t>
            </a:r>
          </a:p>
          <a:p>
            <a:pPr lvl="1"/>
            <a:r>
              <a:rPr lang="en-US" dirty="0"/>
              <a:t>Determinism, debugging, complexity</a:t>
            </a:r>
          </a:p>
          <a:p>
            <a:pPr lvl="1"/>
            <a:r>
              <a:rPr lang="en-US" dirty="0"/>
              <a:t>Limited programming </a:t>
            </a:r>
            <a:r>
              <a:rPr lang="en-US" dirty="0" smtClean="0"/>
              <a:t>overhead desired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Parallel Processing</a:t>
            </a:r>
            <a:br>
              <a:rPr lang="en-US" dirty="0" smtClean="0"/>
            </a:br>
            <a:r>
              <a:rPr lang="en-US" dirty="0" smtClean="0"/>
              <a:t>At a Low Level of Abstraction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385" y="4222068"/>
            <a:ext cx="1705097" cy="1132184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1452938" y="1968010"/>
            <a:ext cx="446252" cy="2231174"/>
          </a:xfrm>
          <a:custGeom>
            <a:avLst/>
            <a:gdLst>
              <a:gd name="connsiteX0" fmla="*/ 872730 w 1093237"/>
              <a:gd name="connsiteY0" fmla="*/ 0 h 2974898"/>
              <a:gd name="connsiteX1" fmla="*/ 300694 w 1093237"/>
              <a:gd name="connsiteY1" fmla="*/ 228838 h 2974898"/>
              <a:gd name="connsiteX2" fmla="*/ 60438 w 1093237"/>
              <a:gd name="connsiteY2" fmla="*/ 469118 h 2974898"/>
              <a:gd name="connsiteX3" fmla="*/ 94761 w 1093237"/>
              <a:gd name="connsiteY3" fmla="*/ 778050 h 2974898"/>
              <a:gd name="connsiteX4" fmla="*/ 1067222 w 1093237"/>
              <a:gd name="connsiteY4" fmla="*/ 1098424 h 2974898"/>
              <a:gd name="connsiteX5" fmla="*/ 781204 w 1093237"/>
              <a:gd name="connsiteY5" fmla="*/ 1601868 h 2974898"/>
              <a:gd name="connsiteX6" fmla="*/ 426542 w 1093237"/>
              <a:gd name="connsiteY6" fmla="*/ 1796381 h 2974898"/>
              <a:gd name="connsiteX7" fmla="*/ 826967 w 1093237"/>
              <a:gd name="connsiteY7" fmla="*/ 2013777 h 2974898"/>
              <a:gd name="connsiteX8" fmla="*/ 712560 w 1093237"/>
              <a:gd name="connsiteY8" fmla="*/ 2196848 h 2974898"/>
              <a:gd name="connsiteX9" fmla="*/ 518067 w 1093237"/>
              <a:gd name="connsiteY9" fmla="*/ 2368477 h 2974898"/>
              <a:gd name="connsiteX10" fmla="*/ 781204 w 1093237"/>
              <a:gd name="connsiteY10" fmla="*/ 2620199 h 2974898"/>
              <a:gd name="connsiteX11" fmla="*/ 598152 w 1093237"/>
              <a:gd name="connsiteY11" fmla="*/ 2780386 h 2974898"/>
              <a:gd name="connsiteX12" fmla="*/ 598152 w 1093237"/>
              <a:gd name="connsiteY12" fmla="*/ 2974898 h 2974898"/>
              <a:gd name="connsiteX0" fmla="*/ 786603 w 1007110"/>
              <a:gd name="connsiteY0" fmla="*/ 0 h 2974898"/>
              <a:gd name="connsiteX1" fmla="*/ 214567 w 1007110"/>
              <a:gd name="connsiteY1" fmla="*/ 228838 h 2974898"/>
              <a:gd name="connsiteX2" fmla="*/ 489143 w 1007110"/>
              <a:gd name="connsiteY2" fmla="*/ 469118 h 2974898"/>
              <a:gd name="connsiteX3" fmla="*/ 8634 w 1007110"/>
              <a:gd name="connsiteY3" fmla="*/ 778050 h 2974898"/>
              <a:gd name="connsiteX4" fmla="*/ 981095 w 1007110"/>
              <a:gd name="connsiteY4" fmla="*/ 1098424 h 2974898"/>
              <a:gd name="connsiteX5" fmla="*/ 695077 w 1007110"/>
              <a:gd name="connsiteY5" fmla="*/ 1601868 h 2974898"/>
              <a:gd name="connsiteX6" fmla="*/ 340415 w 1007110"/>
              <a:gd name="connsiteY6" fmla="*/ 1796381 h 2974898"/>
              <a:gd name="connsiteX7" fmla="*/ 740840 w 1007110"/>
              <a:gd name="connsiteY7" fmla="*/ 2013777 h 2974898"/>
              <a:gd name="connsiteX8" fmla="*/ 626433 w 1007110"/>
              <a:gd name="connsiteY8" fmla="*/ 2196848 h 2974898"/>
              <a:gd name="connsiteX9" fmla="*/ 431940 w 1007110"/>
              <a:gd name="connsiteY9" fmla="*/ 2368477 h 2974898"/>
              <a:gd name="connsiteX10" fmla="*/ 695077 w 1007110"/>
              <a:gd name="connsiteY10" fmla="*/ 2620199 h 2974898"/>
              <a:gd name="connsiteX11" fmla="*/ 512025 w 1007110"/>
              <a:gd name="connsiteY11" fmla="*/ 2780386 h 2974898"/>
              <a:gd name="connsiteX12" fmla="*/ 512025 w 1007110"/>
              <a:gd name="connsiteY12" fmla="*/ 2974898 h 2974898"/>
              <a:gd name="connsiteX0" fmla="*/ 787217 w 1007724"/>
              <a:gd name="connsiteY0" fmla="*/ 0 h 2974898"/>
              <a:gd name="connsiteX1" fmla="*/ 455437 w 1007724"/>
              <a:gd name="connsiteY1" fmla="*/ 171628 h 2974898"/>
              <a:gd name="connsiteX2" fmla="*/ 489757 w 1007724"/>
              <a:gd name="connsiteY2" fmla="*/ 469118 h 2974898"/>
              <a:gd name="connsiteX3" fmla="*/ 9248 w 1007724"/>
              <a:gd name="connsiteY3" fmla="*/ 778050 h 2974898"/>
              <a:gd name="connsiteX4" fmla="*/ 981709 w 1007724"/>
              <a:gd name="connsiteY4" fmla="*/ 1098424 h 2974898"/>
              <a:gd name="connsiteX5" fmla="*/ 695691 w 1007724"/>
              <a:gd name="connsiteY5" fmla="*/ 1601868 h 2974898"/>
              <a:gd name="connsiteX6" fmla="*/ 341029 w 1007724"/>
              <a:gd name="connsiteY6" fmla="*/ 1796381 h 2974898"/>
              <a:gd name="connsiteX7" fmla="*/ 741454 w 1007724"/>
              <a:gd name="connsiteY7" fmla="*/ 2013777 h 2974898"/>
              <a:gd name="connsiteX8" fmla="*/ 627047 w 1007724"/>
              <a:gd name="connsiteY8" fmla="*/ 2196848 h 2974898"/>
              <a:gd name="connsiteX9" fmla="*/ 432554 w 1007724"/>
              <a:gd name="connsiteY9" fmla="*/ 2368477 h 2974898"/>
              <a:gd name="connsiteX10" fmla="*/ 695691 w 1007724"/>
              <a:gd name="connsiteY10" fmla="*/ 2620199 h 2974898"/>
              <a:gd name="connsiteX11" fmla="*/ 512639 w 1007724"/>
              <a:gd name="connsiteY11" fmla="*/ 2780386 h 2974898"/>
              <a:gd name="connsiteX12" fmla="*/ 512639 w 1007724"/>
              <a:gd name="connsiteY12" fmla="*/ 2974898 h 2974898"/>
              <a:gd name="connsiteX0" fmla="*/ 778219 w 1081561"/>
              <a:gd name="connsiteY0" fmla="*/ 0 h 2974898"/>
              <a:gd name="connsiteX1" fmla="*/ 446439 w 1081561"/>
              <a:gd name="connsiteY1" fmla="*/ 171628 h 2974898"/>
              <a:gd name="connsiteX2" fmla="*/ 1075676 w 1081561"/>
              <a:gd name="connsiteY2" fmla="*/ 503444 h 2974898"/>
              <a:gd name="connsiteX3" fmla="*/ 250 w 1081561"/>
              <a:gd name="connsiteY3" fmla="*/ 778050 h 2974898"/>
              <a:gd name="connsiteX4" fmla="*/ 972711 w 1081561"/>
              <a:gd name="connsiteY4" fmla="*/ 1098424 h 2974898"/>
              <a:gd name="connsiteX5" fmla="*/ 686693 w 1081561"/>
              <a:gd name="connsiteY5" fmla="*/ 1601868 h 2974898"/>
              <a:gd name="connsiteX6" fmla="*/ 332031 w 1081561"/>
              <a:gd name="connsiteY6" fmla="*/ 1796381 h 2974898"/>
              <a:gd name="connsiteX7" fmla="*/ 732456 w 1081561"/>
              <a:gd name="connsiteY7" fmla="*/ 2013777 h 2974898"/>
              <a:gd name="connsiteX8" fmla="*/ 618049 w 1081561"/>
              <a:gd name="connsiteY8" fmla="*/ 2196848 h 2974898"/>
              <a:gd name="connsiteX9" fmla="*/ 423556 w 1081561"/>
              <a:gd name="connsiteY9" fmla="*/ 2368477 h 2974898"/>
              <a:gd name="connsiteX10" fmla="*/ 686693 w 1081561"/>
              <a:gd name="connsiteY10" fmla="*/ 2620199 h 2974898"/>
              <a:gd name="connsiteX11" fmla="*/ 503641 w 1081561"/>
              <a:gd name="connsiteY11" fmla="*/ 2780386 h 2974898"/>
              <a:gd name="connsiteX12" fmla="*/ 503641 w 1081561"/>
              <a:gd name="connsiteY12" fmla="*/ 2974898 h 2974898"/>
              <a:gd name="connsiteX0" fmla="*/ 778219 w 1088002"/>
              <a:gd name="connsiteY0" fmla="*/ 0 h 2974898"/>
              <a:gd name="connsiteX1" fmla="*/ 595169 w 1088002"/>
              <a:gd name="connsiteY1" fmla="*/ 240280 h 2974898"/>
              <a:gd name="connsiteX2" fmla="*/ 1075676 w 1088002"/>
              <a:gd name="connsiteY2" fmla="*/ 503444 h 2974898"/>
              <a:gd name="connsiteX3" fmla="*/ 250 w 1088002"/>
              <a:gd name="connsiteY3" fmla="*/ 778050 h 2974898"/>
              <a:gd name="connsiteX4" fmla="*/ 972711 w 1088002"/>
              <a:gd name="connsiteY4" fmla="*/ 1098424 h 2974898"/>
              <a:gd name="connsiteX5" fmla="*/ 686693 w 1088002"/>
              <a:gd name="connsiteY5" fmla="*/ 1601868 h 2974898"/>
              <a:gd name="connsiteX6" fmla="*/ 332031 w 1088002"/>
              <a:gd name="connsiteY6" fmla="*/ 1796381 h 2974898"/>
              <a:gd name="connsiteX7" fmla="*/ 732456 w 1088002"/>
              <a:gd name="connsiteY7" fmla="*/ 2013777 h 2974898"/>
              <a:gd name="connsiteX8" fmla="*/ 618049 w 1088002"/>
              <a:gd name="connsiteY8" fmla="*/ 2196848 h 2974898"/>
              <a:gd name="connsiteX9" fmla="*/ 423556 w 1088002"/>
              <a:gd name="connsiteY9" fmla="*/ 2368477 h 2974898"/>
              <a:gd name="connsiteX10" fmla="*/ 686693 w 1088002"/>
              <a:gd name="connsiteY10" fmla="*/ 2620199 h 2974898"/>
              <a:gd name="connsiteX11" fmla="*/ 503641 w 1088002"/>
              <a:gd name="connsiteY11" fmla="*/ 2780386 h 2974898"/>
              <a:gd name="connsiteX12" fmla="*/ 503641 w 1088002"/>
              <a:gd name="connsiteY12" fmla="*/ 2974898 h 2974898"/>
              <a:gd name="connsiteX0" fmla="*/ 778245 w 998752"/>
              <a:gd name="connsiteY0" fmla="*/ 0 h 2974898"/>
              <a:gd name="connsiteX1" fmla="*/ 595195 w 998752"/>
              <a:gd name="connsiteY1" fmla="*/ 240280 h 2974898"/>
              <a:gd name="connsiteX2" fmla="*/ 869769 w 998752"/>
              <a:gd name="connsiteY2" fmla="*/ 503444 h 2974898"/>
              <a:gd name="connsiteX3" fmla="*/ 276 w 998752"/>
              <a:gd name="connsiteY3" fmla="*/ 778050 h 2974898"/>
              <a:gd name="connsiteX4" fmla="*/ 972737 w 998752"/>
              <a:gd name="connsiteY4" fmla="*/ 1098424 h 2974898"/>
              <a:gd name="connsiteX5" fmla="*/ 686719 w 998752"/>
              <a:gd name="connsiteY5" fmla="*/ 1601868 h 2974898"/>
              <a:gd name="connsiteX6" fmla="*/ 332057 w 998752"/>
              <a:gd name="connsiteY6" fmla="*/ 1796381 h 2974898"/>
              <a:gd name="connsiteX7" fmla="*/ 732482 w 998752"/>
              <a:gd name="connsiteY7" fmla="*/ 2013777 h 2974898"/>
              <a:gd name="connsiteX8" fmla="*/ 618075 w 998752"/>
              <a:gd name="connsiteY8" fmla="*/ 2196848 h 2974898"/>
              <a:gd name="connsiteX9" fmla="*/ 423582 w 998752"/>
              <a:gd name="connsiteY9" fmla="*/ 2368477 h 2974898"/>
              <a:gd name="connsiteX10" fmla="*/ 686719 w 998752"/>
              <a:gd name="connsiteY10" fmla="*/ 2620199 h 2974898"/>
              <a:gd name="connsiteX11" fmla="*/ 503667 w 998752"/>
              <a:gd name="connsiteY11" fmla="*/ 2780386 h 2974898"/>
              <a:gd name="connsiteX12" fmla="*/ 503667 w 998752"/>
              <a:gd name="connsiteY12" fmla="*/ 2974898 h 2974898"/>
              <a:gd name="connsiteX0" fmla="*/ 446356 w 642129"/>
              <a:gd name="connsiteY0" fmla="*/ 0 h 2974898"/>
              <a:gd name="connsiteX1" fmla="*/ 263306 w 642129"/>
              <a:gd name="connsiteY1" fmla="*/ 240280 h 2974898"/>
              <a:gd name="connsiteX2" fmla="*/ 537880 w 642129"/>
              <a:gd name="connsiteY2" fmla="*/ 503444 h 2974898"/>
              <a:gd name="connsiteX3" fmla="*/ 240423 w 642129"/>
              <a:gd name="connsiteY3" fmla="*/ 800934 h 2974898"/>
              <a:gd name="connsiteX4" fmla="*/ 640848 w 642129"/>
              <a:gd name="connsiteY4" fmla="*/ 1098424 h 2974898"/>
              <a:gd name="connsiteX5" fmla="*/ 354830 w 642129"/>
              <a:gd name="connsiteY5" fmla="*/ 1601868 h 2974898"/>
              <a:gd name="connsiteX6" fmla="*/ 168 w 642129"/>
              <a:gd name="connsiteY6" fmla="*/ 1796381 h 2974898"/>
              <a:gd name="connsiteX7" fmla="*/ 400593 w 642129"/>
              <a:gd name="connsiteY7" fmla="*/ 2013777 h 2974898"/>
              <a:gd name="connsiteX8" fmla="*/ 286186 w 642129"/>
              <a:gd name="connsiteY8" fmla="*/ 2196848 h 2974898"/>
              <a:gd name="connsiteX9" fmla="*/ 91693 w 642129"/>
              <a:gd name="connsiteY9" fmla="*/ 2368477 h 2974898"/>
              <a:gd name="connsiteX10" fmla="*/ 354830 w 642129"/>
              <a:gd name="connsiteY10" fmla="*/ 2620199 h 2974898"/>
              <a:gd name="connsiteX11" fmla="*/ 171778 w 642129"/>
              <a:gd name="connsiteY11" fmla="*/ 2780386 h 2974898"/>
              <a:gd name="connsiteX12" fmla="*/ 171778 w 642129"/>
              <a:gd name="connsiteY12" fmla="*/ 2974898 h 2974898"/>
              <a:gd name="connsiteX0" fmla="*/ 446280 w 642383"/>
              <a:gd name="connsiteY0" fmla="*/ 0 h 2974898"/>
              <a:gd name="connsiteX1" fmla="*/ 263230 w 642383"/>
              <a:gd name="connsiteY1" fmla="*/ 240280 h 2974898"/>
              <a:gd name="connsiteX2" fmla="*/ 537804 w 642383"/>
              <a:gd name="connsiteY2" fmla="*/ 503444 h 2974898"/>
              <a:gd name="connsiteX3" fmla="*/ 240347 w 642383"/>
              <a:gd name="connsiteY3" fmla="*/ 800934 h 2974898"/>
              <a:gd name="connsiteX4" fmla="*/ 640772 w 642383"/>
              <a:gd name="connsiteY4" fmla="*/ 1098424 h 2974898"/>
              <a:gd name="connsiteX5" fmla="*/ 366195 w 642383"/>
              <a:gd name="connsiteY5" fmla="*/ 1418798 h 2974898"/>
              <a:gd name="connsiteX6" fmla="*/ 92 w 642383"/>
              <a:gd name="connsiteY6" fmla="*/ 1796381 h 2974898"/>
              <a:gd name="connsiteX7" fmla="*/ 400517 w 642383"/>
              <a:gd name="connsiteY7" fmla="*/ 2013777 h 2974898"/>
              <a:gd name="connsiteX8" fmla="*/ 286110 w 642383"/>
              <a:gd name="connsiteY8" fmla="*/ 2196848 h 2974898"/>
              <a:gd name="connsiteX9" fmla="*/ 91617 w 642383"/>
              <a:gd name="connsiteY9" fmla="*/ 2368477 h 2974898"/>
              <a:gd name="connsiteX10" fmla="*/ 354754 w 642383"/>
              <a:gd name="connsiteY10" fmla="*/ 2620199 h 2974898"/>
              <a:gd name="connsiteX11" fmla="*/ 171702 w 642383"/>
              <a:gd name="connsiteY11" fmla="*/ 2780386 h 2974898"/>
              <a:gd name="connsiteX12" fmla="*/ 171702 w 642383"/>
              <a:gd name="connsiteY12" fmla="*/ 2974898 h 2974898"/>
              <a:gd name="connsiteX0" fmla="*/ 355267 w 550908"/>
              <a:gd name="connsiteY0" fmla="*/ 0 h 2974898"/>
              <a:gd name="connsiteX1" fmla="*/ 172217 w 550908"/>
              <a:gd name="connsiteY1" fmla="*/ 240280 h 2974898"/>
              <a:gd name="connsiteX2" fmla="*/ 446791 w 550908"/>
              <a:gd name="connsiteY2" fmla="*/ 503444 h 2974898"/>
              <a:gd name="connsiteX3" fmla="*/ 149334 w 550908"/>
              <a:gd name="connsiteY3" fmla="*/ 800934 h 2974898"/>
              <a:gd name="connsiteX4" fmla="*/ 549759 w 550908"/>
              <a:gd name="connsiteY4" fmla="*/ 1098424 h 2974898"/>
              <a:gd name="connsiteX5" fmla="*/ 275182 w 550908"/>
              <a:gd name="connsiteY5" fmla="*/ 1418798 h 2974898"/>
              <a:gd name="connsiteX6" fmla="*/ 412471 w 550908"/>
              <a:gd name="connsiteY6" fmla="*/ 1727729 h 2974898"/>
              <a:gd name="connsiteX7" fmla="*/ 309504 w 550908"/>
              <a:gd name="connsiteY7" fmla="*/ 2013777 h 2974898"/>
              <a:gd name="connsiteX8" fmla="*/ 195097 w 550908"/>
              <a:gd name="connsiteY8" fmla="*/ 2196848 h 2974898"/>
              <a:gd name="connsiteX9" fmla="*/ 604 w 550908"/>
              <a:gd name="connsiteY9" fmla="*/ 2368477 h 2974898"/>
              <a:gd name="connsiteX10" fmla="*/ 263741 w 550908"/>
              <a:gd name="connsiteY10" fmla="*/ 2620199 h 2974898"/>
              <a:gd name="connsiteX11" fmla="*/ 80689 w 550908"/>
              <a:gd name="connsiteY11" fmla="*/ 2780386 h 2974898"/>
              <a:gd name="connsiteX12" fmla="*/ 80689 w 550908"/>
              <a:gd name="connsiteY12" fmla="*/ 2974898 h 2974898"/>
              <a:gd name="connsiteX0" fmla="*/ 355267 w 549786"/>
              <a:gd name="connsiteY0" fmla="*/ 0 h 2974898"/>
              <a:gd name="connsiteX1" fmla="*/ 172217 w 549786"/>
              <a:gd name="connsiteY1" fmla="*/ 240280 h 2974898"/>
              <a:gd name="connsiteX2" fmla="*/ 446791 w 549786"/>
              <a:gd name="connsiteY2" fmla="*/ 503444 h 2974898"/>
              <a:gd name="connsiteX3" fmla="*/ 149334 w 549786"/>
              <a:gd name="connsiteY3" fmla="*/ 800934 h 2974898"/>
              <a:gd name="connsiteX4" fmla="*/ 549759 w 549786"/>
              <a:gd name="connsiteY4" fmla="*/ 1098424 h 2974898"/>
              <a:gd name="connsiteX5" fmla="*/ 126452 w 549786"/>
              <a:gd name="connsiteY5" fmla="*/ 1418798 h 2974898"/>
              <a:gd name="connsiteX6" fmla="*/ 412471 w 549786"/>
              <a:gd name="connsiteY6" fmla="*/ 1727729 h 2974898"/>
              <a:gd name="connsiteX7" fmla="*/ 309504 w 549786"/>
              <a:gd name="connsiteY7" fmla="*/ 2013777 h 2974898"/>
              <a:gd name="connsiteX8" fmla="*/ 195097 w 549786"/>
              <a:gd name="connsiteY8" fmla="*/ 2196848 h 2974898"/>
              <a:gd name="connsiteX9" fmla="*/ 604 w 549786"/>
              <a:gd name="connsiteY9" fmla="*/ 2368477 h 2974898"/>
              <a:gd name="connsiteX10" fmla="*/ 263741 w 549786"/>
              <a:gd name="connsiteY10" fmla="*/ 2620199 h 2974898"/>
              <a:gd name="connsiteX11" fmla="*/ 80689 w 549786"/>
              <a:gd name="connsiteY11" fmla="*/ 2780386 h 2974898"/>
              <a:gd name="connsiteX12" fmla="*/ 80689 w 549786"/>
              <a:gd name="connsiteY12" fmla="*/ 2974898 h 2974898"/>
              <a:gd name="connsiteX0" fmla="*/ 355163 w 549682"/>
              <a:gd name="connsiteY0" fmla="*/ 0 h 2974898"/>
              <a:gd name="connsiteX1" fmla="*/ 172113 w 549682"/>
              <a:gd name="connsiteY1" fmla="*/ 240280 h 2974898"/>
              <a:gd name="connsiteX2" fmla="*/ 446687 w 549682"/>
              <a:gd name="connsiteY2" fmla="*/ 503444 h 2974898"/>
              <a:gd name="connsiteX3" fmla="*/ 149230 w 549682"/>
              <a:gd name="connsiteY3" fmla="*/ 800934 h 2974898"/>
              <a:gd name="connsiteX4" fmla="*/ 549655 w 549682"/>
              <a:gd name="connsiteY4" fmla="*/ 1098424 h 2974898"/>
              <a:gd name="connsiteX5" fmla="*/ 126348 w 549682"/>
              <a:gd name="connsiteY5" fmla="*/ 1418798 h 2974898"/>
              <a:gd name="connsiteX6" fmla="*/ 412367 w 549682"/>
              <a:gd name="connsiteY6" fmla="*/ 1727729 h 2974898"/>
              <a:gd name="connsiteX7" fmla="*/ 103466 w 549682"/>
              <a:gd name="connsiteY7" fmla="*/ 1990894 h 2974898"/>
              <a:gd name="connsiteX8" fmla="*/ 194993 w 549682"/>
              <a:gd name="connsiteY8" fmla="*/ 2196848 h 2974898"/>
              <a:gd name="connsiteX9" fmla="*/ 500 w 549682"/>
              <a:gd name="connsiteY9" fmla="*/ 2368477 h 2974898"/>
              <a:gd name="connsiteX10" fmla="*/ 263637 w 549682"/>
              <a:gd name="connsiteY10" fmla="*/ 2620199 h 2974898"/>
              <a:gd name="connsiteX11" fmla="*/ 80585 w 549682"/>
              <a:gd name="connsiteY11" fmla="*/ 2780386 h 2974898"/>
              <a:gd name="connsiteX12" fmla="*/ 80585 w 549682"/>
              <a:gd name="connsiteY12" fmla="*/ 2974898 h 2974898"/>
              <a:gd name="connsiteX0" fmla="*/ 356723 w 551242"/>
              <a:gd name="connsiteY0" fmla="*/ 0 h 2974898"/>
              <a:gd name="connsiteX1" fmla="*/ 173673 w 551242"/>
              <a:gd name="connsiteY1" fmla="*/ 240280 h 2974898"/>
              <a:gd name="connsiteX2" fmla="*/ 448247 w 551242"/>
              <a:gd name="connsiteY2" fmla="*/ 503444 h 2974898"/>
              <a:gd name="connsiteX3" fmla="*/ 150790 w 551242"/>
              <a:gd name="connsiteY3" fmla="*/ 800934 h 2974898"/>
              <a:gd name="connsiteX4" fmla="*/ 551215 w 551242"/>
              <a:gd name="connsiteY4" fmla="*/ 1098424 h 2974898"/>
              <a:gd name="connsiteX5" fmla="*/ 127908 w 551242"/>
              <a:gd name="connsiteY5" fmla="*/ 1418798 h 2974898"/>
              <a:gd name="connsiteX6" fmla="*/ 413927 w 551242"/>
              <a:gd name="connsiteY6" fmla="*/ 1727729 h 2974898"/>
              <a:gd name="connsiteX7" fmla="*/ 105026 w 551242"/>
              <a:gd name="connsiteY7" fmla="*/ 1990894 h 2974898"/>
              <a:gd name="connsiteX8" fmla="*/ 436808 w 551242"/>
              <a:gd name="connsiteY8" fmla="*/ 2196848 h 2974898"/>
              <a:gd name="connsiteX9" fmla="*/ 2060 w 551242"/>
              <a:gd name="connsiteY9" fmla="*/ 2368477 h 2974898"/>
              <a:gd name="connsiteX10" fmla="*/ 265197 w 551242"/>
              <a:gd name="connsiteY10" fmla="*/ 2620199 h 2974898"/>
              <a:gd name="connsiteX11" fmla="*/ 82145 w 551242"/>
              <a:gd name="connsiteY11" fmla="*/ 2780386 h 2974898"/>
              <a:gd name="connsiteX12" fmla="*/ 82145 w 551242"/>
              <a:gd name="connsiteY12" fmla="*/ 2974898 h 2974898"/>
              <a:gd name="connsiteX0" fmla="*/ 292193 w 486712"/>
              <a:gd name="connsiteY0" fmla="*/ 0 h 2974898"/>
              <a:gd name="connsiteX1" fmla="*/ 109143 w 486712"/>
              <a:gd name="connsiteY1" fmla="*/ 240280 h 2974898"/>
              <a:gd name="connsiteX2" fmla="*/ 383717 w 486712"/>
              <a:gd name="connsiteY2" fmla="*/ 503444 h 2974898"/>
              <a:gd name="connsiteX3" fmla="*/ 86260 w 486712"/>
              <a:gd name="connsiteY3" fmla="*/ 800934 h 2974898"/>
              <a:gd name="connsiteX4" fmla="*/ 486685 w 486712"/>
              <a:gd name="connsiteY4" fmla="*/ 1098424 h 2974898"/>
              <a:gd name="connsiteX5" fmla="*/ 63378 w 486712"/>
              <a:gd name="connsiteY5" fmla="*/ 1418798 h 2974898"/>
              <a:gd name="connsiteX6" fmla="*/ 349397 w 486712"/>
              <a:gd name="connsiteY6" fmla="*/ 1727729 h 2974898"/>
              <a:gd name="connsiteX7" fmla="*/ 40496 w 486712"/>
              <a:gd name="connsiteY7" fmla="*/ 1990894 h 2974898"/>
              <a:gd name="connsiteX8" fmla="*/ 372278 w 486712"/>
              <a:gd name="connsiteY8" fmla="*/ 2196848 h 2974898"/>
              <a:gd name="connsiteX9" fmla="*/ 63378 w 486712"/>
              <a:gd name="connsiteY9" fmla="*/ 2368477 h 2974898"/>
              <a:gd name="connsiteX10" fmla="*/ 200667 w 486712"/>
              <a:gd name="connsiteY10" fmla="*/ 2620199 h 2974898"/>
              <a:gd name="connsiteX11" fmla="*/ 17615 w 486712"/>
              <a:gd name="connsiteY11" fmla="*/ 2780386 h 2974898"/>
              <a:gd name="connsiteX12" fmla="*/ 17615 w 486712"/>
              <a:gd name="connsiteY12" fmla="*/ 2974898 h 2974898"/>
              <a:gd name="connsiteX0" fmla="*/ 303742 w 498261"/>
              <a:gd name="connsiteY0" fmla="*/ 0 h 2974898"/>
              <a:gd name="connsiteX1" fmla="*/ 120692 w 498261"/>
              <a:gd name="connsiteY1" fmla="*/ 240280 h 2974898"/>
              <a:gd name="connsiteX2" fmla="*/ 395266 w 498261"/>
              <a:gd name="connsiteY2" fmla="*/ 503444 h 2974898"/>
              <a:gd name="connsiteX3" fmla="*/ 97809 w 498261"/>
              <a:gd name="connsiteY3" fmla="*/ 800934 h 2974898"/>
              <a:gd name="connsiteX4" fmla="*/ 498234 w 498261"/>
              <a:gd name="connsiteY4" fmla="*/ 1098424 h 2974898"/>
              <a:gd name="connsiteX5" fmla="*/ 74927 w 498261"/>
              <a:gd name="connsiteY5" fmla="*/ 1418798 h 2974898"/>
              <a:gd name="connsiteX6" fmla="*/ 360946 w 498261"/>
              <a:gd name="connsiteY6" fmla="*/ 1727729 h 2974898"/>
              <a:gd name="connsiteX7" fmla="*/ 52045 w 498261"/>
              <a:gd name="connsiteY7" fmla="*/ 1990894 h 2974898"/>
              <a:gd name="connsiteX8" fmla="*/ 383827 w 498261"/>
              <a:gd name="connsiteY8" fmla="*/ 2196848 h 2974898"/>
              <a:gd name="connsiteX9" fmla="*/ 74927 w 498261"/>
              <a:gd name="connsiteY9" fmla="*/ 2368477 h 2974898"/>
              <a:gd name="connsiteX10" fmla="*/ 372386 w 498261"/>
              <a:gd name="connsiteY10" fmla="*/ 2620199 h 2974898"/>
              <a:gd name="connsiteX11" fmla="*/ 29164 w 498261"/>
              <a:gd name="connsiteY11" fmla="*/ 2780386 h 2974898"/>
              <a:gd name="connsiteX12" fmla="*/ 29164 w 498261"/>
              <a:gd name="connsiteY12" fmla="*/ 2974898 h 2974898"/>
              <a:gd name="connsiteX0" fmla="*/ 275925 w 470444"/>
              <a:gd name="connsiteY0" fmla="*/ 0 h 2974898"/>
              <a:gd name="connsiteX1" fmla="*/ 92875 w 470444"/>
              <a:gd name="connsiteY1" fmla="*/ 240280 h 2974898"/>
              <a:gd name="connsiteX2" fmla="*/ 367449 w 470444"/>
              <a:gd name="connsiteY2" fmla="*/ 503444 h 2974898"/>
              <a:gd name="connsiteX3" fmla="*/ 69992 w 470444"/>
              <a:gd name="connsiteY3" fmla="*/ 800934 h 2974898"/>
              <a:gd name="connsiteX4" fmla="*/ 470417 w 470444"/>
              <a:gd name="connsiteY4" fmla="*/ 1098424 h 2974898"/>
              <a:gd name="connsiteX5" fmla="*/ 47110 w 470444"/>
              <a:gd name="connsiteY5" fmla="*/ 1418798 h 2974898"/>
              <a:gd name="connsiteX6" fmla="*/ 333129 w 470444"/>
              <a:gd name="connsiteY6" fmla="*/ 1727729 h 2974898"/>
              <a:gd name="connsiteX7" fmla="*/ 24228 w 470444"/>
              <a:gd name="connsiteY7" fmla="*/ 1990894 h 2974898"/>
              <a:gd name="connsiteX8" fmla="*/ 356010 w 470444"/>
              <a:gd name="connsiteY8" fmla="*/ 2196848 h 2974898"/>
              <a:gd name="connsiteX9" fmla="*/ 47110 w 470444"/>
              <a:gd name="connsiteY9" fmla="*/ 2368477 h 2974898"/>
              <a:gd name="connsiteX10" fmla="*/ 344569 w 470444"/>
              <a:gd name="connsiteY10" fmla="*/ 2620199 h 2974898"/>
              <a:gd name="connsiteX11" fmla="*/ 161517 w 470444"/>
              <a:gd name="connsiteY11" fmla="*/ 2768944 h 2974898"/>
              <a:gd name="connsiteX12" fmla="*/ 1347 w 470444"/>
              <a:gd name="connsiteY12" fmla="*/ 2974898 h 2974898"/>
              <a:gd name="connsiteX0" fmla="*/ 251733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252" h="2986340">
                <a:moveTo>
                  <a:pt x="68681" y="0"/>
                </a:moveTo>
                <a:cubicBezTo>
                  <a:pt x="79168" y="178304"/>
                  <a:pt x="22920" y="165908"/>
                  <a:pt x="68683" y="251722"/>
                </a:cubicBezTo>
                <a:cubicBezTo>
                  <a:pt x="114446" y="337536"/>
                  <a:pt x="347071" y="421444"/>
                  <a:pt x="343257" y="514886"/>
                </a:cubicBezTo>
                <a:cubicBezTo>
                  <a:pt x="339443" y="608328"/>
                  <a:pt x="28639" y="713213"/>
                  <a:pt x="45800" y="812376"/>
                </a:cubicBezTo>
                <a:cubicBezTo>
                  <a:pt x="62961" y="911539"/>
                  <a:pt x="450039" y="1006889"/>
                  <a:pt x="446225" y="1109866"/>
                </a:cubicBezTo>
                <a:cubicBezTo>
                  <a:pt x="442411" y="1212843"/>
                  <a:pt x="45799" y="1325356"/>
                  <a:pt x="22918" y="1430240"/>
                </a:cubicBezTo>
                <a:cubicBezTo>
                  <a:pt x="37" y="1535124"/>
                  <a:pt x="312751" y="1643822"/>
                  <a:pt x="308937" y="1739171"/>
                </a:cubicBezTo>
                <a:cubicBezTo>
                  <a:pt x="305123" y="1834520"/>
                  <a:pt x="-3777" y="1924150"/>
                  <a:pt x="36" y="2002336"/>
                </a:cubicBezTo>
                <a:cubicBezTo>
                  <a:pt x="3850" y="2080523"/>
                  <a:pt x="328004" y="2145360"/>
                  <a:pt x="331818" y="2208290"/>
                </a:cubicBezTo>
                <a:cubicBezTo>
                  <a:pt x="335632" y="2271220"/>
                  <a:pt x="24825" y="2309361"/>
                  <a:pt x="22918" y="2379919"/>
                </a:cubicBezTo>
                <a:cubicBezTo>
                  <a:pt x="21011" y="2450477"/>
                  <a:pt x="301309" y="2564897"/>
                  <a:pt x="320377" y="2631641"/>
                </a:cubicBezTo>
                <a:cubicBezTo>
                  <a:pt x="339445" y="2698385"/>
                  <a:pt x="162113" y="2721270"/>
                  <a:pt x="137325" y="2780386"/>
                </a:cubicBezTo>
                <a:cubicBezTo>
                  <a:pt x="112537" y="2839503"/>
                  <a:pt x="156392" y="2918642"/>
                  <a:pt x="171647" y="298634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623" y="4222068"/>
            <a:ext cx="1705097" cy="1132184"/>
          </a:xfrm>
          <a:prstGeom prst="rect">
            <a:avLst/>
          </a:prstGeom>
        </p:spPr>
      </p:pic>
      <p:sp>
        <p:nvSpPr>
          <p:cNvPr id="11" name="Freeform 10"/>
          <p:cNvSpPr/>
          <p:nvPr/>
        </p:nvSpPr>
        <p:spPr>
          <a:xfrm>
            <a:off x="3173176" y="1968010"/>
            <a:ext cx="446252" cy="2231174"/>
          </a:xfrm>
          <a:custGeom>
            <a:avLst/>
            <a:gdLst>
              <a:gd name="connsiteX0" fmla="*/ 872730 w 1093237"/>
              <a:gd name="connsiteY0" fmla="*/ 0 h 2974898"/>
              <a:gd name="connsiteX1" fmla="*/ 300694 w 1093237"/>
              <a:gd name="connsiteY1" fmla="*/ 228838 h 2974898"/>
              <a:gd name="connsiteX2" fmla="*/ 60438 w 1093237"/>
              <a:gd name="connsiteY2" fmla="*/ 469118 h 2974898"/>
              <a:gd name="connsiteX3" fmla="*/ 94761 w 1093237"/>
              <a:gd name="connsiteY3" fmla="*/ 778050 h 2974898"/>
              <a:gd name="connsiteX4" fmla="*/ 1067222 w 1093237"/>
              <a:gd name="connsiteY4" fmla="*/ 1098424 h 2974898"/>
              <a:gd name="connsiteX5" fmla="*/ 781204 w 1093237"/>
              <a:gd name="connsiteY5" fmla="*/ 1601868 h 2974898"/>
              <a:gd name="connsiteX6" fmla="*/ 426542 w 1093237"/>
              <a:gd name="connsiteY6" fmla="*/ 1796381 h 2974898"/>
              <a:gd name="connsiteX7" fmla="*/ 826967 w 1093237"/>
              <a:gd name="connsiteY7" fmla="*/ 2013777 h 2974898"/>
              <a:gd name="connsiteX8" fmla="*/ 712560 w 1093237"/>
              <a:gd name="connsiteY8" fmla="*/ 2196848 h 2974898"/>
              <a:gd name="connsiteX9" fmla="*/ 518067 w 1093237"/>
              <a:gd name="connsiteY9" fmla="*/ 2368477 h 2974898"/>
              <a:gd name="connsiteX10" fmla="*/ 781204 w 1093237"/>
              <a:gd name="connsiteY10" fmla="*/ 2620199 h 2974898"/>
              <a:gd name="connsiteX11" fmla="*/ 598152 w 1093237"/>
              <a:gd name="connsiteY11" fmla="*/ 2780386 h 2974898"/>
              <a:gd name="connsiteX12" fmla="*/ 598152 w 1093237"/>
              <a:gd name="connsiteY12" fmla="*/ 2974898 h 2974898"/>
              <a:gd name="connsiteX0" fmla="*/ 786603 w 1007110"/>
              <a:gd name="connsiteY0" fmla="*/ 0 h 2974898"/>
              <a:gd name="connsiteX1" fmla="*/ 214567 w 1007110"/>
              <a:gd name="connsiteY1" fmla="*/ 228838 h 2974898"/>
              <a:gd name="connsiteX2" fmla="*/ 489143 w 1007110"/>
              <a:gd name="connsiteY2" fmla="*/ 469118 h 2974898"/>
              <a:gd name="connsiteX3" fmla="*/ 8634 w 1007110"/>
              <a:gd name="connsiteY3" fmla="*/ 778050 h 2974898"/>
              <a:gd name="connsiteX4" fmla="*/ 981095 w 1007110"/>
              <a:gd name="connsiteY4" fmla="*/ 1098424 h 2974898"/>
              <a:gd name="connsiteX5" fmla="*/ 695077 w 1007110"/>
              <a:gd name="connsiteY5" fmla="*/ 1601868 h 2974898"/>
              <a:gd name="connsiteX6" fmla="*/ 340415 w 1007110"/>
              <a:gd name="connsiteY6" fmla="*/ 1796381 h 2974898"/>
              <a:gd name="connsiteX7" fmla="*/ 740840 w 1007110"/>
              <a:gd name="connsiteY7" fmla="*/ 2013777 h 2974898"/>
              <a:gd name="connsiteX8" fmla="*/ 626433 w 1007110"/>
              <a:gd name="connsiteY8" fmla="*/ 2196848 h 2974898"/>
              <a:gd name="connsiteX9" fmla="*/ 431940 w 1007110"/>
              <a:gd name="connsiteY9" fmla="*/ 2368477 h 2974898"/>
              <a:gd name="connsiteX10" fmla="*/ 695077 w 1007110"/>
              <a:gd name="connsiteY10" fmla="*/ 2620199 h 2974898"/>
              <a:gd name="connsiteX11" fmla="*/ 512025 w 1007110"/>
              <a:gd name="connsiteY11" fmla="*/ 2780386 h 2974898"/>
              <a:gd name="connsiteX12" fmla="*/ 512025 w 1007110"/>
              <a:gd name="connsiteY12" fmla="*/ 2974898 h 2974898"/>
              <a:gd name="connsiteX0" fmla="*/ 787217 w 1007724"/>
              <a:gd name="connsiteY0" fmla="*/ 0 h 2974898"/>
              <a:gd name="connsiteX1" fmla="*/ 455437 w 1007724"/>
              <a:gd name="connsiteY1" fmla="*/ 171628 h 2974898"/>
              <a:gd name="connsiteX2" fmla="*/ 489757 w 1007724"/>
              <a:gd name="connsiteY2" fmla="*/ 469118 h 2974898"/>
              <a:gd name="connsiteX3" fmla="*/ 9248 w 1007724"/>
              <a:gd name="connsiteY3" fmla="*/ 778050 h 2974898"/>
              <a:gd name="connsiteX4" fmla="*/ 981709 w 1007724"/>
              <a:gd name="connsiteY4" fmla="*/ 1098424 h 2974898"/>
              <a:gd name="connsiteX5" fmla="*/ 695691 w 1007724"/>
              <a:gd name="connsiteY5" fmla="*/ 1601868 h 2974898"/>
              <a:gd name="connsiteX6" fmla="*/ 341029 w 1007724"/>
              <a:gd name="connsiteY6" fmla="*/ 1796381 h 2974898"/>
              <a:gd name="connsiteX7" fmla="*/ 741454 w 1007724"/>
              <a:gd name="connsiteY7" fmla="*/ 2013777 h 2974898"/>
              <a:gd name="connsiteX8" fmla="*/ 627047 w 1007724"/>
              <a:gd name="connsiteY8" fmla="*/ 2196848 h 2974898"/>
              <a:gd name="connsiteX9" fmla="*/ 432554 w 1007724"/>
              <a:gd name="connsiteY9" fmla="*/ 2368477 h 2974898"/>
              <a:gd name="connsiteX10" fmla="*/ 695691 w 1007724"/>
              <a:gd name="connsiteY10" fmla="*/ 2620199 h 2974898"/>
              <a:gd name="connsiteX11" fmla="*/ 512639 w 1007724"/>
              <a:gd name="connsiteY11" fmla="*/ 2780386 h 2974898"/>
              <a:gd name="connsiteX12" fmla="*/ 512639 w 1007724"/>
              <a:gd name="connsiteY12" fmla="*/ 2974898 h 2974898"/>
              <a:gd name="connsiteX0" fmla="*/ 778219 w 1081561"/>
              <a:gd name="connsiteY0" fmla="*/ 0 h 2974898"/>
              <a:gd name="connsiteX1" fmla="*/ 446439 w 1081561"/>
              <a:gd name="connsiteY1" fmla="*/ 171628 h 2974898"/>
              <a:gd name="connsiteX2" fmla="*/ 1075676 w 1081561"/>
              <a:gd name="connsiteY2" fmla="*/ 503444 h 2974898"/>
              <a:gd name="connsiteX3" fmla="*/ 250 w 1081561"/>
              <a:gd name="connsiteY3" fmla="*/ 778050 h 2974898"/>
              <a:gd name="connsiteX4" fmla="*/ 972711 w 1081561"/>
              <a:gd name="connsiteY4" fmla="*/ 1098424 h 2974898"/>
              <a:gd name="connsiteX5" fmla="*/ 686693 w 1081561"/>
              <a:gd name="connsiteY5" fmla="*/ 1601868 h 2974898"/>
              <a:gd name="connsiteX6" fmla="*/ 332031 w 1081561"/>
              <a:gd name="connsiteY6" fmla="*/ 1796381 h 2974898"/>
              <a:gd name="connsiteX7" fmla="*/ 732456 w 1081561"/>
              <a:gd name="connsiteY7" fmla="*/ 2013777 h 2974898"/>
              <a:gd name="connsiteX8" fmla="*/ 618049 w 1081561"/>
              <a:gd name="connsiteY8" fmla="*/ 2196848 h 2974898"/>
              <a:gd name="connsiteX9" fmla="*/ 423556 w 1081561"/>
              <a:gd name="connsiteY9" fmla="*/ 2368477 h 2974898"/>
              <a:gd name="connsiteX10" fmla="*/ 686693 w 1081561"/>
              <a:gd name="connsiteY10" fmla="*/ 2620199 h 2974898"/>
              <a:gd name="connsiteX11" fmla="*/ 503641 w 1081561"/>
              <a:gd name="connsiteY11" fmla="*/ 2780386 h 2974898"/>
              <a:gd name="connsiteX12" fmla="*/ 503641 w 1081561"/>
              <a:gd name="connsiteY12" fmla="*/ 2974898 h 2974898"/>
              <a:gd name="connsiteX0" fmla="*/ 778219 w 1088002"/>
              <a:gd name="connsiteY0" fmla="*/ 0 h 2974898"/>
              <a:gd name="connsiteX1" fmla="*/ 595169 w 1088002"/>
              <a:gd name="connsiteY1" fmla="*/ 240280 h 2974898"/>
              <a:gd name="connsiteX2" fmla="*/ 1075676 w 1088002"/>
              <a:gd name="connsiteY2" fmla="*/ 503444 h 2974898"/>
              <a:gd name="connsiteX3" fmla="*/ 250 w 1088002"/>
              <a:gd name="connsiteY3" fmla="*/ 778050 h 2974898"/>
              <a:gd name="connsiteX4" fmla="*/ 972711 w 1088002"/>
              <a:gd name="connsiteY4" fmla="*/ 1098424 h 2974898"/>
              <a:gd name="connsiteX5" fmla="*/ 686693 w 1088002"/>
              <a:gd name="connsiteY5" fmla="*/ 1601868 h 2974898"/>
              <a:gd name="connsiteX6" fmla="*/ 332031 w 1088002"/>
              <a:gd name="connsiteY6" fmla="*/ 1796381 h 2974898"/>
              <a:gd name="connsiteX7" fmla="*/ 732456 w 1088002"/>
              <a:gd name="connsiteY7" fmla="*/ 2013777 h 2974898"/>
              <a:gd name="connsiteX8" fmla="*/ 618049 w 1088002"/>
              <a:gd name="connsiteY8" fmla="*/ 2196848 h 2974898"/>
              <a:gd name="connsiteX9" fmla="*/ 423556 w 1088002"/>
              <a:gd name="connsiteY9" fmla="*/ 2368477 h 2974898"/>
              <a:gd name="connsiteX10" fmla="*/ 686693 w 1088002"/>
              <a:gd name="connsiteY10" fmla="*/ 2620199 h 2974898"/>
              <a:gd name="connsiteX11" fmla="*/ 503641 w 1088002"/>
              <a:gd name="connsiteY11" fmla="*/ 2780386 h 2974898"/>
              <a:gd name="connsiteX12" fmla="*/ 503641 w 1088002"/>
              <a:gd name="connsiteY12" fmla="*/ 2974898 h 2974898"/>
              <a:gd name="connsiteX0" fmla="*/ 778245 w 998752"/>
              <a:gd name="connsiteY0" fmla="*/ 0 h 2974898"/>
              <a:gd name="connsiteX1" fmla="*/ 595195 w 998752"/>
              <a:gd name="connsiteY1" fmla="*/ 240280 h 2974898"/>
              <a:gd name="connsiteX2" fmla="*/ 869769 w 998752"/>
              <a:gd name="connsiteY2" fmla="*/ 503444 h 2974898"/>
              <a:gd name="connsiteX3" fmla="*/ 276 w 998752"/>
              <a:gd name="connsiteY3" fmla="*/ 778050 h 2974898"/>
              <a:gd name="connsiteX4" fmla="*/ 972737 w 998752"/>
              <a:gd name="connsiteY4" fmla="*/ 1098424 h 2974898"/>
              <a:gd name="connsiteX5" fmla="*/ 686719 w 998752"/>
              <a:gd name="connsiteY5" fmla="*/ 1601868 h 2974898"/>
              <a:gd name="connsiteX6" fmla="*/ 332057 w 998752"/>
              <a:gd name="connsiteY6" fmla="*/ 1796381 h 2974898"/>
              <a:gd name="connsiteX7" fmla="*/ 732482 w 998752"/>
              <a:gd name="connsiteY7" fmla="*/ 2013777 h 2974898"/>
              <a:gd name="connsiteX8" fmla="*/ 618075 w 998752"/>
              <a:gd name="connsiteY8" fmla="*/ 2196848 h 2974898"/>
              <a:gd name="connsiteX9" fmla="*/ 423582 w 998752"/>
              <a:gd name="connsiteY9" fmla="*/ 2368477 h 2974898"/>
              <a:gd name="connsiteX10" fmla="*/ 686719 w 998752"/>
              <a:gd name="connsiteY10" fmla="*/ 2620199 h 2974898"/>
              <a:gd name="connsiteX11" fmla="*/ 503667 w 998752"/>
              <a:gd name="connsiteY11" fmla="*/ 2780386 h 2974898"/>
              <a:gd name="connsiteX12" fmla="*/ 503667 w 998752"/>
              <a:gd name="connsiteY12" fmla="*/ 2974898 h 2974898"/>
              <a:gd name="connsiteX0" fmla="*/ 446356 w 642129"/>
              <a:gd name="connsiteY0" fmla="*/ 0 h 2974898"/>
              <a:gd name="connsiteX1" fmla="*/ 263306 w 642129"/>
              <a:gd name="connsiteY1" fmla="*/ 240280 h 2974898"/>
              <a:gd name="connsiteX2" fmla="*/ 537880 w 642129"/>
              <a:gd name="connsiteY2" fmla="*/ 503444 h 2974898"/>
              <a:gd name="connsiteX3" fmla="*/ 240423 w 642129"/>
              <a:gd name="connsiteY3" fmla="*/ 800934 h 2974898"/>
              <a:gd name="connsiteX4" fmla="*/ 640848 w 642129"/>
              <a:gd name="connsiteY4" fmla="*/ 1098424 h 2974898"/>
              <a:gd name="connsiteX5" fmla="*/ 354830 w 642129"/>
              <a:gd name="connsiteY5" fmla="*/ 1601868 h 2974898"/>
              <a:gd name="connsiteX6" fmla="*/ 168 w 642129"/>
              <a:gd name="connsiteY6" fmla="*/ 1796381 h 2974898"/>
              <a:gd name="connsiteX7" fmla="*/ 400593 w 642129"/>
              <a:gd name="connsiteY7" fmla="*/ 2013777 h 2974898"/>
              <a:gd name="connsiteX8" fmla="*/ 286186 w 642129"/>
              <a:gd name="connsiteY8" fmla="*/ 2196848 h 2974898"/>
              <a:gd name="connsiteX9" fmla="*/ 91693 w 642129"/>
              <a:gd name="connsiteY9" fmla="*/ 2368477 h 2974898"/>
              <a:gd name="connsiteX10" fmla="*/ 354830 w 642129"/>
              <a:gd name="connsiteY10" fmla="*/ 2620199 h 2974898"/>
              <a:gd name="connsiteX11" fmla="*/ 171778 w 642129"/>
              <a:gd name="connsiteY11" fmla="*/ 2780386 h 2974898"/>
              <a:gd name="connsiteX12" fmla="*/ 171778 w 642129"/>
              <a:gd name="connsiteY12" fmla="*/ 2974898 h 2974898"/>
              <a:gd name="connsiteX0" fmla="*/ 446280 w 642383"/>
              <a:gd name="connsiteY0" fmla="*/ 0 h 2974898"/>
              <a:gd name="connsiteX1" fmla="*/ 263230 w 642383"/>
              <a:gd name="connsiteY1" fmla="*/ 240280 h 2974898"/>
              <a:gd name="connsiteX2" fmla="*/ 537804 w 642383"/>
              <a:gd name="connsiteY2" fmla="*/ 503444 h 2974898"/>
              <a:gd name="connsiteX3" fmla="*/ 240347 w 642383"/>
              <a:gd name="connsiteY3" fmla="*/ 800934 h 2974898"/>
              <a:gd name="connsiteX4" fmla="*/ 640772 w 642383"/>
              <a:gd name="connsiteY4" fmla="*/ 1098424 h 2974898"/>
              <a:gd name="connsiteX5" fmla="*/ 366195 w 642383"/>
              <a:gd name="connsiteY5" fmla="*/ 1418798 h 2974898"/>
              <a:gd name="connsiteX6" fmla="*/ 92 w 642383"/>
              <a:gd name="connsiteY6" fmla="*/ 1796381 h 2974898"/>
              <a:gd name="connsiteX7" fmla="*/ 400517 w 642383"/>
              <a:gd name="connsiteY7" fmla="*/ 2013777 h 2974898"/>
              <a:gd name="connsiteX8" fmla="*/ 286110 w 642383"/>
              <a:gd name="connsiteY8" fmla="*/ 2196848 h 2974898"/>
              <a:gd name="connsiteX9" fmla="*/ 91617 w 642383"/>
              <a:gd name="connsiteY9" fmla="*/ 2368477 h 2974898"/>
              <a:gd name="connsiteX10" fmla="*/ 354754 w 642383"/>
              <a:gd name="connsiteY10" fmla="*/ 2620199 h 2974898"/>
              <a:gd name="connsiteX11" fmla="*/ 171702 w 642383"/>
              <a:gd name="connsiteY11" fmla="*/ 2780386 h 2974898"/>
              <a:gd name="connsiteX12" fmla="*/ 171702 w 642383"/>
              <a:gd name="connsiteY12" fmla="*/ 2974898 h 2974898"/>
              <a:gd name="connsiteX0" fmla="*/ 355267 w 550908"/>
              <a:gd name="connsiteY0" fmla="*/ 0 h 2974898"/>
              <a:gd name="connsiteX1" fmla="*/ 172217 w 550908"/>
              <a:gd name="connsiteY1" fmla="*/ 240280 h 2974898"/>
              <a:gd name="connsiteX2" fmla="*/ 446791 w 550908"/>
              <a:gd name="connsiteY2" fmla="*/ 503444 h 2974898"/>
              <a:gd name="connsiteX3" fmla="*/ 149334 w 550908"/>
              <a:gd name="connsiteY3" fmla="*/ 800934 h 2974898"/>
              <a:gd name="connsiteX4" fmla="*/ 549759 w 550908"/>
              <a:gd name="connsiteY4" fmla="*/ 1098424 h 2974898"/>
              <a:gd name="connsiteX5" fmla="*/ 275182 w 550908"/>
              <a:gd name="connsiteY5" fmla="*/ 1418798 h 2974898"/>
              <a:gd name="connsiteX6" fmla="*/ 412471 w 550908"/>
              <a:gd name="connsiteY6" fmla="*/ 1727729 h 2974898"/>
              <a:gd name="connsiteX7" fmla="*/ 309504 w 550908"/>
              <a:gd name="connsiteY7" fmla="*/ 2013777 h 2974898"/>
              <a:gd name="connsiteX8" fmla="*/ 195097 w 550908"/>
              <a:gd name="connsiteY8" fmla="*/ 2196848 h 2974898"/>
              <a:gd name="connsiteX9" fmla="*/ 604 w 550908"/>
              <a:gd name="connsiteY9" fmla="*/ 2368477 h 2974898"/>
              <a:gd name="connsiteX10" fmla="*/ 263741 w 550908"/>
              <a:gd name="connsiteY10" fmla="*/ 2620199 h 2974898"/>
              <a:gd name="connsiteX11" fmla="*/ 80689 w 550908"/>
              <a:gd name="connsiteY11" fmla="*/ 2780386 h 2974898"/>
              <a:gd name="connsiteX12" fmla="*/ 80689 w 550908"/>
              <a:gd name="connsiteY12" fmla="*/ 2974898 h 2974898"/>
              <a:gd name="connsiteX0" fmla="*/ 355267 w 549786"/>
              <a:gd name="connsiteY0" fmla="*/ 0 h 2974898"/>
              <a:gd name="connsiteX1" fmla="*/ 172217 w 549786"/>
              <a:gd name="connsiteY1" fmla="*/ 240280 h 2974898"/>
              <a:gd name="connsiteX2" fmla="*/ 446791 w 549786"/>
              <a:gd name="connsiteY2" fmla="*/ 503444 h 2974898"/>
              <a:gd name="connsiteX3" fmla="*/ 149334 w 549786"/>
              <a:gd name="connsiteY3" fmla="*/ 800934 h 2974898"/>
              <a:gd name="connsiteX4" fmla="*/ 549759 w 549786"/>
              <a:gd name="connsiteY4" fmla="*/ 1098424 h 2974898"/>
              <a:gd name="connsiteX5" fmla="*/ 126452 w 549786"/>
              <a:gd name="connsiteY5" fmla="*/ 1418798 h 2974898"/>
              <a:gd name="connsiteX6" fmla="*/ 412471 w 549786"/>
              <a:gd name="connsiteY6" fmla="*/ 1727729 h 2974898"/>
              <a:gd name="connsiteX7" fmla="*/ 309504 w 549786"/>
              <a:gd name="connsiteY7" fmla="*/ 2013777 h 2974898"/>
              <a:gd name="connsiteX8" fmla="*/ 195097 w 549786"/>
              <a:gd name="connsiteY8" fmla="*/ 2196848 h 2974898"/>
              <a:gd name="connsiteX9" fmla="*/ 604 w 549786"/>
              <a:gd name="connsiteY9" fmla="*/ 2368477 h 2974898"/>
              <a:gd name="connsiteX10" fmla="*/ 263741 w 549786"/>
              <a:gd name="connsiteY10" fmla="*/ 2620199 h 2974898"/>
              <a:gd name="connsiteX11" fmla="*/ 80689 w 549786"/>
              <a:gd name="connsiteY11" fmla="*/ 2780386 h 2974898"/>
              <a:gd name="connsiteX12" fmla="*/ 80689 w 549786"/>
              <a:gd name="connsiteY12" fmla="*/ 2974898 h 2974898"/>
              <a:gd name="connsiteX0" fmla="*/ 355163 w 549682"/>
              <a:gd name="connsiteY0" fmla="*/ 0 h 2974898"/>
              <a:gd name="connsiteX1" fmla="*/ 172113 w 549682"/>
              <a:gd name="connsiteY1" fmla="*/ 240280 h 2974898"/>
              <a:gd name="connsiteX2" fmla="*/ 446687 w 549682"/>
              <a:gd name="connsiteY2" fmla="*/ 503444 h 2974898"/>
              <a:gd name="connsiteX3" fmla="*/ 149230 w 549682"/>
              <a:gd name="connsiteY3" fmla="*/ 800934 h 2974898"/>
              <a:gd name="connsiteX4" fmla="*/ 549655 w 549682"/>
              <a:gd name="connsiteY4" fmla="*/ 1098424 h 2974898"/>
              <a:gd name="connsiteX5" fmla="*/ 126348 w 549682"/>
              <a:gd name="connsiteY5" fmla="*/ 1418798 h 2974898"/>
              <a:gd name="connsiteX6" fmla="*/ 412367 w 549682"/>
              <a:gd name="connsiteY6" fmla="*/ 1727729 h 2974898"/>
              <a:gd name="connsiteX7" fmla="*/ 103466 w 549682"/>
              <a:gd name="connsiteY7" fmla="*/ 1990894 h 2974898"/>
              <a:gd name="connsiteX8" fmla="*/ 194993 w 549682"/>
              <a:gd name="connsiteY8" fmla="*/ 2196848 h 2974898"/>
              <a:gd name="connsiteX9" fmla="*/ 500 w 549682"/>
              <a:gd name="connsiteY9" fmla="*/ 2368477 h 2974898"/>
              <a:gd name="connsiteX10" fmla="*/ 263637 w 549682"/>
              <a:gd name="connsiteY10" fmla="*/ 2620199 h 2974898"/>
              <a:gd name="connsiteX11" fmla="*/ 80585 w 549682"/>
              <a:gd name="connsiteY11" fmla="*/ 2780386 h 2974898"/>
              <a:gd name="connsiteX12" fmla="*/ 80585 w 549682"/>
              <a:gd name="connsiteY12" fmla="*/ 2974898 h 2974898"/>
              <a:gd name="connsiteX0" fmla="*/ 356723 w 551242"/>
              <a:gd name="connsiteY0" fmla="*/ 0 h 2974898"/>
              <a:gd name="connsiteX1" fmla="*/ 173673 w 551242"/>
              <a:gd name="connsiteY1" fmla="*/ 240280 h 2974898"/>
              <a:gd name="connsiteX2" fmla="*/ 448247 w 551242"/>
              <a:gd name="connsiteY2" fmla="*/ 503444 h 2974898"/>
              <a:gd name="connsiteX3" fmla="*/ 150790 w 551242"/>
              <a:gd name="connsiteY3" fmla="*/ 800934 h 2974898"/>
              <a:gd name="connsiteX4" fmla="*/ 551215 w 551242"/>
              <a:gd name="connsiteY4" fmla="*/ 1098424 h 2974898"/>
              <a:gd name="connsiteX5" fmla="*/ 127908 w 551242"/>
              <a:gd name="connsiteY5" fmla="*/ 1418798 h 2974898"/>
              <a:gd name="connsiteX6" fmla="*/ 413927 w 551242"/>
              <a:gd name="connsiteY6" fmla="*/ 1727729 h 2974898"/>
              <a:gd name="connsiteX7" fmla="*/ 105026 w 551242"/>
              <a:gd name="connsiteY7" fmla="*/ 1990894 h 2974898"/>
              <a:gd name="connsiteX8" fmla="*/ 436808 w 551242"/>
              <a:gd name="connsiteY8" fmla="*/ 2196848 h 2974898"/>
              <a:gd name="connsiteX9" fmla="*/ 2060 w 551242"/>
              <a:gd name="connsiteY9" fmla="*/ 2368477 h 2974898"/>
              <a:gd name="connsiteX10" fmla="*/ 265197 w 551242"/>
              <a:gd name="connsiteY10" fmla="*/ 2620199 h 2974898"/>
              <a:gd name="connsiteX11" fmla="*/ 82145 w 551242"/>
              <a:gd name="connsiteY11" fmla="*/ 2780386 h 2974898"/>
              <a:gd name="connsiteX12" fmla="*/ 82145 w 551242"/>
              <a:gd name="connsiteY12" fmla="*/ 2974898 h 2974898"/>
              <a:gd name="connsiteX0" fmla="*/ 292193 w 486712"/>
              <a:gd name="connsiteY0" fmla="*/ 0 h 2974898"/>
              <a:gd name="connsiteX1" fmla="*/ 109143 w 486712"/>
              <a:gd name="connsiteY1" fmla="*/ 240280 h 2974898"/>
              <a:gd name="connsiteX2" fmla="*/ 383717 w 486712"/>
              <a:gd name="connsiteY2" fmla="*/ 503444 h 2974898"/>
              <a:gd name="connsiteX3" fmla="*/ 86260 w 486712"/>
              <a:gd name="connsiteY3" fmla="*/ 800934 h 2974898"/>
              <a:gd name="connsiteX4" fmla="*/ 486685 w 486712"/>
              <a:gd name="connsiteY4" fmla="*/ 1098424 h 2974898"/>
              <a:gd name="connsiteX5" fmla="*/ 63378 w 486712"/>
              <a:gd name="connsiteY5" fmla="*/ 1418798 h 2974898"/>
              <a:gd name="connsiteX6" fmla="*/ 349397 w 486712"/>
              <a:gd name="connsiteY6" fmla="*/ 1727729 h 2974898"/>
              <a:gd name="connsiteX7" fmla="*/ 40496 w 486712"/>
              <a:gd name="connsiteY7" fmla="*/ 1990894 h 2974898"/>
              <a:gd name="connsiteX8" fmla="*/ 372278 w 486712"/>
              <a:gd name="connsiteY8" fmla="*/ 2196848 h 2974898"/>
              <a:gd name="connsiteX9" fmla="*/ 63378 w 486712"/>
              <a:gd name="connsiteY9" fmla="*/ 2368477 h 2974898"/>
              <a:gd name="connsiteX10" fmla="*/ 200667 w 486712"/>
              <a:gd name="connsiteY10" fmla="*/ 2620199 h 2974898"/>
              <a:gd name="connsiteX11" fmla="*/ 17615 w 486712"/>
              <a:gd name="connsiteY11" fmla="*/ 2780386 h 2974898"/>
              <a:gd name="connsiteX12" fmla="*/ 17615 w 486712"/>
              <a:gd name="connsiteY12" fmla="*/ 2974898 h 2974898"/>
              <a:gd name="connsiteX0" fmla="*/ 303742 w 498261"/>
              <a:gd name="connsiteY0" fmla="*/ 0 h 2974898"/>
              <a:gd name="connsiteX1" fmla="*/ 120692 w 498261"/>
              <a:gd name="connsiteY1" fmla="*/ 240280 h 2974898"/>
              <a:gd name="connsiteX2" fmla="*/ 395266 w 498261"/>
              <a:gd name="connsiteY2" fmla="*/ 503444 h 2974898"/>
              <a:gd name="connsiteX3" fmla="*/ 97809 w 498261"/>
              <a:gd name="connsiteY3" fmla="*/ 800934 h 2974898"/>
              <a:gd name="connsiteX4" fmla="*/ 498234 w 498261"/>
              <a:gd name="connsiteY4" fmla="*/ 1098424 h 2974898"/>
              <a:gd name="connsiteX5" fmla="*/ 74927 w 498261"/>
              <a:gd name="connsiteY5" fmla="*/ 1418798 h 2974898"/>
              <a:gd name="connsiteX6" fmla="*/ 360946 w 498261"/>
              <a:gd name="connsiteY6" fmla="*/ 1727729 h 2974898"/>
              <a:gd name="connsiteX7" fmla="*/ 52045 w 498261"/>
              <a:gd name="connsiteY7" fmla="*/ 1990894 h 2974898"/>
              <a:gd name="connsiteX8" fmla="*/ 383827 w 498261"/>
              <a:gd name="connsiteY8" fmla="*/ 2196848 h 2974898"/>
              <a:gd name="connsiteX9" fmla="*/ 74927 w 498261"/>
              <a:gd name="connsiteY9" fmla="*/ 2368477 h 2974898"/>
              <a:gd name="connsiteX10" fmla="*/ 372386 w 498261"/>
              <a:gd name="connsiteY10" fmla="*/ 2620199 h 2974898"/>
              <a:gd name="connsiteX11" fmla="*/ 29164 w 498261"/>
              <a:gd name="connsiteY11" fmla="*/ 2780386 h 2974898"/>
              <a:gd name="connsiteX12" fmla="*/ 29164 w 498261"/>
              <a:gd name="connsiteY12" fmla="*/ 2974898 h 2974898"/>
              <a:gd name="connsiteX0" fmla="*/ 275925 w 470444"/>
              <a:gd name="connsiteY0" fmla="*/ 0 h 2974898"/>
              <a:gd name="connsiteX1" fmla="*/ 92875 w 470444"/>
              <a:gd name="connsiteY1" fmla="*/ 240280 h 2974898"/>
              <a:gd name="connsiteX2" fmla="*/ 367449 w 470444"/>
              <a:gd name="connsiteY2" fmla="*/ 503444 h 2974898"/>
              <a:gd name="connsiteX3" fmla="*/ 69992 w 470444"/>
              <a:gd name="connsiteY3" fmla="*/ 800934 h 2974898"/>
              <a:gd name="connsiteX4" fmla="*/ 470417 w 470444"/>
              <a:gd name="connsiteY4" fmla="*/ 1098424 h 2974898"/>
              <a:gd name="connsiteX5" fmla="*/ 47110 w 470444"/>
              <a:gd name="connsiteY5" fmla="*/ 1418798 h 2974898"/>
              <a:gd name="connsiteX6" fmla="*/ 333129 w 470444"/>
              <a:gd name="connsiteY6" fmla="*/ 1727729 h 2974898"/>
              <a:gd name="connsiteX7" fmla="*/ 24228 w 470444"/>
              <a:gd name="connsiteY7" fmla="*/ 1990894 h 2974898"/>
              <a:gd name="connsiteX8" fmla="*/ 356010 w 470444"/>
              <a:gd name="connsiteY8" fmla="*/ 2196848 h 2974898"/>
              <a:gd name="connsiteX9" fmla="*/ 47110 w 470444"/>
              <a:gd name="connsiteY9" fmla="*/ 2368477 h 2974898"/>
              <a:gd name="connsiteX10" fmla="*/ 344569 w 470444"/>
              <a:gd name="connsiteY10" fmla="*/ 2620199 h 2974898"/>
              <a:gd name="connsiteX11" fmla="*/ 161517 w 470444"/>
              <a:gd name="connsiteY11" fmla="*/ 2768944 h 2974898"/>
              <a:gd name="connsiteX12" fmla="*/ 1347 w 470444"/>
              <a:gd name="connsiteY12" fmla="*/ 2974898 h 2974898"/>
              <a:gd name="connsiteX0" fmla="*/ 251733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252" h="2986340">
                <a:moveTo>
                  <a:pt x="68681" y="0"/>
                </a:moveTo>
                <a:cubicBezTo>
                  <a:pt x="79168" y="178304"/>
                  <a:pt x="22920" y="165908"/>
                  <a:pt x="68683" y="251722"/>
                </a:cubicBezTo>
                <a:cubicBezTo>
                  <a:pt x="114446" y="337536"/>
                  <a:pt x="347071" y="421444"/>
                  <a:pt x="343257" y="514886"/>
                </a:cubicBezTo>
                <a:cubicBezTo>
                  <a:pt x="339443" y="608328"/>
                  <a:pt x="28639" y="713213"/>
                  <a:pt x="45800" y="812376"/>
                </a:cubicBezTo>
                <a:cubicBezTo>
                  <a:pt x="62961" y="911539"/>
                  <a:pt x="450039" y="1006889"/>
                  <a:pt x="446225" y="1109866"/>
                </a:cubicBezTo>
                <a:cubicBezTo>
                  <a:pt x="442411" y="1212843"/>
                  <a:pt x="45799" y="1325356"/>
                  <a:pt x="22918" y="1430240"/>
                </a:cubicBezTo>
                <a:cubicBezTo>
                  <a:pt x="37" y="1535124"/>
                  <a:pt x="312751" y="1643822"/>
                  <a:pt x="308937" y="1739171"/>
                </a:cubicBezTo>
                <a:cubicBezTo>
                  <a:pt x="305123" y="1834520"/>
                  <a:pt x="-3777" y="1924150"/>
                  <a:pt x="36" y="2002336"/>
                </a:cubicBezTo>
                <a:cubicBezTo>
                  <a:pt x="3850" y="2080523"/>
                  <a:pt x="328004" y="2145360"/>
                  <a:pt x="331818" y="2208290"/>
                </a:cubicBezTo>
                <a:cubicBezTo>
                  <a:pt x="335632" y="2271220"/>
                  <a:pt x="24825" y="2309361"/>
                  <a:pt x="22918" y="2379919"/>
                </a:cubicBezTo>
                <a:cubicBezTo>
                  <a:pt x="21011" y="2450477"/>
                  <a:pt x="301309" y="2564897"/>
                  <a:pt x="320377" y="2631641"/>
                </a:cubicBezTo>
                <a:cubicBezTo>
                  <a:pt x="339445" y="2698385"/>
                  <a:pt x="162113" y="2721270"/>
                  <a:pt x="137325" y="2780386"/>
                </a:cubicBezTo>
                <a:cubicBezTo>
                  <a:pt x="112537" y="2839503"/>
                  <a:pt x="156392" y="2918642"/>
                  <a:pt x="171647" y="298634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120" y="4199184"/>
            <a:ext cx="1705097" cy="113218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5030673" y="1945126"/>
            <a:ext cx="446252" cy="2231174"/>
          </a:xfrm>
          <a:custGeom>
            <a:avLst/>
            <a:gdLst>
              <a:gd name="connsiteX0" fmla="*/ 872730 w 1093237"/>
              <a:gd name="connsiteY0" fmla="*/ 0 h 2974898"/>
              <a:gd name="connsiteX1" fmla="*/ 300694 w 1093237"/>
              <a:gd name="connsiteY1" fmla="*/ 228838 h 2974898"/>
              <a:gd name="connsiteX2" fmla="*/ 60438 w 1093237"/>
              <a:gd name="connsiteY2" fmla="*/ 469118 h 2974898"/>
              <a:gd name="connsiteX3" fmla="*/ 94761 w 1093237"/>
              <a:gd name="connsiteY3" fmla="*/ 778050 h 2974898"/>
              <a:gd name="connsiteX4" fmla="*/ 1067222 w 1093237"/>
              <a:gd name="connsiteY4" fmla="*/ 1098424 h 2974898"/>
              <a:gd name="connsiteX5" fmla="*/ 781204 w 1093237"/>
              <a:gd name="connsiteY5" fmla="*/ 1601868 h 2974898"/>
              <a:gd name="connsiteX6" fmla="*/ 426542 w 1093237"/>
              <a:gd name="connsiteY6" fmla="*/ 1796381 h 2974898"/>
              <a:gd name="connsiteX7" fmla="*/ 826967 w 1093237"/>
              <a:gd name="connsiteY7" fmla="*/ 2013777 h 2974898"/>
              <a:gd name="connsiteX8" fmla="*/ 712560 w 1093237"/>
              <a:gd name="connsiteY8" fmla="*/ 2196848 h 2974898"/>
              <a:gd name="connsiteX9" fmla="*/ 518067 w 1093237"/>
              <a:gd name="connsiteY9" fmla="*/ 2368477 h 2974898"/>
              <a:gd name="connsiteX10" fmla="*/ 781204 w 1093237"/>
              <a:gd name="connsiteY10" fmla="*/ 2620199 h 2974898"/>
              <a:gd name="connsiteX11" fmla="*/ 598152 w 1093237"/>
              <a:gd name="connsiteY11" fmla="*/ 2780386 h 2974898"/>
              <a:gd name="connsiteX12" fmla="*/ 598152 w 1093237"/>
              <a:gd name="connsiteY12" fmla="*/ 2974898 h 2974898"/>
              <a:gd name="connsiteX0" fmla="*/ 786603 w 1007110"/>
              <a:gd name="connsiteY0" fmla="*/ 0 h 2974898"/>
              <a:gd name="connsiteX1" fmla="*/ 214567 w 1007110"/>
              <a:gd name="connsiteY1" fmla="*/ 228838 h 2974898"/>
              <a:gd name="connsiteX2" fmla="*/ 489143 w 1007110"/>
              <a:gd name="connsiteY2" fmla="*/ 469118 h 2974898"/>
              <a:gd name="connsiteX3" fmla="*/ 8634 w 1007110"/>
              <a:gd name="connsiteY3" fmla="*/ 778050 h 2974898"/>
              <a:gd name="connsiteX4" fmla="*/ 981095 w 1007110"/>
              <a:gd name="connsiteY4" fmla="*/ 1098424 h 2974898"/>
              <a:gd name="connsiteX5" fmla="*/ 695077 w 1007110"/>
              <a:gd name="connsiteY5" fmla="*/ 1601868 h 2974898"/>
              <a:gd name="connsiteX6" fmla="*/ 340415 w 1007110"/>
              <a:gd name="connsiteY6" fmla="*/ 1796381 h 2974898"/>
              <a:gd name="connsiteX7" fmla="*/ 740840 w 1007110"/>
              <a:gd name="connsiteY7" fmla="*/ 2013777 h 2974898"/>
              <a:gd name="connsiteX8" fmla="*/ 626433 w 1007110"/>
              <a:gd name="connsiteY8" fmla="*/ 2196848 h 2974898"/>
              <a:gd name="connsiteX9" fmla="*/ 431940 w 1007110"/>
              <a:gd name="connsiteY9" fmla="*/ 2368477 h 2974898"/>
              <a:gd name="connsiteX10" fmla="*/ 695077 w 1007110"/>
              <a:gd name="connsiteY10" fmla="*/ 2620199 h 2974898"/>
              <a:gd name="connsiteX11" fmla="*/ 512025 w 1007110"/>
              <a:gd name="connsiteY11" fmla="*/ 2780386 h 2974898"/>
              <a:gd name="connsiteX12" fmla="*/ 512025 w 1007110"/>
              <a:gd name="connsiteY12" fmla="*/ 2974898 h 2974898"/>
              <a:gd name="connsiteX0" fmla="*/ 787217 w 1007724"/>
              <a:gd name="connsiteY0" fmla="*/ 0 h 2974898"/>
              <a:gd name="connsiteX1" fmla="*/ 455437 w 1007724"/>
              <a:gd name="connsiteY1" fmla="*/ 171628 h 2974898"/>
              <a:gd name="connsiteX2" fmla="*/ 489757 w 1007724"/>
              <a:gd name="connsiteY2" fmla="*/ 469118 h 2974898"/>
              <a:gd name="connsiteX3" fmla="*/ 9248 w 1007724"/>
              <a:gd name="connsiteY3" fmla="*/ 778050 h 2974898"/>
              <a:gd name="connsiteX4" fmla="*/ 981709 w 1007724"/>
              <a:gd name="connsiteY4" fmla="*/ 1098424 h 2974898"/>
              <a:gd name="connsiteX5" fmla="*/ 695691 w 1007724"/>
              <a:gd name="connsiteY5" fmla="*/ 1601868 h 2974898"/>
              <a:gd name="connsiteX6" fmla="*/ 341029 w 1007724"/>
              <a:gd name="connsiteY6" fmla="*/ 1796381 h 2974898"/>
              <a:gd name="connsiteX7" fmla="*/ 741454 w 1007724"/>
              <a:gd name="connsiteY7" fmla="*/ 2013777 h 2974898"/>
              <a:gd name="connsiteX8" fmla="*/ 627047 w 1007724"/>
              <a:gd name="connsiteY8" fmla="*/ 2196848 h 2974898"/>
              <a:gd name="connsiteX9" fmla="*/ 432554 w 1007724"/>
              <a:gd name="connsiteY9" fmla="*/ 2368477 h 2974898"/>
              <a:gd name="connsiteX10" fmla="*/ 695691 w 1007724"/>
              <a:gd name="connsiteY10" fmla="*/ 2620199 h 2974898"/>
              <a:gd name="connsiteX11" fmla="*/ 512639 w 1007724"/>
              <a:gd name="connsiteY11" fmla="*/ 2780386 h 2974898"/>
              <a:gd name="connsiteX12" fmla="*/ 512639 w 1007724"/>
              <a:gd name="connsiteY12" fmla="*/ 2974898 h 2974898"/>
              <a:gd name="connsiteX0" fmla="*/ 778219 w 1081561"/>
              <a:gd name="connsiteY0" fmla="*/ 0 h 2974898"/>
              <a:gd name="connsiteX1" fmla="*/ 446439 w 1081561"/>
              <a:gd name="connsiteY1" fmla="*/ 171628 h 2974898"/>
              <a:gd name="connsiteX2" fmla="*/ 1075676 w 1081561"/>
              <a:gd name="connsiteY2" fmla="*/ 503444 h 2974898"/>
              <a:gd name="connsiteX3" fmla="*/ 250 w 1081561"/>
              <a:gd name="connsiteY3" fmla="*/ 778050 h 2974898"/>
              <a:gd name="connsiteX4" fmla="*/ 972711 w 1081561"/>
              <a:gd name="connsiteY4" fmla="*/ 1098424 h 2974898"/>
              <a:gd name="connsiteX5" fmla="*/ 686693 w 1081561"/>
              <a:gd name="connsiteY5" fmla="*/ 1601868 h 2974898"/>
              <a:gd name="connsiteX6" fmla="*/ 332031 w 1081561"/>
              <a:gd name="connsiteY6" fmla="*/ 1796381 h 2974898"/>
              <a:gd name="connsiteX7" fmla="*/ 732456 w 1081561"/>
              <a:gd name="connsiteY7" fmla="*/ 2013777 h 2974898"/>
              <a:gd name="connsiteX8" fmla="*/ 618049 w 1081561"/>
              <a:gd name="connsiteY8" fmla="*/ 2196848 h 2974898"/>
              <a:gd name="connsiteX9" fmla="*/ 423556 w 1081561"/>
              <a:gd name="connsiteY9" fmla="*/ 2368477 h 2974898"/>
              <a:gd name="connsiteX10" fmla="*/ 686693 w 1081561"/>
              <a:gd name="connsiteY10" fmla="*/ 2620199 h 2974898"/>
              <a:gd name="connsiteX11" fmla="*/ 503641 w 1081561"/>
              <a:gd name="connsiteY11" fmla="*/ 2780386 h 2974898"/>
              <a:gd name="connsiteX12" fmla="*/ 503641 w 1081561"/>
              <a:gd name="connsiteY12" fmla="*/ 2974898 h 2974898"/>
              <a:gd name="connsiteX0" fmla="*/ 778219 w 1088002"/>
              <a:gd name="connsiteY0" fmla="*/ 0 h 2974898"/>
              <a:gd name="connsiteX1" fmla="*/ 595169 w 1088002"/>
              <a:gd name="connsiteY1" fmla="*/ 240280 h 2974898"/>
              <a:gd name="connsiteX2" fmla="*/ 1075676 w 1088002"/>
              <a:gd name="connsiteY2" fmla="*/ 503444 h 2974898"/>
              <a:gd name="connsiteX3" fmla="*/ 250 w 1088002"/>
              <a:gd name="connsiteY3" fmla="*/ 778050 h 2974898"/>
              <a:gd name="connsiteX4" fmla="*/ 972711 w 1088002"/>
              <a:gd name="connsiteY4" fmla="*/ 1098424 h 2974898"/>
              <a:gd name="connsiteX5" fmla="*/ 686693 w 1088002"/>
              <a:gd name="connsiteY5" fmla="*/ 1601868 h 2974898"/>
              <a:gd name="connsiteX6" fmla="*/ 332031 w 1088002"/>
              <a:gd name="connsiteY6" fmla="*/ 1796381 h 2974898"/>
              <a:gd name="connsiteX7" fmla="*/ 732456 w 1088002"/>
              <a:gd name="connsiteY7" fmla="*/ 2013777 h 2974898"/>
              <a:gd name="connsiteX8" fmla="*/ 618049 w 1088002"/>
              <a:gd name="connsiteY8" fmla="*/ 2196848 h 2974898"/>
              <a:gd name="connsiteX9" fmla="*/ 423556 w 1088002"/>
              <a:gd name="connsiteY9" fmla="*/ 2368477 h 2974898"/>
              <a:gd name="connsiteX10" fmla="*/ 686693 w 1088002"/>
              <a:gd name="connsiteY10" fmla="*/ 2620199 h 2974898"/>
              <a:gd name="connsiteX11" fmla="*/ 503641 w 1088002"/>
              <a:gd name="connsiteY11" fmla="*/ 2780386 h 2974898"/>
              <a:gd name="connsiteX12" fmla="*/ 503641 w 1088002"/>
              <a:gd name="connsiteY12" fmla="*/ 2974898 h 2974898"/>
              <a:gd name="connsiteX0" fmla="*/ 778245 w 998752"/>
              <a:gd name="connsiteY0" fmla="*/ 0 h 2974898"/>
              <a:gd name="connsiteX1" fmla="*/ 595195 w 998752"/>
              <a:gd name="connsiteY1" fmla="*/ 240280 h 2974898"/>
              <a:gd name="connsiteX2" fmla="*/ 869769 w 998752"/>
              <a:gd name="connsiteY2" fmla="*/ 503444 h 2974898"/>
              <a:gd name="connsiteX3" fmla="*/ 276 w 998752"/>
              <a:gd name="connsiteY3" fmla="*/ 778050 h 2974898"/>
              <a:gd name="connsiteX4" fmla="*/ 972737 w 998752"/>
              <a:gd name="connsiteY4" fmla="*/ 1098424 h 2974898"/>
              <a:gd name="connsiteX5" fmla="*/ 686719 w 998752"/>
              <a:gd name="connsiteY5" fmla="*/ 1601868 h 2974898"/>
              <a:gd name="connsiteX6" fmla="*/ 332057 w 998752"/>
              <a:gd name="connsiteY6" fmla="*/ 1796381 h 2974898"/>
              <a:gd name="connsiteX7" fmla="*/ 732482 w 998752"/>
              <a:gd name="connsiteY7" fmla="*/ 2013777 h 2974898"/>
              <a:gd name="connsiteX8" fmla="*/ 618075 w 998752"/>
              <a:gd name="connsiteY8" fmla="*/ 2196848 h 2974898"/>
              <a:gd name="connsiteX9" fmla="*/ 423582 w 998752"/>
              <a:gd name="connsiteY9" fmla="*/ 2368477 h 2974898"/>
              <a:gd name="connsiteX10" fmla="*/ 686719 w 998752"/>
              <a:gd name="connsiteY10" fmla="*/ 2620199 h 2974898"/>
              <a:gd name="connsiteX11" fmla="*/ 503667 w 998752"/>
              <a:gd name="connsiteY11" fmla="*/ 2780386 h 2974898"/>
              <a:gd name="connsiteX12" fmla="*/ 503667 w 998752"/>
              <a:gd name="connsiteY12" fmla="*/ 2974898 h 2974898"/>
              <a:gd name="connsiteX0" fmla="*/ 446356 w 642129"/>
              <a:gd name="connsiteY0" fmla="*/ 0 h 2974898"/>
              <a:gd name="connsiteX1" fmla="*/ 263306 w 642129"/>
              <a:gd name="connsiteY1" fmla="*/ 240280 h 2974898"/>
              <a:gd name="connsiteX2" fmla="*/ 537880 w 642129"/>
              <a:gd name="connsiteY2" fmla="*/ 503444 h 2974898"/>
              <a:gd name="connsiteX3" fmla="*/ 240423 w 642129"/>
              <a:gd name="connsiteY3" fmla="*/ 800934 h 2974898"/>
              <a:gd name="connsiteX4" fmla="*/ 640848 w 642129"/>
              <a:gd name="connsiteY4" fmla="*/ 1098424 h 2974898"/>
              <a:gd name="connsiteX5" fmla="*/ 354830 w 642129"/>
              <a:gd name="connsiteY5" fmla="*/ 1601868 h 2974898"/>
              <a:gd name="connsiteX6" fmla="*/ 168 w 642129"/>
              <a:gd name="connsiteY6" fmla="*/ 1796381 h 2974898"/>
              <a:gd name="connsiteX7" fmla="*/ 400593 w 642129"/>
              <a:gd name="connsiteY7" fmla="*/ 2013777 h 2974898"/>
              <a:gd name="connsiteX8" fmla="*/ 286186 w 642129"/>
              <a:gd name="connsiteY8" fmla="*/ 2196848 h 2974898"/>
              <a:gd name="connsiteX9" fmla="*/ 91693 w 642129"/>
              <a:gd name="connsiteY9" fmla="*/ 2368477 h 2974898"/>
              <a:gd name="connsiteX10" fmla="*/ 354830 w 642129"/>
              <a:gd name="connsiteY10" fmla="*/ 2620199 h 2974898"/>
              <a:gd name="connsiteX11" fmla="*/ 171778 w 642129"/>
              <a:gd name="connsiteY11" fmla="*/ 2780386 h 2974898"/>
              <a:gd name="connsiteX12" fmla="*/ 171778 w 642129"/>
              <a:gd name="connsiteY12" fmla="*/ 2974898 h 2974898"/>
              <a:gd name="connsiteX0" fmla="*/ 446280 w 642383"/>
              <a:gd name="connsiteY0" fmla="*/ 0 h 2974898"/>
              <a:gd name="connsiteX1" fmla="*/ 263230 w 642383"/>
              <a:gd name="connsiteY1" fmla="*/ 240280 h 2974898"/>
              <a:gd name="connsiteX2" fmla="*/ 537804 w 642383"/>
              <a:gd name="connsiteY2" fmla="*/ 503444 h 2974898"/>
              <a:gd name="connsiteX3" fmla="*/ 240347 w 642383"/>
              <a:gd name="connsiteY3" fmla="*/ 800934 h 2974898"/>
              <a:gd name="connsiteX4" fmla="*/ 640772 w 642383"/>
              <a:gd name="connsiteY4" fmla="*/ 1098424 h 2974898"/>
              <a:gd name="connsiteX5" fmla="*/ 366195 w 642383"/>
              <a:gd name="connsiteY5" fmla="*/ 1418798 h 2974898"/>
              <a:gd name="connsiteX6" fmla="*/ 92 w 642383"/>
              <a:gd name="connsiteY6" fmla="*/ 1796381 h 2974898"/>
              <a:gd name="connsiteX7" fmla="*/ 400517 w 642383"/>
              <a:gd name="connsiteY7" fmla="*/ 2013777 h 2974898"/>
              <a:gd name="connsiteX8" fmla="*/ 286110 w 642383"/>
              <a:gd name="connsiteY8" fmla="*/ 2196848 h 2974898"/>
              <a:gd name="connsiteX9" fmla="*/ 91617 w 642383"/>
              <a:gd name="connsiteY9" fmla="*/ 2368477 h 2974898"/>
              <a:gd name="connsiteX10" fmla="*/ 354754 w 642383"/>
              <a:gd name="connsiteY10" fmla="*/ 2620199 h 2974898"/>
              <a:gd name="connsiteX11" fmla="*/ 171702 w 642383"/>
              <a:gd name="connsiteY11" fmla="*/ 2780386 h 2974898"/>
              <a:gd name="connsiteX12" fmla="*/ 171702 w 642383"/>
              <a:gd name="connsiteY12" fmla="*/ 2974898 h 2974898"/>
              <a:gd name="connsiteX0" fmla="*/ 355267 w 550908"/>
              <a:gd name="connsiteY0" fmla="*/ 0 h 2974898"/>
              <a:gd name="connsiteX1" fmla="*/ 172217 w 550908"/>
              <a:gd name="connsiteY1" fmla="*/ 240280 h 2974898"/>
              <a:gd name="connsiteX2" fmla="*/ 446791 w 550908"/>
              <a:gd name="connsiteY2" fmla="*/ 503444 h 2974898"/>
              <a:gd name="connsiteX3" fmla="*/ 149334 w 550908"/>
              <a:gd name="connsiteY3" fmla="*/ 800934 h 2974898"/>
              <a:gd name="connsiteX4" fmla="*/ 549759 w 550908"/>
              <a:gd name="connsiteY4" fmla="*/ 1098424 h 2974898"/>
              <a:gd name="connsiteX5" fmla="*/ 275182 w 550908"/>
              <a:gd name="connsiteY5" fmla="*/ 1418798 h 2974898"/>
              <a:gd name="connsiteX6" fmla="*/ 412471 w 550908"/>
              <a:gd name="connsiteY6" fmla="*/ 1727729 h 2974898"/>
              <a:gd name="connsiteX7" fmla="*/ 309504 w 550908"/>
              <a:gd name="connsiteY7" fmla="*/ 2013777 h 2974898"/>
              <a:gd name="connsiteX8" fmla="*/ 195097 w 550908"/>
              <a:gd name="connsiteY8" fmla="*/ 2196848 h 2974898"/>
              <a:gd name="connsiteX9" fmla="*/ 604 w 550908"/>
              <a:gd name="connsiteY9" fmla="*/ 2368477 h 2974898"/>
              <a:gd name="connsiteX10" fmla="*/ 263741 w 550908"/>
              <a:gd name="connsiteY10" fmla="*/ 2620199 h 2974898"/>
              <a:gd name="connsiteX11" fmla="*/ 80689 w 550908"/>
              <a:gd name="connsiteY11" fmla="*/ 2780386 h 2974898"/>
              <a:gd name="connsiteX12" fmla="*/ 80689 w 550908"/>
              <a:gd name="connsiteY12" fmla="*/ 2974898 h 2974898"/>
              <a:gd name="connsiteX0" fmla="*/ 355267 w 549786"/>
              <a:gd name="connsiteY0" fmla="*/ 0 h 2974898"/>
              <a:gd name="connsiteX1" fmla="*/ 172217 w 549786"/>
              <a:gd name="connsiteY1" fmla="*/ 240280 h 2974898"/>
              <a:gd name="connsiteX2" fmla="*/ 446791 w 549786"/>
              <a:gd name="connsiteY2" fmla="*/ 503444 h 2974898"/>
              <a:gd name="connsiteX3" fmla="*/ 149334 w 549786"/>
              <a:gd name="connsiteY3" fmla="*/ 800934 h 2974898"/>
              <a:gd name="connsiteX4" fmla="*/ 549759 w 549786"/>
              <a:gd name="connsiteY4" fmla="*/ 1098424 h 2974898"/>
              <a:gd name="connsiteX5" fmla="*/ 126452 w 549786"/>
              <a:gd name="connsiteY5" fmla="*/ 1418798 h 2974898"/>
              <a:gd name="connsiteX6" fmla="*/ 412471 w 549786"/>
              <a:gd name="connsiteY6" fmla="*/ 1727729 h 2974898"/>
              <a:gd name="connsiteX7" fmla="*/ 309504 w 549786"/>
              <a:gd name="connsiteY7" fmla="*/ 2013777 h 2974898"/>
              <a:gd name="connsiteX8" fmla="*/ 195097 w 549786"/>
              <a:gd name="connsiteY8" fmla="*/ 2196848 h 2974898"/>
              <a:gd name="connsiteX9" fmla="*/ 604 w 549786"/>
              <a:gd name="connsiteY9" fmla="*/ 2368477 h 2974898"/>
              <a:gd name="connsiteX10" fmla="*/ 263741 w 549786"/>
              <a:gd name="connsiteY10" fmla="*/ 2620199 h 2974898"/>
              <a:gd name="connsiteX11" fmla="*/ 80689 w 549786"/>
              <a:gd name="connsiteY11" fmla="*/ 2780386 h 2974898"/>
              <a:gd name="connsiteX12" fmla="*/ 80689 w 549786"/>
              <a:gd name="connsiteY12" fmla="*/ 2974898 h 2974898"/>
              <a:gd name="connsiteX0" fmla="*/ 355163 w 549682"/>
              <a:gd name="connsiteY0" fmla="*/ 0 h 2974898"/>
              <a:gd name="connsiteX1" fmla="*/ 172113 w 549682"/>
              <a:gd name="connsiteY1" fmla="*/ 240280 h 2974898"/>
              <a:gd name="connsiteX2" fmla="*/ 446687 w 549682"/>
              <a:gd name="connsiteY2" fmla="*/ 503444 h 2974898"/>
              <a:gd name="connsiteX3" fmla="*/ 149230 w 549682"/>
              <a:gd name="connsiteY3" fmla="*/ 800934 h 2974898"/>
              <a:gd name="connsiteX4" fmla="*/ 549655 w 549682"/>
              <a:gd name="connsiteY4" fmla="*/ 1098424 h 2974898"/>
              <a:gd name="connsiteX5" fmla="*/ 126348 w 549682"/>
              <a:gd name="connsiteY5" fmla="*/ 1418798 h 2974898"/>
              <a:gd name="connsiteX6" fmla="*/ 412367 w 549682"/>
              <a:gd name="connsiteY6" fmla="*/ 1727729 h 2974898"/>
              <a:gd name="connsiteX7" fmla="*/ 103466 w 549682"/>
              <a:gd name="connsiteY7" fmla="*/ 1990894 h 2974898"/>
              <a:gd name="connsiteX8" fmla="*/ 194993 w 549682"/>
              <a:gd name="connsiteY8" fmla="*/ 2196848 h 2974898"/>
              <a:gd name="connsiteX9" fmla="*/ 500 w 549682"/>
              <a:gd name="connsiteY9" fmla="*/ 2368477 h 2974898"/>
              <a:gd name="connsiteX10" fmla="*/ 263637 w 549682"/>
              <a:gd name="connsiteY10" fmla="*/ 2620199 h 2974898"/>
              <a:gd name="connsiteX11" fmla="*/ 80585 w 549682"/>
              <a:gd name="connsiteY11" fmla="*/ 2780386 h 2974898"/>
              <a:gd name="connsiteX12" fmla="*/ 80585 w 549682"/>
              <a:gd name="connsiteY12" fmla="*/ 2974898 h 2974898"/>
              <a:gd name="connsiteX0" fmla="*/ 356723 w 551242"/>
              <a:gd name="connsiteY0" fmla="*/ 0 h 2974898"/>
              <a:gd name="connsiteX1" fmla="*/ 173673 w 551242"/>
              <a:gd name="connsiteY1" fmla="*/ 240280 h 2974898"/>
              <a:gd name="connsiteX2" fmla="*/ 448247 w 551242"/>
              <a:gd name="connsiteY2" fmla="*/ 503444 h 2974898"/>
              <a:gd name="connsiteX3" fmla="*/ 150790 w 551242"/>
              <a:gd name="connsiteY3" fmla="*/ 800934 h 2974898"/>
              <a:gd name="connsiteX4" fmla="*/ 551215 w 551242"/>
              <a:gd name="connsiteY4" fmla="*/ 1098424 h 2974898"/>
              <a:gd name="connsiteX5" fmla="*/ 127908 w 551242"/>
              <a:gd name="connsiteY5" fmla="*/ 1418798 h 2974898"/>
              <a:gd name="connsiteX6" fmla="*/ 413927 w 551242"/>
              <a:gd name="connsiteY6" fmla="*/ 1727729 h 2974898"/>
              <a:gd name="connsiteX7" fmla="*/ 105026 w 551242"/>
              <a:gd name="connsiteY7" fmla="*/ 1990894 h 2974898"/>
              <a:gd name="connsiteX8" fmla="*/ 436808 w 551242"/>
              <a:gd name="connsiteY8" fmla="*/ 2196848 h 2974898"/>
              <a:gd name="connsiteX9" fmla="*/ 2060 w 551242"/>
              <a:gd name="connsiteY9" fmla="*/ 2368477 h 2974898"/>
              <a:gd name="connsiteX10" fmla="*/ 265197 w 551242"/>
              <a:gd name="connsiteY10" fmla="*/ 2620199 h 2974898"/>
              <a:gd name="connsiteX11" fmla="*/ 82145 w 551242"/>
              <a:gd name="connsiteY11" fmla="*/ 2780386 h 2974898"/>
              <a:gd name="connsiteX12" fmla="*/ 82145 w 551242"/>
              <a:gd name="connsiteY12" fmla="*/ 2974898 h 2974898"/>
              <a:gd name="connsiteX0" fmla="*/ 292193 w 486712"/>
              <a:gd name="connsiteY0" fmla="*/ 0 h 2974898"/>
              <a:gd name="connsiteX1" fmla="*/ 109143 w 486712"/>
              <a:gd name="connsiteY1" fmla="*/ 240280 h 2974898"/>
              <a:gd name="connsiteX2" fmla="*/ 383717 w 486712"/>
              <a:gd name="connsiteY2" fmla="*/ 503444 h 2974898"/>
              <a:gd name="connsiteX3" fmla="*/ 86260 w 486712"/>
              <a:gd name="connsiteY3" fmla="*/ 800934 h 2974898"/>
              <a:gd name="connsiteX4" fmla="*/ 486685 w 486712"/>
              <a:gd name="connsiteY4" fmla="*/ 1098424 h 2974898"/>
              <a:gd name="connsiteX5" fmla="*/ 63378 w 486712"/>
              <a:gd name="connsiteY5" fmla="*/ 1418798 h 2974898"/>
              <a:gd name="connsiteX6" fmla="*/ 349397 w 486712"/>
              <a:gd name="connsiteY6" fmla="*/ 1727729 h 2974898"/>
              <a:gd name="connsiteX7" fmla="*/ 40496 w 486712"/>
              <a:gd name="connsiteY7" fmla="*/ 1990894 h 2974898"/>
              <a:gd name="connsiteX8" fmla="*/ 372278 w 486712"/>
              <a:gd name="connsiteY8" fmla="*/ 2196848 h 2974898"/>
              <a:gd name="connsiteX9" fmla="*/ 63378 w 486712"/>
              <a:gd name="connsiteY9" fmla="*/ 2368477 h 2974898"/>
              <a:gd name="connsiteX10" fmla="*/ 200667 w 486712"/>
              <a:gd name="connsiteY10" fmla="*/ 2620199 h 2974898"/>
              <a:gd name="connsiteX11" fmla="*/ 17615 w 486712"/>
              <a:gd name="connsiteY11" fmla="*/ 2780386 h 2974898"/>
              <a:gd name="connsiteX12" fmla="*/ 17615 w 486712"/>
              <a:gd name="connsiteY12" fmla="*/ 2974898 h 2974898"/>
              <a:gd name="connsiteX0" fmla="*/ 303742 w 498261"/>
              <a:gd name="connsiteY0" fmla="*/ 0 h 2974898"/>
              <a:gd name="connsiteX1" fmla="*/ 120692 w 498261"/>
              <a:gd name="connsiteY1" fmla="*/ 240280 h 2974898"/>
              <a:gd name="connsiteX2" fmla="*/ 395266 w 498261"/>
              <a:gd name="connsiteY2" fmla="*/ 503444 h 2974898"/>
              <a:gd name="connsiteX3" fmla="*/ 97809 w 498261"/>
              <a:gd name="connsiteY3" fmla="*/ 800934 h 2974898"/>
              <a:gd name="connsiteX4" fmla="*/ 498234 w 498261"/>
              <a:gd name="connsiteY4" fmla="*/ 1098424 h 2974898"/>
              <a:gd name="connsiteX5" fmla="*/ 74927 w 498261"/>
              <a:gd name="connsiteY5" fmla="*/ 1418798 h 2974898"/>
              <a:gd name="connsiteX6" fmla="*/ 360946 w 498261"/>
              <a:gd name="connsiteY6" fmla="*/ 1727729 h 2974898"/>
              <a:gd name="connsiteX7" fmla="*/ 52045 w 498261"/>
              <a:gd name="connsiteY7" fmla="*/ 1990894 h 2974898"/>
              <a:gd name="connsiteX8" fmla="*/ 383827 w 498261"/>
              <a:gd name="connsiteY8" fmla="*/ 2196848 h 2974898"/>
              <a:gd name="connsiteX9" fmla="*/ 74927 w 498261"/>
              <a:gd name="connsiteY9" fmla="*/ 2368477 h 2974898"/>
              <a:gd name="connsiteX10" fmla="*/ 372386 w 498261"/>
              <a:gd name="connsiteY10" fmla="*/ 2620199 h 2974898"/>
              <a:gd name="connsiteX11" fmla="*/ 29164 w 498261"/>
              <a:gd name="connsiteY11" fmla="*/ 2780386 h 2974898"/>
              <a:gd name="connsiteX12" fmla="*/ 29164 w 498261"/>
              <a:gd name="connsiteY12" fmla="*/ 2974898 h 2974898"/>
              <a:gd name="connsiteX0" fmla="*/ 275925 w 470444"/>
              <a:gd name="connsiteY0" fmla="*/ 0 h 2974898"/>
              <a:gd name="connsiteX1" fmla="*/ 92875 w 470444"/>
              <a:gd name="connsiteY1" fmla="*/ 240280 h 2974898"/>
              <a:gd name="connsiteX2" fmla="*/ 367449 w 470444"/>
              <a:gd name="connsiteY2" fmla="*/ 503444 h 2974898"/>
              <a:gd name="connsiteX3" fmla="*/ 69992 w 470444"/>
              <a:gd name="connsiteY3" fmla="*/ 800934 h 2974898"/>
              <a:gd name="connsiteX4" fmla="*/ 470417 w 470444"/>
              <a:gd name="connsiteY4" fmla="*/ 1098424 h 2974898"/>
              <a:gd name="connsiteX5" fmla="*/ 47110 w 470444"/>
              <a:gd name="connsiteY5" fmla="*/ 1418798 h 2974898"/>
              <a:gd name="connsiteX6" fmla="*/ 333129 w 470444"/>
              <a:gd name="connsiteY6" fmla="*/ 1727729 h 2974898"/>
              <a:gd name="connsiteX7" fmla="*/ 24228 w 470444"/>
              <a:gd name="connsiteY7" fmla="*/ 1990894 h 2974898"/>
              <a:gd name="connsiteX8" fmla="*/ 356010 w 470444"/>
              <a:gd name="connsiteY8" fmla="*/ 2196848 h 2974898"/>
              <a:gd name="connsiteX9" fmla="*/ 47110 w 470444"/>
              <a:gd name="connsiteY9" fmla="*/ 2368477 h 2974898"/>
              <a:gd name="connsiteX10" fmla="*/ 344569 w 470444"/>
              <a:gd name="connsiteY10" fmla="*/ 2620199 h 2974898"/>
              <a:gd name="connsiteX11" fmla="*/ 161517 w 470444"/>
              <a:gd name="connsiteY11" fmla="*/ 2768944 h 2974898"/>
              <a:gd name="connsiteX12" fmla="*/ 1347 w 470444"/>
              <a:gd name="connsiteY12" fmla="*/ 2974898 h 2974898"/>
              <a:gd name="connsiteX0" fmla="*/ 251733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252" h="2986340">
                <a:moveTo>
                  <a:pt x="68681" y="0"/>
                </a:moveTo>
                <a:cubicBezTo>
                  <a:pt x="79168" y="178304"/>
                  <a:pt x="22920" y="165908"/>
                  <a:pt x="68683" y="251722"/>
                </a:cubicBezTo>
                <a:cubicBezTo>
                  <a:pt x="114446" y="337536"/>
                  <a:pt x="347071" y="421444"/>
                  <a:pt x="343257" y="514886"/>
                </a:cubicBezTo>
                <a:cubicBezTo>
                  <a:pt x="339443" y="608328"/>
                  <a:pt x="28639" y="713213"/>
                  <a:pt x="45800" y="812376"/>
                </a:cubicBezTo>
                <a:cubicBezTo>
                  <a:pt x="62961" y="911539"/>
                  <a:pt x="450039" y="1006889"/>
                  <a:pt x="446225" y="1109866"/>
                </a:cubicBezTo>
                <a:cubicBezTo>
                  <a:pt x="442411" y="1212843"/>
                  <a:pt x="45799" y="1325356"/>
                  <a:pt x="22918" y="1430240"/>
                </a:cubicBezTo>
                <a:cubicBezTo>
                  <a:pt x="37" y="1535124"/>
                  <a:pt x="312751" y="1643822"/>
                  <a:pt x="308937" y="1739171"/>
                </a:cubicBezTo>
                <a:cubicBezTo>
                  <a:pt x="305123" y="1834520"/>
                  <a:pt x="-3777" y="1924150"/>
                  <a:pt x="36" y="2002336"/>
                </a:cubicBezTo>
                <a:cubicBezTo>
                  <a:pt x="3850" y="2080523"/>
                  <a:pt x="328004" y="2145360"/>
                  <a:pt x="331818" y="2208290"/>
                </a:cubicBezTo>
                <a:cubicBezTo>
                  <a:pt x="335632" y="2271220"/>
                  <a:pt x="24825" y="2309361"/>
                  <a:pt x="22918" y="2379919"/>
                </a:cubicBezTo>
                <a:cubicBezTo>
                  <a:pt x="21011" y="2450477"/>
                  <a:pt x="301309" y="2564897"/>
                  <a:pt x="320377" y="2631641"/>
                </a:cubicBezTo>
                <a:cubicBezTo>
                  <a:pt x="339445" y="2698385"/>
                  <a:pt x="162113" y="2721270"/>
                  <a:pt x="137325" y="2780386"/>
                </a:cubicBezTo>
                <a:cubicBezTo>
                  <a:pt x="112537" y="2839503"/>
                  <a:pt x="156392" y="2918642"/>
                  <a:pt x="171647" y="298634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58" y="4199184"/>
            <a:ext cx="1705097" cy="1132184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6750911" y="1945126"/>
            <a:ext cx="446252" cy="2231174"/>
          </a:xfrm>
          <a:custGeom>
            <a:avLst/>
            <a:gdLst>
              <a:gd name="connsiteX0" fmla="*/ 872730 w 1093237"/>
              <a:gd name="connsiteY0" fmla="*/ 0 h 2974898"/>
              <a:gd name="connsiteX1" fmla="*/ 300694 w 1093237"/>
              <a:gd name="connsiteY1" fmla="*/ 228838 h 2974898"/>
              <a:gd name="connsiteX2" fmla="*/ 60438 w 1093237"/>
              <a:gd name="connsiteY2" fmla="*/ 469118 h 2974898"/>
              <a:gd name="connsiteX3" fmla="*/ 94761 w 1093237"/>
              <a:gd name="connsiteY3" fmla="*/ 778050 h 2974898"/>
              <a:gd name="connsiteX4" fmla="*/ 1067222 w 1093237"/>
              <a:gd name="connsiteY4" fmla="*/ 1098424 h 2974898"/>
              <a:gd name="connsiteX5" fmla="*/ 781204 w 1093237"/>
              <a:gd name="connsiteY5" fmla="*/ 1601868 h 2974898"/>
              <a:gd name="connsiteX6" fmla="*/ 426542 w 1093237"/>
              <a:gd name="connsiteY6" fmla="*/ 1796381 h 2974898"/>
              <a:gd name="connsiteX7" fmla="*/ 826967 w 1093237"/>
              <a:gd name="connsiteY7" fmla="*/ 2013777 h 2974898"/>
              <a:gd name="connsiteX8" fmla="*/ 712560 w 1093237"/>
              <a:gd name="connsiteY8" fmla="*/ 2196848 h 2974898"/>
              <a:gd name="connsiteX9" fmla="*/ 518067 w 1093237"/>
              <a:gd name="connsiteY9" fmla="*/ 2368477 h 2974898"/>
              <a:gd name="connsiteX10" fmla="*/ 781204 w 1093237"/>
              <a:gd name="connsiteY10" fmla="*/ 2620199 h 2974898"/>
              <a:gd name="connsiteX11" fmla="*/ 598152 w 1093237"/>
              <a:gd name="connsiteY11" fmla="*/ 2780386 h 2974898"/>
              <a:gd name="connsiteX12" fmla="*/ 598152 w 1093237"/>
              <a:gd name="connsiteY12" fmla="*/ 2974898 h 2974898"/>
              <a:gd name="connsiteX0" fmla="*/ 786603 w 1007110"/>
              <a:gd name="connsiteY0" fmla="*/ 0 h 2974898"/>
              <a:gd name="connsiteX1" fmla="*/ 214567 w 1007110"/>
              <a:gd name="connsiteY1" fmla="*/ 228838 h 2974898"/>
              <a:gd name="connsiteX2" fmla="*/ 489143 w 1007110"/>
              <a:gd name="connsiteY2" fmla="*/ 469118 h 2974898"/>
              <a:gd name="connsiteX3" fmla="*/ 8634 w 1007110"/>
              <a:gd name="connsiteY3" fmla="*/ 778050 h 2974898"/>
              <a:gd name="connsiteX4" fmla="*/ 981095 w 1007110"/>
              <a:gd name="connsiteY4" fmla="*/ 1098424 h 2974898"/>
              <a:gd name="connsiteX5" fmla="*/ 695077 w 1007110"/>
              <a:gd name="connsiteY5" fmla="*/ 1601868 h 2974898"/>
              <a:gd name="connsiteX6" fmla="*/ 340415 w 1007110"/>
              <a:gd name="connsiteY6" fmla="*/ 1796381 h 2974898"/>
              <a:gd name="connsiteX7" fmla="*/ 740840 w 1007110"/>
              <a:gd name="connsiteY7" fmla="*/ 2013777 h 2974898"/>
              <a:gd name="connsiteX8" fmla="*/ 626433 w 1007110"/>
              <a:gd name="connsiteY8" fmla="*/ 2196848 h 2974898"/>
              <a:gd name="connsiteX9" fmla="*/ 431940 w 1007110"/>
              <a:gd name="connsiteY9" fmla="*/ 2368477 h 2974898"/>
              <a:gd name="connsiteX10" fmla="*/ 695077 w 1007110"/>
              <a:gd name="connsiteY10" fmla="*/ 2620199 h 2974898"/>
              <a:gd name="connsiteX11" fmla="*/ 512025 w 1007110"/>
              <a:gd name="connsiteY11" fmla="*/ 2780386 h 2974898"/>
              <a:gd name="connsiteX12" fmla="*/ 512025 w 1007110"/>
              <a:gd name="connsiteY12" fmla="*/ 2974898 h 2974898"/>
              <a:gd name="connsiteX0" fmla="*/ 787217 w 1007724"/>
              <a:gd name="connsiteY0" fmla="*/ 0 h 2974898"/>
              <a:gd name="connsiteX1" fmla="*/ 455437 w 1007724"/>
              <a:gd name="connsiteY1" fmla="*/ 171628 h 2974898"/>
              <a:gd name="connsiteX2" fmla="*/ 489757 w 1007724"/>
              <a:gd name="connsiteY2" fmla="*/ 469118 h 2974898"/>
              <a:gd name="connsiteX3" fmla="*/ 9248 w 1007724"/>
              <a:gd name="connsiteY3" fmla="*/ 778050 h 2974898"/>
              <a:gd name="connsiteX4" fmla="*/ 981709 w 1007724"/>
              <a:gd name="connsiteY4" fmla="*/ 1098424 h 2974898"/>
              <a:gd name="connsiteX5" fmla="*/ 695691 w 1007724"/>
              <a:gd name="connsiteY5" fmla="*/ 1601868 h 2974898"/>
              <a:gd name="connsiteX6" fmla="*/ 341029 w 1007724"/>
              <a:gd name="connsiteY6" fmla="*/ 1796381 h 2974898"/>
              <a:gd name="connsiteX7" fmla="*/ 741454 w 1007724"/>
              <a:gd name="connsiteY7" fmla="*/ 2013777 h 2974898"/>
              <a:gd name="connsiteX8" fmla="*/ 627047 w 1007724"/>
              <a:gd name="connsiteY8" fmla="*/ 2196848 h 2974898"/>
              <a:gd name="connsiteX9" fmla="*/ 432554 w 1007724"/>
              <a:gd name="connsiteY9" fmla="*/ 2368477 h 2974898"/>
              <a:gd name="connsiteX10" fmla="*/ 695691 w 1007724"/>
              <a:gd name="connsiteY10" fmla="*/ 2620199 h 2974898"/>
              <a:gd name="connsiteX11" fmla="*/ 512639 w 1007724"/>
              <a:gd name="connsiteY11" fmla="*/ 2780386 h 2974898"/>
              <a:gd name="connsiteX12" fmla="*/ 512639 w 1007724"/>
              <a:gd name="connsiteY12" fmla="*/ 2974898 h 2974898"/>
              <a:gd name="connsiteX0" fmla="*/ 778219 w 1081561"/>
              <a:gd name="connsiteY0" fmla="*/ 0 h 2974898"/>
              <a:gd name="connsiteX1" fmla="*/ 446439 w 1081561"/>
              <a:gd name="connsiteY1" fmla="*/ 171628 h 2974898"/>
              <a:gd name="connsiteX2" fmla="*/ 1075676 w 1081561"/>
              <a:gd name="connsiteY2" fmla="*/ 503444 h 2974898"/>
              <a:gd name="connsiteX3" fmla="*/ 250 w 1081561"/>
              <a:gd name="connsiteY3" fmla="*/ 778050 h 2974898"/>
              <a:gd name="connsiteX4" fmla="*/ 972711 w 1081561"/>
              <a:gd name="connsiteY4" fmla="*/ 1098424 h 2974898"/>
              <a:gd name="connsiteX5" fmla="*/ 686693 w 1081561"/>
              <a:gd name="connsiteY5" fmla="*/ 1601868 h 2974898"/>
              <a:gd name="connsiteX6" fmla="*/ 332031 w 1081561"/>
              <a:gd name="connsiteY6" fmla="*/ 1796381 h 2974898"/>
              <a:gd name="connsiteX7" fmla="*/ 732456 w 1081561"/>
              <a:gd name="connsiteY7" fmla="*/ 2013777 h 2974898"/>
              <a:gd name="connsiteX8" fmla="*/ 618049 w 1081561"/>
              <a:gd name="connsiteY8" fmla="*/ 2196848 h 2974898"/>
              <a:gd name="connsiteX9" fmla="*/ 423556 w 1081561"/>
              <a:gd name="connsiteY9" fmla="*/ 2368477 h 2974898"/>
              <a:gd name="connsiteX10" fmla="*/ 686693 w 1081561"/>
              <a:gd name="connsiteY10" fmla="*/ 2620199 h 2974898"/>
              <a:gd name="connsiteX11" fmla="*/ 503641 w 1081561"/>
              <a:gd name="connsiteY11" fmla="*/ 2780386 h 2974898"/>
              <a:gd name="connsiteX12" fmla="*/ 503641 w 1081561"/>
              <a:gd name="connsiteY12" fmla="*/ 2974898 h 2974898"/>
              <a:gd name="connsiteX0" fmla="*/ 778219 w 1088002"/>
              <a:gd name="connsiteY0" fmla="*/ 0 h 2974898"/>
              <a:gd name="connsiteX1" fmla="*/ 595169 w 1088002"/>
              <a:gd name="connsiteY1" fmla="*/ 240280 h 2974898"/>
              <a:gd name="connsiteX2" fmla="*/ 1075676 w 1088002"/>
              <a:gd name="connsiteY2" fmla="*/ 503444 h 2974898"/>
              <a:gd name="connsiteX3" fmla="*/ 250 w 1088002"/>
              <a:gd name="connsiteY3" fmla="*/ 778050 h 2974898"/>
              <a:gd name="connsiteX4" fmla="*/ 972711 w 1088002"/>
              <a:gd name="connsiteY4" fmla="*/ 1098424 h 2974898"/>
              <a:gd name="connsiteX5" fmla="*/ 686693 w 1088002"/>
              <a:gd name="connsiteY5" fmla="*/ 1601868 h 2974898"/>
              <a:gd name="connsiteX6" fmla="*/ 332031 w 1088002"/>
              <a:gd name="connsiteY6" fmla="*/ 1796381 h 2974898"/>
              <a:gd name="connsiteX7" fmla="*/ 732456 w 1088002"/>
              <a:gd name="connsiteY7" fmla="*/ 2013777 h 2974898"/>
              <a:gd name="connsiteX8" fmla="*/ 618049 w 1088002"/>
              <a:gd name="connsiteY8" fmla="*/ 2196848 h 2974898"/>
              <a:gd name="connsiteX9" fmla="*/ 423556 w 1088002"/>
              <a:gd name="connsiteY9" fmla="*/ 2368477 h 2974898"/>
              <a:gd name="connsiteX10" fmla="*/ 686693 w 1088002"/>
              <a:gd name="connsiteY10" fmla="*/ 2620199 h 2974898"/>
              <a:gd name="connsiteX11" fmla="*/ 503641 w 1088002"/>
              <a:gd name="connsiteY11" fmla="*/ 2780386 h 2974898"/>
              <a:gd name="connsiteX12" fmla="*/ 503641 w 1088002"/>
              <a:gd name="connsiteY12" fmla="*/ 2974898 h 2974898"/>
              <a:gd name="connsiteX0" fmla="*/ 778245 w 998752"/>
              <a:gd name="connsiteY0" fmla="*/ 0 h 2974898"/>
              <a:gd name="connsiteX1" fmla="*/ 595195 w 998752"/>
              <a:gd name="connsiteY1" fmla="*/ 240280 h 2974898"/>
              <a:gd name="connsiteX2" fmla="*/ 869769 w 998752"/>
              <a:gd name="connsiteY2" fmla="*/ 503444 h 2974898"/>
              <a:gd name="connsiteX3" fmla="*/ 276 w 998752"/>
              <a:gd name="connsiteY3" fmla="*/ 778050 h 2974898"/>
              <a:gd name="connsiteX4" fmla="*/ 972737 w 998752"/>
              <a:gd name="connsiteY4" fmla="*/ 1098424 h 2974898"/>
              <a:gd name="connsiteX5" fmla="*/ 686719 w 998752"/>
              <a:gd name="connsiteY5" fmla="*/ 1601868 h 2974898"/>
              <a:gd name="connsiteX6" fmla="*/ 332057 w 998752"/>
              <a:gd name="connsiteY6" fmla="*/ 1796381 h 2974898"/>
              <a:gd name="connsiteX7" fmla="*/ 732482 w 998752"/>
              <a:gd name="connsiteY7" fmla="*/ 2013777 h 2974898"/>
              <a:gd name="connsiteX8" fmla="*/ 618075 w 998752"/>
              <a:gd name="connsiteY8" fmla="*/ 2196848 h 2974898"/>
              <a:gd name="connsiteX9" fmla="*/ 423582 w 998752"/>
              <a:gd name="connsiteY9" fmla="*/ 2368477 h 2974898"/>
              <a:gd name="connsiteX10" fmla="*/ 686719 w 998752"/>
              <a:gd name="connsiteY10" fmla="*/ 2620199 h 2974898"/>
              <a:gd name="connsiteX11" fmla="*/ 503667 w 998752"/>
              <a:gd name="connsiteY11" fmla="*/ 2780386 h 2974898"/>
              <a:gd name="connsiteX12" fmla="*/ 503667 w 998752"/>
              <a:gd name="connsiteY12" fmla="*/ 2974898 h 2974898"/>
              <a:gd name="connsiteX0" fmla="*/ 446356 w 642129"/>
              <a:gd name="connsiteY0" fmla="*/ 0 h 2974898"/>
              <a:gd name="connsiteX1" fmla="*/ 263306 w 642129"/>
              <a:gd name="connsiteY1" fmla="*/ 240280 h 2974898"/>
              <a:gd name="connsiteX2" fmla="*/ 537880 w 642129"/>
              <a:gd name="connsiteY2" fmla="*/ 503444 h 2974898"/>
              <a:gd name="connsiteX3" fmla="*/ 240423 w 642129"/>
              <a:gd name="connsiteY3" fmla="*/ 800934 h 2974898"/>
              <a:gd name="connsiteX4" fmla="*/ 640848 w 642129"/>
              <a:gd name="connsiteY4" fmla="*/ 1098424 h 2974898"/>
              <a:gd name="connsiteX5" fmla="*/ 354830 w 642129"/>
              <a:gd name="connsiteY5" fmla="*/ 1601868 h 2974898"/>
              <a:gd name="connsiteX6" fmla="*/ 168 w 642129"/>
              <a:gd name="connsiteY6" fmla="*/ 1796381 h 2974898"/>
              <a:gd name="connsiteX7" fmla="*/ 400593 w 642129"/>
              <a:gd name="connsiteY7" fmla="*/ 2013777 h 2974898"/>
              <a:gd name="connsiteX8" fmla="*/ 286186 w 642129"/>
              <a:gd name="connsiteY8" fmla="*/ 2196848 h 2974898"/>
              <a:gd name="connsiteX9" fmla="*/ 91693 w 642129"/>
              <a:gd name="connsiteY9" fmla="*/ 2368477 h 2974898"/>
              <a:gd name="connsiteX10" fmla="*/ 354830 w 642129"/>
              <a:gd name="connsiteY10" fmla="*/ 2620199 h 2974898"/>
              <a:gd name="connsiteX11" fmla="*/ 171778 w 642129"/>
              <a:gd name="connsiteY11" fmla="*/ 2780386 h 2974898"/>
              <a:gd name="connsiteX12" fmla="*/ 171778 w 642129"/>
              <a:gd name="connsiteY12" fmla="*/ 2974898 h 2974898"/>
              <a:gd name="connsiteX0" fmla="*/ 446280 w 642383"/>
              <a:gd name="connsiteY0" fmla="*/ 0 h 2974898"/>
              <a:gd name="connsiteX1" fmla="*/ 263230 w 642383"/>
              <a:gd name="connsiteY1" fmla="*/ 240280 h 2974898"/>
              <a:gd name="connsiteX2" fmla="*/ 537804 w 642383"/>
              <a:gd name="connsiteY2" fmla="*/ 503444 h 2974898"/>
              <a:gd name="connsiteX3" fmla="*/ 240347 w 642383"/>
              <a:gd name="connsiteY3" fmla="*/ 800934 h 2974898"/>
              <a:gd name="connsiteX4" fmla="*/ 640772 w 642383"/>
              <a:gd name="connsiteY4" fmla="*/ 1098424 h 2974898"/>
              <a:gd name="connsiteX5" fmla="*/ 366195 w 642383"/>
              <a:gd name="connsiteY5" fmla="*/ 1418798 h 2974898"/>
              <a:gd name="connsiteX6" fmla="*/ 92 w 642383"/>
              <a:gd name="connsiteY6" fmla="*/ 1796381 h 2974898"/>
              <a:gd name="connsiteX7" fmla="*/ 400517 w 642383"/>
              <a:gd name="connsiteY7" fmla="*/ 2013777 h 2974898"/>
              <a:gd name="connsiteX8" fmla="*/ 286110 w 642383"/>
              <a:gd name="connsiteY8" fmla="*/ 2196848 h 2974898"/>
              <a:gd name="connsiteX9" fmla="*/ 91617 w 642383"/>
              <a:gd name="connsiteY9" fmla="*/ 2368477 h 2974898"/>
              <a:gd name="connsiteX10" fmla="*/ 354754 w 642383"/>
              <a:gd name="connsiteY10" fmla="*/ 2620199 h 2974898"/>
              <a:gd name="connsiteX11" fmla="*/ 171702 w 642383"/>
              <a:gd name="connsiteY11" fmla="*/ 2780386 h 2974898"/>
              <a:gd name="connsiteX12" fmla="*/ 171702 w 642383"/>
              <a:gd name="connsiteY12" fmla="*/ 2974898 h 2974898"/>
              <a:gd name="connsiteX0" fmla="*/ 355267 w 550908"/>
              <a:gd name="connsiteY0" fmla="*/ 0 h 2974898"/>
              <a:gd name="connsiteX1" fmla="*/ 172217 w 550908"/>
              <a:gd name="connsiteY1" fmla="*/ 240280 h 2974898"/>
              <a:gd name="connsiteX2" fmla="*/ 446791 w 550908"/>
              <a:gd name="connsiteY2" fmla="*/ 503444 h 2974898"/>
              <a:gd name="connsiteX3" fmla="*/ 149334 w 550908"/>
              <a:gd name="connsiteY3" fmla="*/ 800934 h 2974898"/>
              <a:gd name="connsiteX4" fmla="*/ 549759 w 550908"/>
              <a:gd name="connsiteY4" fmla="*/ 1098424 h 2974898"/>
              <a:gd name="connsiteX5" fmla="*/ 275182 w 550908"/>
              <a:gd name="connsiteY5" fmla="*/ 1418798 h 2974898"/>
              <a:gd name="connsiteX6" fmla="*/ 412471 w 550908"/>
              <a:gd name="connsiteY6" fmla="*/ 1727729 h 2974898"/>
              <a:gd name="connsiteX7" fmla="*/ 309504 w 550908"/>
              <a:gd name="connsiteY7" fmla="*/ 2013777 h 2974898"/>
              <a:gd name="connsiteX8" fmla="*/ 195097 w 550908"/>
              <a:gd name="connsiteY8" fmla="*/ 2196848 h 2974898"/>
              <a:gd name="connsiteX9" fmla="*/ 604 w 550908"/>
              <a:gd name="connsiteY9" fmla="*/ 2368477 h 2974898"/>
              <a:gd name="connsiteX10" fmla="*/ 263741 w 550908"/>
              <a:gd name="connsiteY10" fmla="*/ 2620199 h 2974898"/>
              <a:gd name="connsiteX11" fmla="*/ 80689 w 550908"/>
              <a:gd name="connsiteY11" fmla="*/ 2780386 h 2974898"/>
              <a:gd name="connsiteX12" fmla="*/ 80689 w 550908"/>
              <a:gd name="connsiteY12" fmla="*/ 2974898 h 2974898"/>
              <a:gd name="connsiteX0" fmla="*/ 355267 w 549786"/>
              <a:gd name="connsiteY0" fmla="*/ 0 h 2974898"/>
              <a:gd name="connsiteX1" fmla="*/ 172217 w 549786"/>
              <a:gd name="connsiteY1" fmla="*/ 240280 h 2974898"/>
              <a:gd name="connsiteX2" fmla="*/ 446791 w 549786"/>
              <a:gd name="connsiteY2" fmla="*/ 503444 h 2974898"/>
              <a:gd name="connsiteX3" fmla="*/ 149334 w 549786"/>
              <a:gd name="connsiteY3" fmla="*/ 800934 h 2974898"/>
              <a:gd name="connsiteX4" fmla="*/ 549759 w 549786"/>
              <a:gd name="connsiteY4" fmla="*/ 1098424 h 2974898"/>
              <a:gd name="connsiteX5" fmla="*/ 126452 w 549786"/>
              <a:gd name="connsiteY5" fmla="*/ 1418798 h 2974898"/>
              <a:gd name="connsiteX6" fmla="*/ 412471 w 549786"/>
              <a:gd name="connsiteY6" fmla="*/ 1727729 h 2974898"/>
              <a:gd name="connsiteX7" fmla="*/ 309504 w 549786"/>
              <a:gd name="connsiteY7" fmla="*/ 2013777 h 2974898"/>
              <a:gd name="connsiteX8" fmla="*/ 195097 w 549786"/>
              <a:gd name="connsiteY8" fmla="*/ 2196848 h 2974898"/>
              <a:gd name="connsiteX9" fmla="*/ 604 w 549786"/>
              <a:gd name="connsiteY9" fmla="*/ 2368477 h 2974898"/>
              <a:gd name="connsiteX10" fmla="*/ 263741 w 549786"/>
              <a:gd name="connsiteY10" fmla="*/ 2620199 h 2974898"/>
              <a:gd name="connsiteX11" fmla="*/ 80689 w 549786"/>
              <a:gd name="connsiteY11" fmla="*/ 2780386 h 2974898"/>
              <a:gd name="connsiteX12" fmla="*/ 80689 w 549786"/>
              <a:gd name="connsiteY12" fmla="*/ 2974898 h 2974898"/>
              <a:gd name="connsiteX0" fmla="*/ 355163 w 549682"/>
              <a:gd name="connsiteY0" fmla="*/ 0 h 2974898"/>
              <a:gd name="connsiteX1" fmla="*/ 172113 w 549682"/>
              <a:gd name="connsiteY1" fmla="*/ 240280 h 2974898"/>
              <a:gd name="connsiteX2" fmla="*/ 446687 w 549682"/>
              <a:gd name="connsiteY2" fmla="*/ 503444 h 2974898"/>
              <a:gd name="connsiteX3" fmla="*/ 149230 w 549682"/>
              <a:gd name="connsiteY3" fmla="*/ 800934 h 2974898"/>
              <a:gd name="connsiteX4" fmla="*/ 549655 w 549682"/>
              <a:gd name="connsiteY4" fmla="*/ 1098424 h 2974898"/>
              <a:gd name="connsiteX5" fmla="*/ 126348 w 549682"/>
              <a:gd name="connsiteY5" fmla="*/ 1418798 h 2974898"/>
              <a:gd name="connsiteX6" fmla="*/ 412367 w 549682"/>
              <a:gd name="connsiteY6" fmla="*/ 1727729 h 2974898"/>
              <a:gd name="connsiteX7" fmla="*/ 103466 w 549682"/>
              <a:gd name="connsiteY7" fmla="*/ 1990894 h 2974898"/>
              <a:gd name="connsiteX8" fmla="*/ 194993 w 549682"/>
              <a:gd name="connsiteY8" fmla="*/ 2196848 h 2974898"/>
              <a:gd name="connsiteX9" fmla="*/ 500 w 549682"/>
              <a:gd name="connsiteY9" fmla="*/ 2368477 h 2974898"/>
              <a:gd name="connsiteX10" fmla="*/ 263637 w 549682"/>
              <a:gd name="connsiteY10" fmla="*/ 2620199 h 2974898"/>
              <a:gd name="connsiteX11" fmla="*/ 80585 w 549682"/>
              <a:gd name="connsiteY11" fmla="*/ 2780386 h 2974898"/>
              <a:gd name="connsiteX12" fmla="*/ 80585 w 549682"/>
              <a:gd name="connsiteY12" fmla="*/ 2974898 h 2974898"/>
              <a:gd name="connsiteX0" fmla="*/ 356723 w 551242"/>
              <a:gd name="connsiteY0" fmla="*/ 0 h 2974898"/>
              <a:gd name="connsiteX1" fmla="*/ 173673 w 551242"/>
              <a:gd name="connsiteY1" fmla="*/ 240280 h 2974898"/>
              <a:gd name="connsiteX2" fmla="*/ 448247 w 551242"/>
              <a:gd name="connsiteY2" fmla="*/ 503444 h 2974898"/>
              <a:gd name="connsiteX3" fmla="*/ 150790 w 551242"/>
              <a:gd name="connsiteY3" fmla="*/ 800934 h 2974898"/>
              <a:gd name="connsiteX4" fmla="*/ 551215 w 551242"/>
              <a:gd name="connsiteY4" fmla="*/ 1098424 h 2974898"/>
              <a:gd name="connsiteX5" fmla="*/ 127908 w 551242"/>
              <a:gd name="connsiteY5" fmla="*/ 1418798 h 2974898"/>
              <a:gd name="connsiteX6" fmla="*/ 413927 w 551242"/>
              <a:gd name="connsiteY6" fmla="*/ 1727729 h 2974898"/>
              <a:gd name="connsiteX7" fmla="*/ 105026 w 551242"/>
              <a:gd name="connsiteY7" fmla="*/ 1990894 h 2974898"/>
              <a:gd name="connsiteX8" fmla="*/ 436808 w 551242"/>
              <a:gd name="connsiteY8" fmla="*/ 2196848 h 2974898"/>
              <a:gd name="connsiteX9" fmla="*/ 2060 w 551242"/>
              <a:gd name="connsiteY9" fmla="*/ 2368477 h 2974898"/>
              <a:gd name="connsiteX10" fmla="*/ 265197 w 551242"/>
              <a:gd name="connsiteY10" fmla="*/ 2620199 h 2974898"/>
              <a:gd name="connsiteX11" fmla="*/ 82145 w 551242"/>
              <a:gd name="connsiteY11" fmla="*/ 2780386 h 2974898"/>
              <a:gd name="connsiteX12" fmla="*/ 82145 w 551242"/>
              <a:gd name="connsiteY12" fmla="*/ 2974898 h 2974898"/>
              <a:gd name="connsiteX0" fmla="*/ 292193 w 486712"/>
              <a:gd name="connsiteY0" fmla="*/ 0 h 2974898"/>
              <a:gd name="connsiteX1" fmla="*/ 109143 w 486712"/>
              <a:gd name="connsiteY1" fmla="*/ 240280 h 2974898"/>
              <a:gd name="connsiteX2" fmla="*/ 383717 w 486712"/>
              <a:gd name="connsiteY2" fmla="*/ 503444 h 2974898"/>
              <a:gd name="connsiteX3" fmla="*/ 86260 w 486712"/>
              <a:gd name="connsiteY3" fmla="*/ 800934 h 2974898"/>
              <a:gd name="connsiteX4" fmla="*/ 486685 w 486712"/>
              <a:gd name="connsiteY4" fmla="*/ 1098424 h 2974898"/>
              <a:gd name="connsiteX5" fmla="*/ 63378 w 486712"/>
              <a:gd name="connsiteY5" fmla="*/ 1418798 h 2974898"/>
              <a:gd name="connsiteX6" fmla="*/ 349397 w 486712"/>
              <a:gd name="connsiteY6" fmla="*/ 1727729 h 2974898"/>
              <a:gd name="connsiteX7" fmla="*/ 40496 w 486712"/>
              <a:gd name="connsiteY7" fmla="*/ 1990894 h 2974898"/>
              <a:gd name="connsiteX8" fmla="*/ 372278 w 486712"/>
              <a:gd name="connsiteY8" fmla="*/ 2196848 h 2974898"/>
              <a:gd name="connsiteX9" fmla="*/ 63378 w 486712"/>
              <a:gd name="connsiteY9" fmla="*/ 2368477 h 2974898"/>
              <a:gd name="connsiteX10" fmla="*/ 200667 w 486712"/>
              <a:gd name="connsiteY10" fmla="*/ 2620199 h 2974898"/>
              <a:gd name="connsiteX11" fmla="*/ 17615 w 486712"/>
              <a:gd name="connsiteY11" fmla="*/ 2780386 h 2974898"/>
              <a:gd name="connsiteX12" fmla="*/ 17615 w 486712"/>
              <a:gd name="connsiteY12" fmla="*/ 2974898 h 2974898"/>
              <a:gd name="connsiteX0" fmla="*/ 303742 w 498261"/>
              <a:gd name="connsiteY0" fmla="*/ 0 h 2974898"/>
              <a:gd name="connsiteX1" fmla="*/ 120692 w 498261"/>
              <a:gd name="connsiteY1" fmla="*/ 240280 h 2974898"/>
              <a:gd name="connsiteX2" fmla="*/ 395266 w 498261"/>
              <a:gd name="connsiteY2" fmla="*/ 503444 h 2974898"/>
              <a:gd name="connsiteX3" fmla="*/ 97809 w 498261"/>
              <a:gd name="connsiteY3" fmla="*/ 800934 h 2974898"/>
              <a:gd name="connsiteX4" fmla="*/ 498234 w 498261"/>
              <a:gd name="connsiteY4" fmla="*/ 1098424 h 2974898"/>
              <a:gd name="connsiteX5" fmla="*/ 74927 w 498261"/>
              <a:gd name="connsiteY5" fmla="*/ 1418798 h 2974898"/>
              <a:gd name="connsiteX6" fmla="*/ 360946 w 498261"/>
              <a:gd name="connsiteY6" fmla="*/ 1727729 h 2974898"/>
              <a:gd name="connsiteX7" fmla="*/ 52045 w 498261"/>
              <a:gd name="connsiteY7" fmla="*/ 1990894 h 2974898"/>
              <a:gd name="connsiteX8" fmla="*/ 383827 w 498261"/>
              <a:gd name="connsiteY8" fmla="*/ 2196848 h 2974898"/>
              <a:gd name="connsiteX9" fmla="*/ 74927 w 498261"/>
              <a:gd name="connsiteY9" fmla="*/ 2368477 h 2974898"/>
              <a:gd name="connsiteX10" fmla="*/ 372386 w 498261"/>
              <a:gd name="connsiteY10" fmla="*/ 2620199 h 2974898"/>
              <a:gd name="connsiteX11" fmla="*/ 29164 w 498261"/>
              <a:gd name="connsiteY11" fmla="*/ 2780386 h 2974898"/>
              <a:gd name="connsiteX12" fmla="*/ 29164 w 498261"/>
              <a:gd name="connsiteY12" fmla="*/ 2974898 h 2974898"/>
              <a:gd name="connsiteX0" fmla="*/ 275925 w 470444"/>
              <a:gd name="connsiteY0" fmla="*/ 0 h 2974898"/>
              <a:gd name="connsiteX1" fmla="*/ 92875 w 470444"/>
              <a:gd name="connsiteY1" fmla="*/ 240280 h 2974898"/>
              <a:gd name="connsiteX2" fmla="*/ 367449 w 470444"/>
              <a:gd name="connsiteY2" fmla="*/ 503444 h 2974898"/>
              <a:gd name="connsiteX3" fmla="*/ 69992 w 470444"/>
              <a:gd name="connsiteY3" fmla="*/ 800934 h 2974898"/>
              <a:gd name="connsiteX4" fmla="*/ 470417 w 470444"/>
              <a:gd name="connsiteY4" fmla="*/ 1098424 h 2974898"/>
              <a:gd name="connsiteX5" fmla="*/ 47110 w 470444"/>
              <a:gd name="connsiteY5" fmla="*/ 1418798 h 2974898"/>
              <a:gd name="connsiteX6" fmla="*/ 333129 w 470444"/>
              <a:gd name="connsiteY6" fmla="*/ 1727729 h 2974898"/>
              <a:gd name="connsiteX7" fmla="*/ 24228 w 470444"/>
              <a:gd name="connsiteY7" fmla="*/ 1990894 h 2974898"/>
              <a:gd name="connsiteX8" fmla="*/ 356010 w 470444"/>
              <a:gd name="connsiteY8" fmla="*/ 2196848 h 2974898"/>
              <a:gd name="connsiteX9" fmla="*/ 47110 w 470444"/>
              <a:gd name="connsiteY9" fmla="*/ 2368477 h 2974898"/>
              <a:gd name="connsiteX10" fmla="*/ 344569 w 470444"/>
              <a:gd name="connsiteY10" fmla="*/ 2620199 h 2974898"/>
              <a:gd name="connsiteX11" fmla="*/ 161517 w 470444"/>
              <a:gd name="connsiteY11" fmla="*/ 2768944 h 2974898"/>
              <a:gd name="connsiteX12" fmla="*/ 1347 w 470444"/>
              <a:gd name="connsiteY12" fmla="*/ 2974898 h 2974898"/>
              <a:gd name="connsiteX0" fmla="*/ 251733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171648 w 446252"/>
              <a:gd name="connsiteY0" fmla="*/ 0 h 2974898"/>
              <a:gd name="connsiteX1" fmla="*/ 68683 w 446252"/>
              <a:gd name="connsiteY1" fmla="*/ 240280 h 2974898"/>
              <a:gd name="connsiteX2" fmla="*/ 343257 w 446252"/>
              <a:gd name="connsiteY2" fmla="*/ 503444 h 2974898"/>
              <a:gd name="connsiteX3" fmla="*/ 45800 w 446252"/>
              <a:gd name="connsiteY3" fmla="*/ 800934 h 2974898"/>
              <a:gd name="connsiteX4" fmla="*/ 446225 w 446252"/>
              <a:gd name="connsiteY4" fmla="*/ 1098424 h 2974898"/>
              <a:gd name="connsiteX5" fmla="*/ 22918 w 446252"/>
              <a:gd name="connsiteY5" fmla="*/ 1418798 h 2974898"/>
              <a:gd name="connsiteX6" fmla="*/ 308937 w 446252"/>
              <a:gd name="connsiteY6" fmla="*/ 1727729 h 2974898"/>
              <a:gd name="connsiteX7" fmla="*/ 36 w 446252"/>
              <a:gd name="connsiteY7" fmla="*/ 1990894 h 2974898"/>
              <a:gd name="connsiteX8" fmla="*/ 331818 w 446252"/>
              <a:gd name="connsiteY8" fmla="*/ 2196848 h 2974898"/>
              <a:gd name="connsiteX9" fmla="*/ 22918 w 446252"/>
              <a:gd name="connsiteY9" fmla="*/ 2368477 h 2974898"/>
              <a:gd name="connsiteX10" fmla="*/ 320377 w 446252"/>
              <a:gd name="connsiteY10" fmla="*/ 2620199 h 2974898"/>
              <a:gd name="connsiteX11" fmla="*/ 137325 w 446252"/>
              <a:gd name="connsiteY11" fmla="*/ 2768944 h 2974898"/>
              <a:gd name="connsiteX12" fmla="*/ 171647 w 446252"/>
              <a:gd name="connsiteY12" fmla="*/ 2974898 h 2974898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  <a:gd name="connsiteX0" fmla="*/ 68681 w 446252"/>
              <a:gd name="connsiteY0" fmla="*/ 0 h 2986340"/>
              <a:gd name="connsiteX1" fmla="*/ 68683 w 446252"/>
              <a:gd name="connsiteY1" fmla="*/ 251722 h 2986340"/>
              <a:gd name="connsiteX2" fmla="*/ 343257 w 446252"/>
              <a:gd name="connsiteY2" fmla="*/ 514886 h 2986340"/>
              <a:gd name="connsiteX3" fmla="*/ 45800 w 446252"/>
              <a:gd name="connsiteY3" fmla="*/ 812376 h 2986340"/>
              <a:gd name="connsiteX4" fmla="*/ 446225 w 446252"/>
              <a:gd name="connsiteY4" fmla="*/ 1109866 h 2986340"/>
              <a:gd name="connsiteX5" fmla="*/ 22918 w 446252"/>
              <a:gd name="connsiteY5" fmla="*/ 1430240 h 2986340"/>
              <a:gd name="connsiteX6" fmla="*/ 308937 w 446252"/>
              <a:gd name="connsiteY6" fmla="*/ 1739171 h 2986340"/>
              <a:gd name="connsiteX7" fmla="*/ 36 w 446252"/>
              <a:gd name="connsiteY7" fmla="*/ 2002336 h 2986340"/>
              <a:gd name="connsiteX8" fmla="*/ 331818 w 446252"/>
              <a:gd name="connsiteY8" fmla="*/ 2208290 h 2986340"/>
              <a:gd name="connsiteX9" fmla="*/ 22918 w 446252"/>
              <a:gd name="connsiteY9" fmla="*/ 2379919 h 2986340"/>
              <a:gd name="connsiteX10" fmla="*/ 320377 w 446252"/>
              <a:gd name="connsiteY10" fmla="*/ 2631641 h 2986340"/>
              <a:gd name="connsiteX11" fmla="*/ 137325 w 446252"/>
              <a:gd name="connsiteY11" fmla="*/ 2780386 h 2986340"/>
              <a:gd name="connsiteX12" fmla="*/ 171647 w 446252"/>
              <a:gd name="connsiteY12" fmla="*/ 2986340 h 298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46252" h="2986340">
                <a:moveTo>
                  <a:pt x="68681" y="0"/>
                </a:moveTo>
                <a:cubicBezTo>
                  <a:pt x="79168" y="178304"/>
                  <a:pt x="22920" y="165908"/>
                  <a:pt x="68683" y="251722"/>
                </a:cubicBezTo>
                <a:cubicBezTo>
                  <a:pt x="114446" y="337536"/>
                  <a:pt x="347071" y="421444"/>
                  <a:pt x="343257" y="514886"/>
                </a:cubicBezTo>
                <a:cubicBezTo>
                  <a:pt x="339443" y="608328"/>
                  <a:pt x="28639" y="713213"/>
                  <a:pt x="45800" y="812376"/>
                </a:cubicBezTo>
                <a:cubicBezTo>
                  <a:pt x="62961" y="911539"/>
                  <a:pt x="450039" y="1006889"/>
                  <a:pt x="446225" y="1109866"/>
                </a:cubicBezTo>
                <a:cubicBezTo>
                  <a:pt x="442411" y="1212843"/>
                  <a:pt x="45799" y="1325356"/>
                  <a:pt x="22918" y="1430240"/>
                </a:cubicBezTo>
                <a:cubicBezTo>
                  <a:pt x="37" y="1535124"/>
                  <a:pt x="312751" y="1643822"/>
                  <a:pt x="308937" y="1739171"/>
                </a:cubicBezTo>
                <a:cubicBezTo>
                  <a:pt x="305123" y="1834520"/>
                  <a:pt x="-3777" y="1924150"/>
                  <a:pt x="36" y="2002336"/>
                </a:cubicBezTo>
                <a:cubicBezTo>
                  <a:pt x="3850" y="2080523"/>
                  <a:pt x="328004" y="2145360"/>
                  <a:pt x="331818" y="2208290"/>
                </a:cubicBezTo>
                <a:cubicBezTo>
                  <a:pt x="335632" y="2271220"/>
                  <a:pt x="24825" y="2309361"/>
                  <a:pt x="22918" y="2379919"/>
                </a:cubicBezTo>
                <a:cubicBezTo>
                  <a:pt x="21011" y="2450477"/>
                  <a:pt x="301309" y="2564897"/>
                  <a:pt x="320377" y="2631641"/>
                </a:cubicBezTo>
                <a:cubicBezTo>
                  <a:pt x="339445" y="2698385"/>
                  <a:pt x="162113" y="2721270"/>
                  <a:pt x="137325" y="2780386"/>
                </a:cubicBezTo>
                <a:cubicBezTo>
                  <a:pt x="112537" y="2839503"/>
                  <a:pt x="156392" y="2918642"/>
                  <a:pt x="171647" y="2986340"/>
                </a:cubicBezTo>
              </a:path>
            </a:pathLst>
          </a:custGeom>
          <a:ln>
            <a:solidFill>
              <a:srgbClr val="00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78395" y="1533525"/>
            <a:ext cx="8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08990" y="1533525"/>
            <a:ext cx="8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93527" y="1533525"/>
            <a:ext cx="8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386725" y="1552120"/>
            <a:ext cx="810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thread</a:t>
            </a:r>
            <a:endParaRPr lang="en-US" dirty="0"/>
          </a:p>
        </p:txBody>
      </p:sp>
      <p:cxnSp>
        <p:nvCxnSpPr>
          <p:cNvPr id="21" name="Straight Arrow Connector 20"/>
          <p:cNvCxnSpPr>
            <a:stCxn id="11" idx="4"/>
            <a:endCxn id="13" idx="6"/>
          </p:cNvCxnSpPr>
          <p:nvPr/>
        </p:nvCxnSpPr>
        <p:spPr>
          <a:xfrm>
            <a:off x="3619401" y="2797220"/>
            <a:ext cx="1720209" cy="447287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9" idx="8"/>
            <a:endCxn id="13" idx="7"/>
          </p:cNvCxnSpPr>
          <p:nvPr/>
        </p:nvCxnSpPr>
        <p:spPr>
          <a:xfrm flipV="1">
            <a:off x="1784756" y="3441124"/>
            <a:ext cx="3245953" cy="176758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  <a:endCxn id="15" idx="5"/>
          </p:cNvCxnSpPr>
          <p:nvPr/>
        </p:nvCxnSpPr>
        <p:spPr>
          <a:xfrm>
            <a:off x="3516433" y="2352695"/>
            <a:ext cx="3257396" cy="661001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628837" y="2191263"/>
            <a:ext cx="917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threads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interact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844" y="5751962"/>
            <a:ext cx="1307630" cy="77472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7474" y="5751962"/>
            <a:ext cx="1307630" cy="774726"/>
          </a:xfrm>
          <a:prstGeom prst="rect">
            <a:avLst/>
          </a:prstGeom>
        </p:spPr>
      </p:pic>
      <p:cxnSp>
        <p:nvCxnSpPr>
          <p:cNvPr id="36" name="Straight Connector 35"/>
          <p:cNvCxnSpPr/>
          <p:nvPr/>
        </p:nvCxnSpPr>
        <p:spPr>
          <a:xfrm>
            <a:off x="1988833" y="5626100"/>
            <a:ext cx="520833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990650" y="5339721"/>
            <a:ext cx="0" cy="28637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3623062" y="5331368"/>
            <a:ext cx="0" cy="28637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366126" y="5331368"/>
            <a:ext cx="0" cy="28637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197163" y="5354252"/>
            <a:ext cx="0" cy="286379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516433" y="5640632"/>
            <a:ext cx="0" cy="286378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858669" y="5608773"/>
            <a:ext cx="0" cy="286378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99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Concurrent vs. Parallel </a:t>
            </a:r>
            <a:r>
              <a:rPr lang="en-US" dirty="0" smtClean="0"/>
              <a:t>Programming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302370"/>
              </p:ext>
            </p:extLst>
          </p:nvPr>
        </p:nvGraphicFramePr>
        <p:xfrm>
          <a:off x="457200" y="1600200"/>
          <a:ext cx="8229600" cy="421266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373316"/>
                <a:gridCol w="3283488"/>
                <a:gridCol w="3572796"/>
              </a:tblGrid>
              <a:tr h="4695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Concurrent</a:t>
                      </a:r>
                      <a:r>
                        <a:rPr lang="en-US" baseline="0" dirty="0" smtClean="0"/>
                        <a:t> Programming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Parallel</a:t>
                      </a:r>
                      <a:r>
                        <a:rPr lang="en-US" baseline="0" dirty="0" smtClean="0"/>
                        <a:t> Programming</a:t>
                      </a:r>
                      <a:endParaRPr lang="en-US" dirty="0" smtClean="0"/>
                    </a:p>
                  </a:txBody>
                  <a:tcPr/>
                </a:tc>
              </a:tr>
              <a:tr h="744941">
                <a:tc>
                  <a:txBody>
                    <a:bodyPr/>
                    <a:lstStyle/>
                    <a:p>
                      <a:r>
                        <a:rPr lang="en-US" dirty="0" smtClean="0"/>
                        <a:t>Describes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Orchestration of parallel execution (thread interactions)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Declaration of parallelism</a:t>
                      </a:r>
                    </a:p>
                  </a:txBody>
                  <a:tcPr/>
                </a:tc>
              </a:tr>
              <a:tr h="400901">
                <a:tc>
                  <a:txBody>
                    <a:bodyPr/>
                    <a:lstStyle/>
                    <a:p>
                      <a:r>
                        <a:rPr lang="en-US" dirty="0" smtClean="0"/>
                        <a:t>Abstraction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Threads + </a:t>
                      </a:r>
                      <a:r>
                        <a:rPr lang="en-US" dirty="0" err="1" smtClean="0"/>
                        <a:t>synchronisation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Tasks + dependences</a:t>
                      </a:r>
                    </a:p>
                  </a:txBody>
                  <a:tcPr/>
                </a:tc>
              </a:tr>
              <a:tr h="978587">
                <a:tc>
                  <a:txBody>
                    <a:bodyPr/>
                    <a:lstStyle/>
                    <a:p>
                      <a:r>
                        <a:rPr lang="en-US" dirty="0" smtClean="0"/>
                        <a:t>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Threads may block, spin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Tasks are composed of strands</a:t>
                      </a:r>
                    </a:p>
                    <a:p>
                      <a:r>
                        <a:rPr lang="en-US" dirty="0" smtClean="0"/>
                        <a:t>Strands</a:t>
                      </a:r>
                      <a:r>
                        <a:rPr lang="en-US" baseline="0" dirty="0" smtClean="0"/>
                        <a:t> execute until completion once initiated</a:t>
                      </a:r>
                      <a:endParaRPr lang="en-US" dirty="0" smtClean="0"/>
                    </a:p>
                  </a:txBody>
                  <a:tcPr/>
                </a:tc>
              </a:tr>
              <a:tr h="978587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Threads, locks, semaphores, barriers, atomics, …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Skeletons (Intel TBB)</a:t>
                      </a:r>
                    </a:p>
                    <a:p>
                      <a:r>
                        <a:rPr lang="en-US" dirty="0" smtClean="0"/>
                        <a:t>Pragma’s (</a:t>
                      </a:r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Keywords (</a:t>
                      </a:r>
                      <a:r>
                        <a:rPr lang="en-US" dirty="0" err="1" smtClean="0"/>
                        <a:t>Cilk</a:t>
                      </a:r>
                      <a:r>
                        <a:rPr lang="en-US" dirty="0" smtClean="0"/>
                        <a:t>, X10, Habanero Java)</a:t>
                      </a:r>
                    </a:p>
                  </a:txBody>
                  <a:tcPr/>
                </a:tc>
              </a:tr>
              <a:tr h="554807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POSIX</a:t>
                      </a:r>
                      <a:r>
                        <a:rPr lang="en-US" baseline="0" dirty="0" smtClean="0"/>
                        <a:t> threads, Java, MPI, </a:t>
                      </a:r>
                      <a:r>
                        <a:rPr lang="en-US" baseline="0" dirty="0" err="1" smtClean="0"/>
                        <a:t>OpenMP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TBB, </a:t>
                      </a:r>
                      <a:r>
                        <a:rPr lang="en-US" dirty="0" err="1" smtClean="0"/>
                        <a:t>OpenMP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Cilk</a:t>
                      </a:r>
                      <a:r>
                        <a:rPr lang="en-US" dirty="0" smtClean="0"/>
                        <a:t>, </a:t>
                      </a:r>
                      <a:r>
                        <a:rPr lang="en-US" b="1" dirty="0" smtClean="0"/>
                        <a:t>Swan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AiPL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72741</TotalTime>
  <Words>4272</Words>
  <Application>Microsoft Macintosh PowerPoint</Application>
  <PresentationFormat>On-screen Show (4:3)</PresentationFormat>
  <Paragraphs>1010</Paragraphs>
  <Slides>59</Slides>
  <Notes>4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Parallel Programming with Swan</vt:lpstr>
      <vt:lpstr>TASK PARALLELISM</vt:lpstr>
      <vt:lpstr>Parallelism: Motivated by Processor Architecture</vt:lpstr>
      <vt:lpstr>Processor Evolution: Towards Multi-Core CPUs</vt:lpstr>
      <vt:lpstr>Amdahl’s Law: How Much Speedup Can Parallelism Bring?</vt:lpstr>
      <vt:lpstr>Gunther’s Law: Adding in Overhead Due to Parallelism</vt:lpstr>
      <vt:lpstr>Challenges of Parallel Programming</vt:lpstr>
      <vt:lpstr>Parallel Processing At a Low Level of Abstraction</vt:lpstr>
      <vt:lpstr>Concurrent vs. Parallel Programming</vt:lpstr>
      <vt:lpstr>Task Parallelism</vt:lpstr>
      <vt:lpstr>Task Synchronization (1)</vt:lpstr>
      <vt:lpstr>Task Synchronization (2)</vt:lpstr>
      <vt:lpstr>Exercise</vt:lpstr>
      <vt:lpstr>SWAN</vt:lpstr>
      <vt:lpstr>Swan: Motivation</vt:lpstr>
      <vt:lpstr>Swan = Cilk + Dataflow</vt:lpstr>
      <vt:lpstr>Swan = Cilk + Dataflow</vt:lpstr>
      <vt:lpstr>Swan Language Definition as a C++ Extension</vt:lpstr>
      <vt:lpstr>From Side Effects to Dependences</vt:lpstr>
      <vt:lpstr>Example: NxN Blocked Matrix Multiply</vt:lpstr>
      <vt:lpstr>Unified Scheduler</vt:lpstr>
      <vt:lpstr>Unified Scheduler</vt:lpstr>
      <vt:lpstr>Versioned Objects: Fast Metadata Determination</vt:lpstr>
      <vt:lpstr>Versioned Objects: Versioning (a.k.a. Renaming)</vt:lpstr>
      <vt:lpstr>Linear Algebra: QR Decomposition</vt:lpstr>
      <vt:lpstr>Linear Algebra: QR Decomposition</vt:lpstr>
      <vt:lpstr>Pipeline Parallelism</vt:lpstr>
      <vt:lpstr>A Pipeline-parallel Loop</vt:lpstr>
      <vt:lpstr>Half-a-Pipeline in Cilk++</vt:lpstr>
      <vt:lpstr>Expressing a Pipeline in Cilk++ Using Reducer Hyperobjects</vt:lpstr>
      <vt:lpstr>Expressing a Pipeline in Intel Threading Building Blocks</vt:lpstr>
      <vt:lpstr>Expressing a Pipeline in a Task-Based Dataflow Language</vt:lpstr>
      <vt:lpstr>Pipelines in Swan …</vt:lpstr>
      <vt:lpstr>THE HyperQueuE</vt:lpstr>
      <vt:lpstr>Pipeline Parallelism With Task Dataflow</vt:lpstr>
      <vt:lpstr>The Hyperqueue</vt:lpstr>
      <vt:lpstr>Parallelism vs. Correctness</vt:lpstr>
      <vt:lpstr>Parallelism: Push</vt:lpstr>
      <vt:lpstr>Parallelism: Pop</vt:lpstr>
      <vt:lpstr>Hyperqueue Data Structure</vt:lpstr>
      <vt:lpstr>Views</vt:lpstr>
      <vt:lpstr>Views</vt:lpstr>
      <vt:lpstr>Views Describe Sub-Results</vt:lpstr>
      <vt:lpstr>Example</vt:lpstr>
      <vt:lpstr>Example</vt:lpstr>
      <vt:lpstr>spawn prod1(…)</vt:lpstr>
      <vt:lpstr>spawn prod2(…)</vt:lpstr>
      <vt:lpstr>prod2: q.push()</vt:lpstr>
      <vt:lpstr>spawn cons(…)</vt:lpstr>
      <vt:lpstr>prod1: complete</vt:lpstr>
      <vt:lpstr>Another Example</vt:lpstr>
      <vt:lpstr>Another Example</vt:lpstr>
      <vt:lpstr>Discussion</vt:lpstr>
      <vt:lpstr>Evaluation</vt:lpstr>
      <vt:lpstr>Ferret</vt:lpstr>
      <vt:lpstr>Dedup</vt:lpstr>
      <vt:lpstr>Further Reading</vt:lpstr>
      <vt:lpstr>Ongoing Work</vt:lpstr>
      <vt:lpstr>The End</vt:lpstr>
    </vt:vector>
  </TitlesOfParts>
  <Company>Ghent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Parallel Programming of General-Purpose Programs using Task-Based Programming Languages</dc:title>
  <dc:creator>Hans Vandierendonck</dc:creator>
  <cp:lastModifiedBy>Hans Vandierendonck</cp:lastModifiedBy>
  <cp:revision>477</cp:revision>
  <dcterms:created xsi:type="dcterms:W3CDTF">2011-10-04T09:47:14Z</dcterms:created>
  <dcterms:modified xsi:type="dcterms:W3CDTF">2014-08-19T15:52:59Z</dcterms:modified>
</cp:coreProperties>
</file>