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Default Extension="pict" ContentType="image/pict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Default Extension="pdf" ContentType="application/pdf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firstSlideNum="0" showSpecialPlsOnTitleSld="0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3" r:id="rId3"/>
    <p:sldId id="272" r:id="rId4"/>
    <p:sldId id="274" r:id="rId5"/>
    <p:sldId id="275" r:id="rId6"/>
    <p:sldId id="257" r:id="rId7"/>
    <p:sldId id="276" r:id="rId8"/>
    <p:sldId id="277" r:id="rId9"/>
    <p:sldId id="278" r:id="rId10"/>
    <p:sldId id="268" r:id="rId11"/>
    <p:sldId id="265" r:id="rId12"/>
    <p:sldId id="266" r:id="rId13"/>
    <p:sldId id="267" r:id="rId14"/>
    <p:sldId id="279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104787"/>
    <a:srgbClr val="114B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3971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55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109F2-1CED-9B42-BFAA-0D0ADAB429E8}" type="datetimeFigureOut">
              <a:rPr lang="en-US" smtClean="0"/>
              <a:pPr/>
              <a:t>5/8/13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A8CF01-2CC6-D648-86AC-4C95EFCA2EF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5D11A-A745-2046-99ED-E18C5B1A5F0E}" type="datetimeFigureOut">
              <a:rPr lang="en-US" smtClean="0"/>
              <a:pPr/>
              <a:t>5/8/13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14A888-C281-CC4C-A573-82E220C5521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Pr>
        <a:gradFill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rgbClr val="114B8E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ight Triangle 7"/>
          <p:cNvSpPr/>
          <p:nvPr userDrawn="1"/>
        </p:nvSpPr>
        <p:spPr>
          <a:xfrm rot="16200000">
            <a:off x="5923325" y="3635745"/>
            <a:ext cx="894738" cy="5527787"/>
          </a:xfrm>
          <a:prstGeom prst="rtTriangle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Scalperf '11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df"/><Relationship Id="rId14" Type="http://schemas.openxmlformats.org/officeDocument/2006/relationships/image" Target="../media/image21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/>
          <p:cNvSpPr/>
          <p:nvPr userDrawn="1"/>
        </p:nvSpPr>
        <p:spPr>
          <a:xfrm rot="16200000">
            <a:off x="5923325" y="3635745"/>
            <a:ext cx="894738" cy="5527787"/>
          </a:xfrm>
          <a:prstGeom prst="rtTriangle">
            <a:avLst/>
          </a:prstGeom>
          <a:solidFill>
            <a:srgbClr val="114B8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9/21/11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Scalperf '11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90FC6BF-46A9-1D48-9D5B-F25E5EEBD284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 descr="mac_colour.EPS"/>
          <p:cNvPicPr>
            <a:picLocks noChangeAspect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1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6952706" y="1590"/>
            <a:ext cx="1536700" cy="11811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df"/><Relationship Id="rId5" Type="http://schemas.openxmlformats.org/officeDocument/2006/relationships/image" Target="../media/image21.png"/><Relationship Id="rId6" Type="http://schemas.openxmlformats.org/officeDocument/2006/relationships/image" Target="../media/image22.pdf"/><Relationship Id="rId7" Type="http://schemas.openxmlformats.org/officeDocument/2006/relationships/image" Target="../media/image23.png"/><Relationship Id="rId8" Type="http://schemas.openxmlformats.org/officeDocument/2006/relationships/image" Target="../media/image24.pdf"/><Relationship Id="rId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d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???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df"/><Relationship Id="rId5" Type="http://schemas.openxmlformats.org/officeDocument/2006/relationships/image" Target="../media/image30.png"/><Relationship Id="rId6" Type="http://schemas.openxmlformats.org/officeDocument/2006/relationships/image" Target="../media/image31.pdf"/><Relationship Id="rId7" Type="http://schemas.openxmlformats.org/officeDocument/2006/relationships/image" Target="../media/image32.png"/><Relationship Id="rId8" Type="http://schemas.openxmlformats.org/officeDocument/2006/relationships/image" Target="../media/image33.pdf"/><Relationship Id="rId9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d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jpeg"/><Relationship Id="rId12" Type="http://schemas.openxmlformats.org/officeDocument/2006/relationships/image" Target="../media/image12.jpeg"/><Relationship Id="rId13" Type="http://schemas.openxmlformats.org/officeDocument/2006/relationships/image" Target="../media/image13.jpeg"/><Relationship Id="rId14" Type="http://schemas.openxmlformats.org/officeDocument/2006/relationships/image" Target="../media/image14.jpeg"/><Relationship Id="rId15" Type="http://schemas.openxmlformats.org/officeDocument/2006/relationships/image" Target="../media/image15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df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Efficient Reference Counting for Nested Task- and Data-Parallelism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err="1" smtClean="0"/>
              <a:t>MMnet</a:t>
            </a:r>
            <a:r>
              <a:rPr lang="en-GB" dirty="0" smtClean="0"/>
              <a:t> ’13</a:t>
            </a:r>
          </a:p>
          <a:p>
            <a:r>
              <a:rPr lang="en-GB" dirty="0" smtClean="0"/>
              <a:t>8. May., Edinburgh</a:t>
            </a:r>
          </a:p>
          <a:p>
            <a:endParaRPr lang="en-GB" dirty="0" smtClean="0"/>
          </a:p>
          <a:p>
            <a:r>
              <a:rPr lang="en-GB" sz="2800" dirty="0" smtClean="0"/>
              <a:t>Sven-Bodo Scholz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38900" cy="1143000"/>
          </a:xfrm>
        </p:spPr>
        <p:txBody>
          <a:bodyPr/>
          <a:lstStyle/>
          <a:p>
            <a:r>
              <a:rPr lang="en-GB" dirty="0" smtClean="0"/>
              <a:t>RC in Many-Core Times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9</a:t>
            </a:fld>
            <a:endParaRPr lang="en-GB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876300" y="4076700"/>
            <a:ext cx="2755900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498600" y="2324100"/>
            <a:ext cx="2454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computational </a:t>
            </a:r>
            <a:r>
              <a:rPr lang="en-GB" dirty="0" err="1" smtClean="0"/>
              <a:t>thread(s</a:t>
            </a:r>
            <a:r>
              <a:rPr lang="en-GB" dirty="0" smtClean="0"/>
              <a:t>)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220097" y="4749403"/>
            <a:ext cx="26662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61100" y="3009900"/>
            <a:ext cx="112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RC-thread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273300" y="3009900"/>
            <a:ext cx="4280695" cy="1104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73300" y="3860800"/>
            <a:ext cx="4279106" cy="825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35200" y="4419600"/>
            <a:ext cx="4317206" cy="1054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35200" y="4864100"/>
            <a:ext cx="4317206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30500" y="3009900"/>
            <a:ext cx="67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rc</a:t>
            </a:r>
            <a:r>
              <a:rPr lang="en-GB" dirty="0" smtClean="0"/>
              <a:t>-op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2768600" y="3841234"/>
            <a:ext cx="67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rc</a:t>
            </a:r>
            <a:r>
              <a:rPr lang="en-GB" dirty="0" smtClean="0"/>
              <a:t>-op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2768600" y="4456668"/>
            <a:ext cx="67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rc</a:t>
            </a:r>
            <a:r>
              <a:rPr lang="en-GB" dirty="0" smtClean="0"/>
              <a:t>-op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2736878" y="4864100"/>
            <a:ext cx="67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rc</a:t>
            </a:r>
            <a:r>
              <a:rPr lang="en-GB" dirty="0" smtClean="0"/>
              <a:t>-op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64300" cy="1143000"/>
          </a:xfrm>
        </p:spPr>
        <p:txBody>
          <a:bodyPr/>
          <a:lstStyle/>
          <a:p>
            <a:r>
              <a:rPr lang="en-GB" dirty="0" smtClean="0"/>
              <a:t>and here the runtimes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10</a:t>
            </a:fld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0" y="1066800"/>
            <a:ext cx="9144000" cy="5334000"/>
            <a:chOff x="0" y="1066800"/>
            <a:chExt cx="9144000" cy="5334000"/>
          </a:xfrm>
        </p:grpSpPr>
        <p:pic>
          <p:nvPicPr>
            <p:cNvPr id="6" name="Picture 5" descr="plot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0" y="1066800"/>
              <a:ext cx="4572000" cy="2743200"/>
            </a:xfrm>
            <a:prstGeom prst="rect">
              <a:avLst/>
            </a:prstGeom>
          </p:spPr>
        </p:pic>
        <p:pic>
          <p:nvPicPr>
            <p:cNvPr id="7" name="Picture 6" descr="plot4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4572000" y="1066800"/>
              <a:ext cx="4572000" cy="2743200"/>
            </a:xfrm>
            <a:prstGeom prst="rect">
              <a:avLst/>
            </a:prstGeom>
          </p:spPr>
        </p:pic>
        <p:pic>
          <p:nvPicPr>
            <p:cNvPr id="8" name="Picture 7" descr="plot16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0" y="3657600"/>
              <a:ext cx="4572000" cy="2743200"/>
            </a:xfrm>
            <a:prstGeom prst="rect">
              <a:avLst/>
            </a:prstGeom>
          </p:spPr>
        </p:pic>
        <p:pic>
          <p:nvPicPr>
            <p:cNvPr id="9" name="Picture 8" descr="plot64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4572000" y="3657600"/>
              <a:ext cx="4572000" cy="2743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Multi-Modal RC: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11</a:t>
            </a:fld>
            <a:endParaRPr lang="en-GB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1600200" y="1600200"/>
          <a:ext cx="6172200" cy="4114800"/>
        </p:xfrm>
        <a:graphic>
          <a:graphicData uri="http://schemas.openxmlformats.org/presentationml/2006/ole">
            <p:oleObj spid="_x0000_s25602" name="Document" r:id="rId3" imgW="2324100" imgH="1549400" progId="Word.Document.12">
              <p:link updateAutomatic="1"/>
            </p:oleObj>
          </a:graphicData>
        </a:graphic>
      </p:graphicFrame>
      <p:sp>
        <p:nvSpPr>
          <p:cNvPr id="5" name="Curved Down Arrow 4"/>
          <p:cNvSpPr/>
          <p:nvPr/>
        </p:nvSpPr>
        <p:spPr>
          <a:xfrm rot="10800000">
            <a:off x="3898900" y="5486400"/>
            <a:ext cx="1600200" cy="596900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8000" y="6026150"/>
            <a:ext cx="10166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spawn</a:t>
            </a:r>
            <a:endParaRPr lang="en-GB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runtimes: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12</a:t>
            </a:fld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0" y="1066800"/>
            <a:ext cx="9144000" cy="5410200"/>
            <a:chOff x="0" y="1066800"/>
            <a:chExt cx="9144000" cy="5410200"/>
          </a:xfrm>
        </p:grpSpPr>
        <p:pic>
          <p:nvPicPr>
            <p:cNvPr id="6" name="Picture 5" descr="plot64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4572000" y="3733800"/>
              <a:ext cx="4572000" cy="2743200"/>
            </a:xfrm>
            <a:prstGeom prst="rect">
              <a:avLst/>
            </a:prstGeom>
          </p:spPr>
        </p:pic>
        <p:pic>
          <p:nvPicPr>
            <p:cNvPr id="7" name="Picture 6" descr="plot16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tretch>
                  <a:fillRect/>
                </a:stretch>
              </p:blipFill>
            </mc:Choice>
            <mc:Fallback>
              <p:blipFill>
                <a:blip r:embed="rId5"/>
                <a:stretch>
                  <a:fillRect/>
                </a:stretch>
              </p:blipFill>
            </mc:Fallback>
          </mc:AlternateContent>
          <p:spPr>
            <a:xfrm>
              <a:off x="0" y="3733800"/>
              <a:ext cx="4572000" cy="2743200"/>
            </a:xfrm>
            <a:prstGeom prst="rect">
              <a:avLst/>
            </a:prstGeom>
          </p:spPr>
        </p:pic>
        <p:pic>
          <p:nvPicPr>
            <p:cNvPr id="8" name="Picture 7" descr="plot4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6"/>
                <a:stretch>
                  <a:fillRect/>
                </a:stretch>
              </p:blipFill>
            </mc:Choice>
            <mc:Fallback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4572000" y="1066800"/>
              <a:ext cx="4572000" cy="2743200"/>
            </a:xfrm>
            <a:prstGeom prst="rect">
              <a:avLst/>
            </a:prstGeom>
          </p:spPr>
        </p:pic>
        <p:pic>
          <p:nvPicPr>
            <p:cNvPr id="9" name="Picture 8" descr="plot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8"/>
                <a:stretch>
                  <a:fillRect/>
                </a:stretch>
              </p:blipFill>
            </mc:Choice>
            <mc:Fallback>
              <p:blipFill>
                <a:blip r:embed="rId9"/>
                <a:stretch>
                  <a:fillRect/>
                </a:stretch>
              </p:blipFill>
            </mc:Fallback>
          </mc:AlternateContent>
          <p:spPr>
            <a:xfrm>
              <a:off x="0" y="1066800"/>
              <a:ext cx="4572000" cy="2743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more cores we use the more MM matters</a:t>
            </a:r>
          </a:p>
          <a:p>
            <a:r>
              <a:rPr lang="en-GB" dirty="0" smtClean="0"/>
              <a:t>A</a:t>
            </a:r>
            <a:r>
              <a:rPr lang="en-GB" dirty="0" smtClean="0"/>
              <a:t>voiding copying of data can lead to bottlenecks in memory management</a:t>
            </a:r>
          </a:p>
          <a:p>
            <a:r>
              <a:rPr lang="en-GB" dirty="0" smtClean="0"/>
              <a:t>DP is particularly well behaved</a:t>
            </a:r>
          </a:p>
          <a:p>
            <a:r>
              <a:rPr lang="en-GB" dirty="0" smtClean="0"/>
              <a:t>U</a:t>
            </a:r>
            <a:r>
              <a:rPr lang="en-GB" dirty="0" smtClean="0"/>
              <a:t>tilising application knowledge helps a lot</a:t>
            </a:r>
          </a:p>
          <a:p>
            <a:r>
              <a:rPr lang="en-GB" dirty="0" smtClean="0"/>
              <a:t>Multi-Modal-RC is well suited for highly nested parallel applications on large non-nested data structures!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Open Questions: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</a:t>
            </a:r>
            <a:r>
              <a:rPr lang="en-GB" dirty="0" smtClean="0"/>
              <a:t>an </a:t>
            </a:r>
            <a:r>
              <a:rPr lang="en-GB" dirty="0" smtClean="0"/>
              <a:t>we improve on the multi-modal version?</a:t>
            </a:r>
          </a:p>
          <a:p>
            <a:pPr lvl="1"/>
            <a:r>
              <a:rPr lang="en-GB" dirty="0" smtClean="0"/>
              <a:t>more modes?</a:t>
            </a:r>
          </a:p>
          <a:p>
            <a:pPr lvl="1"/>
            <a:r>
              <a:rPr lang="en-GB" dirty="0" smtClean="0"/>
              <a:t>more static analysis?</a:t>
            </a:r>
          </a:p>
          <a:p>
            <a:r>
              <a:rPr lang="en-GB" dirty="0" smtClean="0"/>
              <a:t>How should we deal with smaller / nested structures ??</a:t>
            </a:r>
          </a:p>
          <a:p>
            <a:r>
              <a:rPr lang="en-GB" dirty="0" smtClean="0"/>
              <a:t>Can we integrate those techniques???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medica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4473234"/>
            <a:ext cx="2069628" cy="9870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6591300" cy="1143000"/>
          </a:xfrm>
        </p:spPr>
        <p:txBody>
          <a:bodyPr/>
          <a:lstStyle/>
          <a:p>
            <a:r>
              <a:rPr lang="en-GB" dirty="0" smtClean="0"/>
              <a:t>Context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302" y="2844800"/>
            <a:ext cx="2384298" cy="1892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040" y="4934649"/>
            <a:ext cx="533400" cy="6057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4046" y="4473234"/>
            <a:ext cx="1176993" cy="10671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4564" y="3276493"/>
            <a:ext cx="1337272" cy="9080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2543" y="2262992"/>
            <a:ext cx="1073150" cy="782615"/>
          </a:xfrm>
          <a:prstGeom prst="rect">
            <a:avLst/>
          </a:prstGeom>
        </p:spPr>
      </p:pic>
      <p:pic>
        <p:nvPicPr>
          <p:cNvPr id="17" name="Picture 16" descr="microgrid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8"/>
              <a:stretch>
                <a:fillRect/>
              </a:stretch>
            </p:blipFill>
          </mc:Choice>
          <mc:Fallback>
            <p:blipFill>
              <a:blip r:embed="rId9"/>
              <a:stretch>
                <a:fillRect/>
              </a:stretch>
            </p:blipFill>
          </mc:Fallback>
        </mc:AlternateContent>
        <p:spPr>
          <a:xfrm>
            <a:off x="7519591" y="2262992"/>
            <a:ext cx="1371600" cy="11597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60456" y="3905249"/>
            <a:ext cx="1226344" cy="1635125"/>
          </a:xfrm>
          <a:prstGeom prst="rect">
            <a:avLst/>
          </a:prstGeom>
        </p:spPr>
      </p:pic>
      <p:pic>
        <p:nvPicPr>
          <p:cNvPr id="21" name="Picture 20" descr="medical-1.jpe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3700" y="4934649"/>
            <a:ext cx="1436312" cy="1202199"/>
          </a:xfrm>
          <a:prstGeom prst="rect">
            <a:avLst/>
          </a:prstGeom>
        </p:spPr>
      </p:pic>
      <p:pic>
        <p:nvPicPr>
          <p:cNvPr id="9" name="Picture 8" descr="images-9.jpe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3188" y="2589322"/>
            <a:ext cx="2204190" cy="1665958"/>
          </a:xfrm>
          <a:prstGeom prst="rect">
            <a:avLst/>
          </a:prstGeom>
        </p:spPr>
      </p:pic>
      <p:pic>
        <p:nvPicPr>
          <p:cNvPr id="10" name="Picture 9" descr="images-10.jpe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359890" y="1173272"/>
            <a:ext cx="1416050" cy="1416050"/>
          </a:xfrm>
          <a:prstGeom prst="rect">
            <a:avLst/>
          </a:prstGeom>
        </p:spPr>
      </p:pic>
      <p:pic>
        <p:nvPicPr>
          <p:cNvPr id="7" name="Picture 6" descr="images-6.jpe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670790" y="1559914"/>
            <a:ext cx="1863112" cy="1208686"/>
          </a:xfrm>
          <a:prstGeom prst="rect">
            <a:avLst/>
          </a:prstGeom>
        </p:spPr>
      </p:pic>
      <p:pic>
        <p:nvPicPr>
          <p:cNvPr id="6" name="Picture 5" descr="images-5.jpe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3700" y="1193800"/>
            <a:ext cx="1621583" cy="1231900"/>
          </a:xfrm>
          <a:prstGeom prst="rect">
            <a:avLst/>
          </a:prstGeom>
        </p:spPr>
      </p:pic>
      <p:pic>
        <p:nvPicPr>
          <p:cNvPr id="8" name="Picture 7" descr="images-8.jpe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2983" y="3540166"/>
            <a:ext cx="1892300" cy="143022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23897" y="6173569"/>
            <a:ext cx="3482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High Productivity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53682" y="5722719"/>
            <a:ext cx="3623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High Performance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08075" y="5399553"/>
            <a:ext cx="31609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High Portability</a:t>
            </a:r>
            <a:endParaRPr lang="en-GB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6451600" cy="11430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Truly </a:t>
            </a:r>
            <a:r>
              <a:rPr lang="en-GB" dirty="0" smtClean="0"/>
              <a:t>Implicit MM is Cool...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GB" dirty="0" smtClean="0"/>
              <a:t>...</a:t>
            </a:r>
          </a:p>
          <a:p>
            <a:pPr>
              <a:buNone/>
            </a:pPr>
            <a:r>
              <a:rPr lang="en-GB" dirty="0" smtClean="0"/>
              <a:t>A = </a:t>
            </a:r>
            <a:r>
              <a:rPr lang="en-GB" dirty="0" err="1" smtClean="0"/>
              <a:t>getLargeData</a:t>
            </a:r>
            <a:r>
              <a:rPr lang="en-GB" dirty="0" smtClean="0"/>
              <a:t>( </a:t>
            </a:r>
            <a:r>
              <a:rPr lang="en-GB" dirty="0" err="1" smtClean="0"/>
              <a:t>inData</a:t>
            </a:r>
            <a:r>
              <a:rPr lang="en-GB" dirty="0" smtClean="0"/>
              <a:t>);</a:t>
            </a:r>
          </a:p>
          <a:p>
            <a:pPr>
              <a:buNone/>
            </a:pPr>
            <a:r>
              <a:rPr lang="en-GB" dirty="0" smtClean="0"/>
              <a:t>Z1 = </a:t>
            </a:r>
            <a:r>
              <a:rPr lang="en-GB" dirty="0" err="1" smtClean="0"/>
              <a:t>incArrayBy</a:t>
            </a:r>
            <a:r>
              <a:rPr lang="en-GB" dirty="0" smtClean="0"/>
              <a:t>( A, 1);</a:t>
            </a:r>
          </a:p>
          <a:p>
            <a:pPr>
              <a:buNone/>
            </a:pPr>
            <a:r>
              <a:rPr lang="en-GB" dirty="0" smtClean="0"/>
              <a:t>Z2 = </a:t>
            </a:r>
            <a:r>
              <a:rPr lang="en-GB" dirty="0" err="1" smtClean="0"/>
              <a:t>incArrayBy</a:t>
            </a:r>
            <a:r>
              <a:rPr lang="en-GB" dirty="0" smtClean="0"/>
              <a:t>( A, 2);</a:t>
            </a:r>
          </a:p>
          <a:p>
            <a:pPr>
              <a:buNone/>
            </a:pPr>
            <a:r>
              <a:rPr lang="en-GB" dirty="0" smtClean="0"/>
              <a:t>...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err="1" smtClean="0"/>
              <a:t>int</a:t>
            </a:r>
            <a:r>
              <a:rPr lang="en-GB" dirty="0" smtClean="0"/>
              <a:t>[.,.] </a:t>
            </a:r>
            <a:r>
              <a:rPr lang="en-GB" dirty="0" err="1" smtClean="0"/>
              <a:t>incArrayBy</a:t>
            </a:r>
            <a:r>
              <a:rPr lang="en-GB" dirty="0" smtClean="0"/>
              <a:t>( </a:t>
            </a:r>
            <a:r>
              <a:rPr lang="en-GB" dirty="0" err="1" smtClean="0"/>
              <a:t>int</a:t>
            </a:r>
            <a:r>
              <a:rPr lang="en-GB" dirty="0" smtClean="0"/>
              <a:t>[.,.] A, </a:t>
            </a:r>
            <a:r>
              <a:rPr lang="en-GB" dirty="0" err="1" smtClean="0"/>
              <a:t>int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)</a:t>
            </a:r>
          </a:p>
          <a:p>
            <a:pPr>
              <a:buNone/>
            </a:pPr>
            <a:r>
              <a:rPr lang="en-GB" dirty="0" smtClean="0"/>
              <a:t>{</a:t>
            </a:r>
          </a:p>
          <a:p>
            <a:pPr>
              <a:buNone/>
            </a:pPr>
            <a:r>
              <a:rPr lang="en-GB" dirty="0" smtClean="0"/>
              <a:t>    return( A + </a:t>
            </a:r>
            <a:r>
              <a:rPr lang="en-GB" dirty="0" err="1" smtClean="0"/>
              <a:t>i</a:t>
            </a:r>
            <a:r>
              <a:rPr lang="en-GB" dirty="0" smtClean="0"/>
              <a:t>);</a:t>
            </a:r>
          </a:p>
          <a:p>
            <a:pPr>
              <a:buNone/>
            </a:pPr>
            <a:r>
              <a:rPr lang="en-GB" dirty="0" smtClean="0"/>
              <a:t>}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546600" y="2844800"/>
            <a:ext cx="46931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Stateless Arrays are Cool...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6451600" cy="1143000"/>
          </a:xfrm>
        </p:spPr>
        <p:txBody>
          <a:bodyPr/>
          <a:lstStyle/>
          <a:p>
            <a:r>
              <a:rPr lang="en-GB" dirty="0" smtClean="0"/>
              <a:t>but Challenging!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GB" dirty="0" smtClean="0"/>
              <a:t>...</a:t>
            </a:r>
          </a:p>
          <a:p>
            <a:pPr>
              <a:buNone/>
            </a:pPr>
            <a:r>
              <a:rPr lang="en-GB" dirty="0" smtClean="0"/>
              <a:t>A = </a:t>
            </a:r>
            <a:r>
              <a:rPr lang="en-GB" dirty="0" err="1" smtClean="0"/>
              <a:t>getLargeData</a:t>
            </a:r>
            <a:r>
              <a:rPr lang="en-GB" dirty="0" smtClean="0"/>
              <a:t>( </a:t>
            </a:r>
            <a:r>
              <a:rPr lang="en-GB" dirty="0" err="1" smtClean="0"/>
              <a:t>inData</a:t>
            </a:r>
            <a:r>
              <a:rPr lang="en-GB" dirty="0" smtClean="0"/>
              <a:t>);</a:t>
            </a:r>
          </a:p>
          <a:p>
            <a:pPr>
              <a:buNone/>
            </a:pPr>
            <a:r>
              <a:rPr lang="en-GB" dirty="0" smtClean="0"/>
              <a:t>Z1 = </a:t>
            </a:r>
            <a:r>
              <a:rPr lang="en-GB" dirty="0" err="1" smtClean="0"/>
              <a:t>eraseDiagElem</a:t>
            </a:r>
            <a:r>
              <a:rPr lang="en-GB" dirty="0" smtClean="0"/>
              <a:t>( A, 1);</a:t>
            </a:r>
          </a:p>
          <a:p>
            <a:pPr>
              <a:buNone/>
            </a:pPr>
            <a:r>
              <a:rPr lang="en-GB" dirty="0" smtClean="0"/>
              <a:t>Z2 = </a:t>
            </a:r>
            <a:r>
              <a:rPr lang="en-GB" dirty="0" err="1" smtClean="0"/>
              <a:t>eraseDiagElem</a:t>
            </a:r>
            <a:r>
              <a:rPr lang="en-GB" dirty="0" smtClean="0"/>
              <a:t>( A, 2);</a:t>
            </a:r>
          </a:p>
          <a:p>
            <a:pPr>
              <a:buNone/>
            </a:pPr>
            <a:r>
              <a:rPr lang="en-GB" dirty="0" smtClean="0"/>
              <a:t>...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err="1" smtClean="0"/>
              <a:t>int</a:t>
            </a:r>
            <a:r>
              <a:rPr lang="en-GB" dirty="0" smtClean="0"/>
              <a:t>[.,.] </a:t>
            </a:r>
            <a:r>
              <a:rPr lang="en-GB" dirty="0" err="1" smtClean="0"/>
              <a:t>eraseDiagElem</a:t>
            </a:r>
            <a:r>
              <a:rPr lang="en-GB" dirty="0" smtClean="0"/>
              <a:t>( </a:t>
            </a:r>
            <a:r>
              <a:rPr lang="en-GB" dirty="0" err="1" smtClean="0"/>
              <a:t>int</a:t>
            </a:r>
            <a:r>
              <a:rPr lang="en-GB" dirty="0" smtClean="0"/>
              <a:t>[.,.] A, </a:t>
            </a:r>
            <a:r>
              <a:rPr lang="en-GB" dirty="0" err="1" smtClean="0"/>
              <a:t>int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)</a:t>
            </a:r>
          </a:p>
          <a:p>
            <a:pPr>
              <a:buNone/>
            </a:pPr>
            <a:r>
              <a:rPr lang="en-GB" dirty="0" smtClean="0"/>
              <a:t>{</a:t>
            </a:r>
          </a:p>
          <a:p>
            <a:pPr>
              <a:buNone/>
            </a:pPr>
            <a:r>
              <a:rPr lang="en-GB" dirty="0" smtClean="0"/>
              <a:t>    </a:t>
            </a:r>
            <a:r>
              <a:rPr lang="en-GB" dirty="0" err="1" smtClean="0"/>
              <a:t>A[i,i</a:t>
            </a:r>
            <a:r>
              <a:rPr lang="en-GB" dirty="0" smtClean="0"/>
              <a:t>] = 0;</a:t>
            </a:r>
          </a:p>
          <a:p>
            <a:pPr>
              <a:buNone/>
            </a:pPr>
            <a:r>
              <a:rPr lang="en-GB" dirty="0" smtClean="0"/>
              <a:t>    return( A);</a:t>
            </a:r>
          </a:p>
          <a:p>
            <a:pPr>
              <a:buNone/>
            </a:pPr>
            <a:r>
              <a:rPr lang="en-GB" dirty="0" smtClean="0"/>
              <a:t>}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439196" y="2171700"/>
            <a:ext cx="32476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rgbClr val="FF0000"/>
                </a:solidFill>
              </a:rPr>
              <a:t>Aggregate Update</a:t>
            </a:r>
          </a:p>
          <a:p>
            <a:r>
              <a:rPr lang="en-GB" sz="3200" b="1" dirty="0" smtClean="0">
                <a:solidFill>
                  <a:srgbClr val="FF0000"/>
                </a:solidFill>
              </a:rPr>
              <a:t> Problem!</a:t>
            </a:r>
            <a:endParaRPr lang="en-GB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6527800" cy="1143000"/>
          </a:xfrm>
        </p:spPr>
        <p:txBody>
          <a:bodyPr/>
          <a:lstStyle/>
          <a:p>
            <a:r>
              <a:rPr lang="en-GB" dirty="0" smtClean="0"/>
              <a:t>Solutions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version trees</a:t>
            </a:r>
          </a:p>
          <a:p>
            <a:pPr lvl="1">
              <a:buNone/>
            </a:pPr>
            <a:r>
              <a:rPr lang="en-GB" dirty="0" err="1" smtClean="0">
                <a:solidFill>
                  <a:srgbClr val="0000FF"/>
                </a:solidFill>
              </a:rPr>
              <a:t>eg</a:t>
            </a:r>
            <a:r>
              <a:rPr lang="en-GB" dirty="0" smtClean="0">
                <a:solidFill>
                  <a:srgbClr val="0000FF"/>
                </a:solidFill>
              </a:rPr>
              <a:t>. </a:t>
            </a:r>
            <a:r>
              <a:rPr lang="en-GB" dirty="0" smtClean="0">
                <a:solidFill>
                  <a:srgbClr val="0000FF"/>
                </a:solidFill>
              </a:rPr>
              <a:t>[AasaEtAL88]</a:t>
            </a:r>
            <a:endParaRPr lang="en-GB" dirty="0" smtClean="0">
              <a:solidFill>
                <a:srgbClr val="0000FF"/>
              </a:solidFill>
            </a:endParaRPr>
          </a:p>
          <a:p>
            <a:r>
              <a:rPr lang="en-GB" dirty="0" smtClean="0"/>
              <a:t>single threading</a:t>
            </a:r>
          </a:p>
          <a:p>
            <a:pPr lvl="1">
              <a:buNone/>
            </a:pPr>
            <a:r>
              <a:rPr lang="en-GB" dirty="0" err="1" smtClean="0">
                <a:solidFill>
                  <a:srgbClr val="0000FF"/>
                </a:solidFill>
              </a:rPr>
              <a:t>eg</a:t>
            </a:r>
            <a:r>
              <a:rPr lang="en-GB" dirty="0" smtClean="0">
                <a:solidFill>
                  <a:srgbClr val="0000FF"/>
                </a:solidFill>
              </a:rPr>
              <a:t>. Linear Types [Wadler90]</a:t>
            </a:r>
          </a:p>
          <a:p>
            <a:pPr lvl="1">
              <a:buNone/>
            </a:pPr>
            <a:r>
              <a:rPr lang="en-GB" dirty="0" smtClean="0">
                <a:solidFill>
                  <a:srgbClr val="0000FF"/>
                </a:solidFill>
              </a:rPr>
              <a:t>Uniqueness Types [BarendsenSmetsers95]</a:t>
            </a:r>
            <a:endParaRPr lang="en-GB" dirty="0" smtClean="0">
              <a:solidFill>
                <a:srgbClr val="0000FF"/>
              </a:solidFill>
            </a:endParaRPr>
          </a:p>
          <a:p>
            <a:r>
              <a:rPr lang="en-GB" dirty="0" smtClean="0"/>
              <a:t>non-delayed garbage </a:t>
            </a:r>
            <a:r>
              <a:rPr lang="en-GB" dirty="0" smtClean="0"/>
              <a:t>collection</a:t>
            </a:r>
          </a:p>
          <a:p>
            <a:pPr lvl="1">
              <a:buNone/>
            </a:pPr>
            <a:r>
              <a:rPr lang="en-GB" dirty="0" err="1" smtClean="0">
                <a:solidFill>
                  <a:srgbClr val="0000FF"/>
                </a:solidFill>
              </a:rPr>
              <a:t>eg</a:t>
            </a:r>
            <a:r>
              <a:rPr lang="en-GB" dirty="0" smtClean="0">
                <a:solidFill>
                  <a:srgbClr val="0000FF"/>
                </a:solidFill>
              </a:rPr>
              <a:t>. </a:t>
            </a:r>
            <a:r>
              <a:rPr lang="en-GB" dirty="0" err="1" smtClean="0">
                <a:solidFill>
                  <a:srgbClr val="0000FF"/>
                </a:solidFill>
              </a:rPr>
              <a:t>λ</a:t>
            </a:r>
            <a:r>
              <a:rPr lang="en-GB" dirty="0" smtClean="0">
                <a:solidFill>
                  <a:srgbClr val="0000FF"/>
                </a:solidFill>
              </a:rPr>
              <a:t>-calculus [Hudak84]</a:t>
            </a:r>
          </a:p>
          <a:p>
            <a:pPr lvl="1">
              <a:buNone/>
            </a:pPr>
            <a:r>
              <a:rPr lang="en-GB" dirty="0" smtClean="0">
                <a:solidFill>
                  <a:srgbClr val="0000FF"/>
                </a:solidFill>
              </a:rPr>
              <a:t>       SISAL [Cann89]</a:t>
            </a:r>
          </a:p>
          <a:p>
            <a:pPr lvl="1">
              <a:buNone/>
            </a:pPr>
            <a:r>
              <a:rPr lang="en-GB" dirty="0" smtClean="0">
                <a:solidFill>
                  <a:srgbClr val="0000FF"/>
                </a:solidFill>
              </a:rPr>
              <a:t>       </a:t>
            </a:r>
            <a:r>
              <a:rPr lang="en-GB" dirty="0" err="1" smtClean="0">
                <a:solidFill>
                  <a:srgbClr val="0000FF"/>
                </a:solidFill>
              </a:rPr>
              <a:t>SaC</a:t>
            </a:r>
            <a:r>
              <a:rPr lang="en-GB" dirty="0" smtClean="0">
                <a:solidFill>
                  <a:srgbClr val="0000FF"/>
                </a:solidFill>
              </a:rPr>
              <a:t> [Trojahner05, GrelckScholz08]</a:t>
            </a:r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611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Design Space for MM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5</a:t>
            </a:fld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1034698" y="1952625"/>
            <a:ext cx="7256021" cy="1994595"/>
            <a:chOff x="772319" y="2333625"/>
            <a:chExt cx="7256021" cy="1994595"/>
          </a:xfrm>
        </p:grpSpPr>
        <p:sp>
          <p:nvSpPr>
            <p:cNvPr id="7" name="TextBox 6"/>
            <p:cNvSpPr txBox="1"/>
            <p:nvPr/>
          </p:nvSpPr>
          <p:spPr>
            <a:xfrm>
              <a:off x="772319" y="2943225"/>
              <a:ext cx="1192454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f</a:t>
              </a:r>
              <a:r>
                <a:rPr lang="en-GB" dirty="0" smtClean="0"/>
                <a:t>( a, </a:t>
              </a:r>
              <a:r>
                <a:rPr lang="en-GB" dirty="0" err="1" smtClean="0"/>
                <a:t>b</a:t>
              </a:r>
              <a:r>
                <a:rPr lang="en-GB" dirty="0" smtClean="0"/>
                <a:t> , </a:t>
              </a:r>
              <a:r>
                <a:rPr lang="en-GB" dirty="0" err="1" smtClean="0"/>
                <a:t>c</a:t>
              </a:r>
              <a:r>
                <a:rPr lang="en-GB" dirty="0" smtClean="0"/>
                <a:t>)</a:t>
              </a:r>
              <a:endParaRPr lang="en-GB" dirty="0"/>
            </a:p>
          </p:txBody>
        </p:sp>
        <p:sp>
          <p:nvSpPr>
            <p:cNvPr id="8" name="Curved Down Arrow 7"/>
            <p:cNvSpPr/>
            <p:nvPr/>
          </p:nvSpPr>
          <p:spPr>
            <a:xfrm>
              <a:off x="1964773" y="2333625"/>
              <a:ext cx="3227146" cy="609600"/>
            </a:xfrm>
            <a:prstGeom prst="curved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91919" y="2943225"/>
              <a:ext cx="2836421" cy="13849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err="1" smtClean="0"/>
                <a:t>f</a:t>
              </a:r>
              <a:r>
                <a:rPr lang="en-GB" dirty="0" smtClean="0"/>
                <a:t>( a, </a:t>
              </a:r>
              <a:r>
                <a:rPr lang="en-GB" dirty="0" err="1" smtClean="0"/>
                <a:t>b</a:t>
              </a:r>
              <a:r>
                <a:rPr lang="en-GB" dirty="0" smtClean="0"/>
                <a:t> ,</a:t>
              </a:r>
              <a:r>
                <a:rPr lang="en-GB" dirty="0" err="1" smtClean="0"/>
                <a:t>c</a:t>
              </a:r>
              <a:r>
                <a:rPr lang="en-GB" dirty="0" smtClean="0"/>
                <a:t> )</a:t>
              </a:r>
            </a:p>
            <a:p>
              <a:r>
                <a:rPr lang="en-GB" dirty="0" smtClean="0"/>
                <a:t>{</a:t>
              </a:r>
            </a:p>
            <a:p>
              <a:r>
                <a:rPr lang="en-GB" dirty="0" smtClean="0"/>
                <a:t>    ... a..... a....</a:t>
              </a:r>
              <a:r>
                <a:rPr lang="en-GB" dirty="0" err="1" smtClean="0"/>
                <a:t>b</a:t>
              </a:r>
              <a:r>
                <a:rPr lang="en-GB" dirty="0" smtClean="0"/>
                <a:t>.....</a:t>
              </a:r>
              <a:r>
                <a:rPr lang="en-GB" dirty="0" err="1" smtClean="0"/>
                <a:t>b</a:t>
              </a:r>
              <a:r>
                <a:rPr lang="en-GB" dirty="0" smtClean="0"/>
                <a:t>....</a:t>
              </a:r>
              <a:r>
                <a:rPr lang="en-GB" dirty="0" err="1" smtClean="0"/>
                <a:t>c</a:t>
              </a:r>
              <a:r>
                <a:rPr lang="en-GB" dirty="0" smtClean="0"/>
                <a:t>...</a:t>
              </a:r>
            </a:p>
            <a:p>
              <a:r>
                <a:rPr lang="en-GB" dirty="0" smtClean="0"/>
                <a:t>}</a:t>
              </a:r>
              <a:endParaRPr lang="en-GB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23160" y="2527727"/>
              <a:ext cx="214764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3F80CD"/>
                  </a:solidFill>
                </a:rPr>
                <a:t>conceptual copies</a:t>
              </a:r>
              <a:endParaRPr lang="en-GB" dirty="0">
                <a:solidFill>
                  <a:srgbClr val="3F80CD"/>
                </a:solidFill>
              </a:endParaRPr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200" y="3978910"/>
          <a:ext cx="782426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3181"/>
                <a:gridCol w="2273300"/>
                <a:gridCol w="1981200"/>
                <a:gridCol w="2246579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operation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non-delayed</a:t>
                      </a:r>
                      <a:r>
                        <a:rPr lang="en-GB" baseline="0" dirty="0" smtClean="0"/>
                        <a:t> copy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delayed copy + delayed GC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delayed copy + non-delayed GC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read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O(1)</a:t>
                      </a:r>
                      <a:r>
                        <a:rPr lang="en-GB" baseline="0" dirty="0" smtClean="0"/>
                        <a:t> + free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O(1)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O(1) + DEC_RC_FREE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update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O(1)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O(n</a:t>
                      </a:r>
                      <a:r>
                        <a:rPr lang="en-GB" dirty="0" smtClean="0"/>
                        <a:t>) + </a:t>
                      </a:r>
                      <a:r>
                        <a:rPr lang="en-GB" dirty="0" err="1" smtClean="0"/>
                        <a:t>malloc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O(1) / </a:t>
                      </a:r>
                      <a:r>
                        <a:rPr lang="en-GB" dirty="0" err="1" smtClean="0"/>
                        <a:t>O(n</a:t>
                      </a:r>
                      <a:r>
                        <a:rPr lang="en-GB" dirty="0" smtClean="0"/>
                        <a:t>) + </a:t>
                      </a:r>
                      <a:r>
                        <a:rPr lang="en-GB" dirty="0" err="1" smtClean="0"/>
                        <a:t>malloc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reuse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O(1)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malloc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O(1) / </a:t>
                      </a:r>
                      <a:r>
                        <a:rPr lang="en-GB" dirty="0" err="1" smtClean="0"/>
                        <a:t>malloc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funcall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O(1) / </a:t>
                      </a:r>
                      <a:r>
                        <a:rPr lang="en-GB" dirty="0" err="1" smtClean="0"/>
                        <a:t>O(n</a:t>
                      </a:r>
                      <a:r>
                        <a:rPr lang="en-GB" dirty="0" smtClean="0"/>
                        <a:t>) + </a:t>
                      </a:r>
                      <a:r>
                        <a:rPr lang="en-GB" dirty="0" err="1" smtClean="0"/>
                        <a:t>malloc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O(1)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O(1) + INC_RC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6527800" cy="1143000"/>
          </a:xfrm>
        </p:spPr>
        <p:txBody>
          <a:bodyPr/>
          <a:lstStyle/>
          <a:p>
            <a:r>
              <a:rPr lang="en-GB" dirty="0" smtClean="0"/>
              <a:t>Going Multi-Core 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6</a:t>
            </a:fld>
            <a:endParaRPr lang="en-GB"/>
          </a:p>
        </p:txBody>
      </p:sp>
      <p:grpSp>
        <p:nvGrpSpPr>
          <p:cNvPr id="126" name="Group 125"/>
          <p:cNvGrpSpPr/>
          <p:nvPr/>
        </p:nvGrpSpPr>
        <p:grpSpPr>
          <a:xfrm>
            <a:off x="762000" y="1447800"/>
            <a:ext cx="7603149" cy="3594100"/>
            <a:chOff x="762000" y="2070100"/>
            <a:chExt cx="7603149" cy="3594100"/>
          </a:xfrm>
        </p:grpSpPr>
        <p:grpSp>
          <p:nvGrpSpPr>
            <p:cNvPr id="81" name="Group 80"/>
            <p:cNvGrpSpPr/>
            <p:nvPr/>
          </p:nvGrpSpPr>
          <p:grpSpPr>
            <a:xfrm>
              <a:off x="762000" y="2070100"/>
              <a:ext cx="1655208" cy="3124200"/>
              <a:chOff x="762000" y="2070100"/>
              <a:chExt cx="1655208" cy="3124200"/>
            </a:xfrm>
          </p:grpSpPr>
          <p:cxnSp>
            <p:nvCxnSpPr>
              <p:cNvPr id="5" name="Straight Arrow Connector 4"/>
              <p:cNvCxnSpPr/>
              <p:nvPr/>
            </p:nvCxnSpPr>
            <p:spPr>
              <a:xfrm rot="5400000">
                <a:off x="-177800" y="3797300"/>
                <a:ext cx="2755900" cy="381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TextBox 5"/>
              <p:cNvSpPr txBox="1"/>
              <p:nvPr/>
            </p:nvSpPr>
            <p:spPr>
              <a:xfrm>
                <a:off x="762000" y="2070100"/>
                <a:ext cx="16552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single-threaded</a:t>
                </a:r>
                <a:endParaRPr lang="en-GB" dirty="0"/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1219200" y="2849602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7" name="Straight Arrow Connector 6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Box 11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  <p:grpSp>
            <p:nvGrpSpPr>
              <p:cNvPr id="75" name="Group 74"/>
              <p:cNvGrpSpPr/>
              <p:nvPr/>
            </p:nvGrpSpPr>
            <p:grpSpPr>
              <a:xfrm>
                <a:off x="1181100" y="3822700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76" name="Straight Arrow Connector 75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7" name="TextBox 76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1193800" y="4576802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79" name="Straight Arrow Connector 78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TextBox 79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</p:grpSp>
        <p:grpSp>
          <p:nvGrpSpPr>
            <p:cNvPr id="82" name="Group 81"/>
            <p:cNvGrpSpPr/>
            <p:nvPr/>
          </p:nvGrpSpPr>
          <p:grpSpPr>
            <a:xfrm>
              <a:off x="3327343" y="2849602"/>
              <a:ext cx="914457" cy="2344699"/>
              <a:chOff x="1181100" y="2849602"/>
              <a:chExt cx="914457" cy="2344699"/>
            </a:xfrm>
          </p:grpSpPr>
          <p:cxnSp>
            <p:nvCxnSpPr>
              <p:cNvPr id="83" name="Straight Arrow Connector 82"/>
              <p:cNvCxnSpPr/>
              <p:nvPr/>
            </p:nvCxnSpPr>
            <p:spPr>
              <a:xfrm rot="5400000">
                <a:off x="27802" y="4002901"/>
                <a:ext cx="2344698" cy="3810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5" name="Group 12"/>
              <p:cNvGrpSpPr/>
              <p:nvPr/>
            </p:nvGrpSpPr>
            <p:grpSpPr>
              <a:xfrm>
                <a:off x="1219200" y="2849602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92" name="Straight Arrow Connector 6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TextBox 92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  <p:grpSp>
            <p:nvGrpSpPr>
              <p:cNvPr id="86" name="Group 74"/>
              <p:cNvGrpSpPr/>
              <p:nvPr/>
            </p:nvGrpSpPr>
            <p:grpSpPr>
              <a:xfrm>
                <a:off x="1181100" y="3822700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90" name="Straight Arrow Connector 89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TextBox 90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  <p:grpSp>
            <p:nvGrpSpPr>
              <p:cNvPr id="87" name="Group 77"/>
              <p:cNvGrpSpPr/>
              <p:nvPr/>
            </p:nvGrpSpPr>
            <p:grpSpPr>
              <a:xfrm>
                <a:off x="1193800" y="4576802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88" name="Straight Arrow Connector 87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TextBox 88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</p:grpSp>
        <p:grpSp>
          <p:nvGrpSpPr>
            <p:cNvPr id="94" name="Group 93"/>
            <p:cNvGrpSpPr/>
            <p:nvPr/>
          </p:nvGrpSpPr>
          <p:grpSpPr>
            <a:xfrm>
              <a:off x="4897992" y="2070100"/>
              <a:ext cx="1362047" cy="3594100"/>
              <a:chOff x="762000" y="2070100"/>
              <a:chExt cx="1362047" cy="3594100"/>
            </a:xfrm>
          </p:grpSpPr>
          <p:cxnSp>
            <p:nvCxnSpPr>
              <p:cNvPr id="95" name="Straight Arrow Connector 94"/>
              <p:cNvCxnSpPr/>
              <p:nvPr/>
            </p:nvCxnSpPr>
            <p:spPr>
              <a:xfrm rot="5400000">
                <a:off x="-412750" y="4032250"/>
                <a:ext cx="3225800" cy="3810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/>
              <p:cNvSpPr txBox="1"/>
              <p:nvPr/>
            </p:nvSpPr>
            <p:spPr>
              <a:xfrm>
                <a:off x="762000" y="2070100"/>
                <a:ext cx="13620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data-parallel</a:t>
                </a:r>
                <a:endParaRPr lang="en-GB" dirty="0"/>
              </a:p>
            </p:txBody>
          </p:sp>
          <p:grpSp>
            <p:nvGrpSpPr>
              <p:cNvPr id="97" name="Group 12"/>
              <p:cNvGrpSpPr/>
              <p:nvPr/>
            </p:nvGrpSpPr>
            <p:grpSpPr>
              <a:xfrm>
                <a:off x="1219200" y="2849602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104" name="Straight Arrow Connector 6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TextBox 104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  <p:grpSp>
            <p:nvGrpSpPr>
              <p:cNvPr id="98" name="Group 74"/>
              <p:cNvGrpSpPr/>
              <p:nvPr/>
            </p:nvGrpSpPr>
            <p:grpSpPr>
              <a:xfrm>
                <a:off x="1181100" y="3822700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102" name="Straight Arrow Connector 101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TextBox 102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  <p:grpSp>
            <p:nvGrpSpPr>
              <p:cNvPr id="99" name="Group 77"/>
              <p:cNvGrpSpPr/>
              <p:nvPr/>
            </p:nvGrpSpPr>
            <p:grpSpPr>
              <a:xfrm>
                <a:off x="1193800" y="4576802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100" name="Straight Arrow Connector 99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TextBox 100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</p:grpSp>
        <p:grpSp>
          <p:nvGrpSpPr>
            <p:cNvPr id="106" name="Group 105"/>
            <p:cNvGrpSpPr/>
            <p:nvPr/>
          </p:nvGrpSpPr>
          <p:grpSpPr>
            <a:xfrm>
              <a:off x="7450692" y="2849602"/>
              <a:ext cx="914457" cy="2344698"/>
              <a:chOff x="1181100" y="2849602"/>
              <a:chExt cx="914457" cy="2344698"/>
            </a:xfrm>
          </p:grpSpPr>
          <p:cxnSp>
            <p:nvCxnSpPr>
              <p:cNvPr id="107" name="Straight Arrow Connector 106"/>
              <p:cNvCxnSpPr/>
              <p:nvPr/>
            </p:nvCxnSpPr>
            <p:spPr>
              <a:xfrm rot="5400000">
                <a:off x="27801" y="4002901"/>
                <a:ext cx="2344698" cy="3810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9" name="Group 12"/>
              <p:cNvGrpSpPr/>
              <p:nvPr/>
            </p:nvGrpSpPr>
            <p:grpSpPr>
              <a:xfrm>
                <a:off x="1219200" y="2849602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116" name="Straight Arrow Connector 6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7" name="TextBox 116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  <p:grpSp>
            <p:nvGrpSpPr>
              <p:cNvPr id="110" name="Group 74"/>
              <p:cNvGrpSpPr/>
              <p:nvPr/>
            </p:nvGrpSpPr>
            <p:grpSpPr>
              <a:xfrm>
                <a:off x="1181100" y="3822700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114" name="Straight Arrow Connector 113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5" name="TextBox 114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  <p:grpSp>
            <p:nvGrpSpPr>
              <p:cNvPr id="111" name="Group 77"/>
              <p:cNvGrpSpPr/>
              <p:nvPr/>
            </p:nvGrpSpPr>
            <p:grpSpPr>
              <a:xfrm>
                <a:off x="1193800" y="4576802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112" name="Straight Arrow Connector 111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3" name="TextBox 112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</p:grpSp>
        <p:cxnSp>
          <p:nvCxnSpPr>
            <p:cNvPr id="121" name="Straight Connector 120"/>
            <p:cNvCxnSpPr/>
            <p:nvPr/>
          </p:nvCxnSpPr>
          <p:spPr>
            <a:xfrm>
              <a:off x="3327343" y="5194301"/>
              <a:ext cx="4123349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3365445" y="2849602"/>
              <a:ext cx="4123349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TextBox 123"/>
            <p:cNvSpPr txBox="1"/>
            <p:nvPr/>
          </p:nvSpPr>
          <p:spPr>
            <a:xfrm>
              <a:off x="4394200" y="3982998"/>
              <a:ext cx="431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104787"/>
                  </a:solidFill>
                </a:rPr>
                <a:t>...</a:t>
              </a:r>
              <a:endParaRPr lang="en-GB" sz="2400" b="1" dirty="0">
                <a:solidFill>
                  <a:srgbClr val="104787"/>
                </a:solidFill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6769361" y="3982998"/>
              <a:ext cx="431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rgbClr val="104787"/>
                  </a:solidFill>
                </a:rPr>
                <a:t>...</a:t>
              </a:r>
              <a:endParaRPr lang="en-GB" sz="2400" b="1" dirty="0">
                <a:solidFill>
                  <a:srgbClr val="104787"/>
                </a:solidFill>
              </a:endParaRP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1181100" y="5016500"/>
            <a:ext cx="6225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local variables do not escape!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relatively free variables can only benefit from reuse in 1/n cases!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1219200" y="5016500"/>
            <a:ext cx="7627586" cy="1402665"/>
            <a:chOff x="1219200" y="5016500"/>
            <a:chExt cx="7627586" cy="1402665"/>
          </a:xfrm>
        </p:grpSpPr>
        <p:sp>
          <p:nvSpPr>
            <p:cNvPr id="128" name="TextBox 127"/>
            <p:cNvSpPr txBox="1"/>
            <p:nvPr/>
          </p:nvSpPr>
          <p:spPr>
            <a:xfrm>
              <a:off x="1219200" y="5772834"/>
              <a:ext cx="316587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8000"/>
                  </a:solidFill>
                </a:rPr>
                <a:t>=&gt; use thread-local heaps</a:t>
              </a:r>
            </a:p>
            <a:p>
              <a:r>
                <a:rPr lang="en-GB" dirty="0" smtClean="0">
                  <a:solidFill>
                    <a:srgbClr val="008000"/>
                  </a:solidFill>
                </a:rPr>
                <a:t>=&gt; inhibit </a:t>
              </a:r>
              <a:r>
                <a:rPr lang="en-GB" dirty="0" err="1" smtClean="0">
                  <a:solidFill>
                    <a:srgbClr val="008000"/>
                  </a:solidFill>
                </a:rPr>
                <a:t>rc</a:t>
              </a:r>
              <a:r>
                <a:rPr lang="en-GB" dirty="0" smtClean="0">
                  <a:solidFill>
                    <a:srgbClr val="008000"/>
                  </a:solidFill>
                </a:rPr>
                <a:t>-ops on </a:t>
              </a:r>
              <a:r>
                <a:rPr lang="en-GB" dirty="0" err="1" smtClean="0">
                  <a:solidFill>
                    <a:srgbClr val="008000"/>
                  </a:solidFill>
                </a:rPr>
                <a:t>rel</a:t>
              </a:r>
              <a:r>
                <a:rPr lang="en-GB" dirty="0" smtClean="0">
                  <a:solidFill>
                    <a:srgbClr val="008000"/>
                  </a:solidFill>
                </a:rPr>
                <a:t>-free </a:t>
              </a:r>
              <a:r>
                <a:rPr lang="en-GB" dirty="0" err="1" smtClean="0">
                  <a:solidFill>
                    <a:srgbClr val="008000"/>
                  </a:solidFill>
                </a:rPr>
                <a:t>vars</a:t>
              </a:r>
              <a:endParaRPr lang="en-GB" dirty="0">
                <a:solidFill>
                  <a:srgbClr val="008000"/>
                </a:solidFill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078164" y="5016500"/>
              <a:ext cx="76862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008000"/>
                  </a:solidFill>
                  <a:sym typeface="Wingdings"/>
                </a:rPr>
                <a:t></a:t>
              </a:r>
              <a:endParaRPr lang="en-GB" sz="5400" b="1" dirty="0">
                <a:solidFill>
                  <a:srgbClr val="008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8"/>
            <a:ext cx="6527800" cy="1143000"/>
          </a:xfrm>
        </p:spPr>
        <p:txBody>
          <a:bodyPr/>
          <a:lstStyle/>
          <a:p>
            <a:r>
              <a:rPr lang="en-GB" dirty="0" smtClean="0"/>
              <a:t>Going Multi-Core II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7</a:t>
            </a:fld>
            <a:endParaRPr lang="en-GB"/>
          </a:p>
        </p:txBody>
      </p:sp>
      <p:grpSp>
        <p:nvGrpSpPr>
          <p:cNvPr id="8" name="Group 80"/>
          <p:cNvGrpSpPr/>
          <p:nvPr/>
        </p:nvGrpSpPr>
        <p:grpSpPr>
          <a:xfrm>
            <a:off x="762000" y="1447800"/>
            <a:ext cx="1655208" cy="3124200"/>
            <a:chOff x="762000" y="2070100"/>
            <a:chExt cx="1655208" cy="3124200"/>
          </a:xfrm>
        </p:grpSpPr>
        <p:cxnSp>
          <p:nvCxnSpPr>
            <p:cNvPr id="5" name="Straight Arrow Connector 4"/>
            <p:cNvCxnSpPr/>
            <p:nvPr/>
          </p:nvCxnSpPr>
          <p:spPr>
            <a:xfrm rot="5400000">
              <a:off x="-177800" y="3797300"/>
              <a:ext cx="2755900" cy="381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762000" y="2070100"/>
              <a:ext cx="16552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single-threaded</a:t>
              </a:r>
              <a:endParaRPr lang="en-GB" dirty="0"/>
            </a:p>
          </p:txBody>
        </p:sp>
        <p:grpSp>
          <p:nvGrpSpPr>
            <p:cNvPr id="9" name="Group 12"/>
            <p:cNvGrpSpPr/>
            <p:nvPr/>
          </p:nvGrpSpPr>
          <p:grpSpPr>
            <a:xfrm>
              <a:off x="1219200" y="2849602"/>
              <a:ext cx="876357" cy="369332"/>
              <a:chOff x="1219200" y="2849602"/>
              <a:chExt cx="876357" cy="369332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1219200" y="3009900"/>
                <a:ext cx="876357" cy="2090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/>
              <p:cNvSpPr txBox="1"/>
              <p:nvPr/>
            </p:nvSpPr>
            <p:spPr>
              <a:xfrm>
                <a:off x="1422514" y="2849602"/>
                <a:ext cx="67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err="1" smtClean="0"/>
                  <a:t>rc</a:t>
                </a:r>
                <a:r>
                  <a:rPr lang="en-GB" dirty="0" smtClean="0"/>
                  <a:t>-op</a:t>
                </a:r>
                <a:endParaRPr lang="en-GB" dirty="0"/>
              </a:p>
            </p:txBody>
          </p:sp>
        </p:grpSp>
        <p:grpSp>
          <p:nvGrpSpPr>
            <p:cNvPr id="10" name="Group 74"/>
            <p:cNvGrpSpPr/>
            <p:nvPr/>
          </p:nvGrpSpPr>
          <p:grpSpPr>
            <a:xfrm>
              <a:off x="1181100" y="3822700"/>
              <a:ext cx="876357" cy="369332"/>
              <a:chOff x="1219200" y="2849602"/>
              <a:chExt cx="876357" cy="369332"/>
            </a:xfrm>
          </p:grpSpPr>
          <p:cxnSp>
            <p:nvCxnSpPr>
              <p:cNvPr id="76" name="Straight Arrow Connector 75"/>
              <p:cNvCxnSpPr/>
              <p:nvPr/>
            </p:nvCxnSpPr>
            <p:spPr>
              <a:xfrm>
                <a:off x="1219200" y="3009900"/>
                <a:ext cx="876357" cy="2090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76"/>
              <p:cNvSpPr txBox="1"/>
              <p:nvPr/>
            </p:nvSpPr>
            <p:spPr>
              <a:xfrm>
                <a:off x="1422514" y="2849602"/>
                <a:ext cx="67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err="1" smtClean="0"/>
                  <a:t>rc</a:t>
                </a:r>
                <a:r>
                  <a:rPr lang="en-GB" dirty="0" smtClean="0"/>
                  <a:t>-op</a:t>
                </a:r>
                <a:endParaRPr lang="en-GB" dirty="0"/>
              </a:p>
            </p:txBody>
          </p:sp>
        </p:grpSp>
        <p:grpSp>
          <p:nvGrpSpPr>
            <p:cNvPr id="11" name="Group 77"/>
            <p:cNvGrpSpPr/>
            <p:nvPr/>
          </p:nvGrpSpPr>
          <p:grpSpPr>
            <a:xfrm>
              <a:off x="1193800" y="4576802"/>
              <a:ext cx="876357" cy="369332"/>
              <a:chOff x="1219200" y="2849602"/>
              <a:chExt cx="876357" cy="369332"/>
            </a:xfrm>
          </p:grpSpPr>
          <p:cxnSp>
            <p:nvCxnSpPr>
              <p:cNvPr id="79" name="Straight Arrow Connector 78"/>
              <p:cNvCxnSpPr/>
              <p:nvPr/>
            </p:nvCxnSpPr>
            <p:spPr>
              <a:xfrm>
                <a:off x="1219200" y="3009900"/>
                <a:ext cx="876357" cy="20903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TextBox 79"/>
              <p:cNvSpPr txBox="1"/>
              <p:nvPr/>
            </p:nvSpPr>
            <p:spPr>
              <a:xfrm>
                <a:off x="1422514" y="2849602"/>
                <a:ext cx="67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err="1" smtClean="0"/>
                  <a:t>rc</a:t>
                </a:r>
                <a:r>
                  <a:rPr lang="en-GB" dirty="0" smtClean="0"/>
                  <a:t>-op</a:t>
                </a:r>
                <a:endParaRPr lang="en-GB" dirty="0"/>
              </a:p>
            </p:txBody>
          </p:sp>
        </p:grpSp>
      </p:grpSp>
      <p:sp>
        <p:nvSpPr>
          <p:cNvPr id="128" name="TextBox 127"/>
          <p:cNvSpPr txBox="1"/>
          <p:nvPr/>
        </p:nvSpPr>
        <p:spPr>
          <a:xfrm>
            <a:off x="1219200" y="5772834"/>
            <a:ext cx="1738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8000"/>
                </a:solidFill>
              </a:rPr>
              <a:t>=&gt; use locking....</a:t>
            </a:r>
            <a:endParaRPr lang="en-GB" dirty="0">
              <a:solidFill>
                <a:srgbClr val="008000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1181100" y="5016500"/>
            <a:ext cx="7665686" cy="923330"/>
            <a:chOff x="1181100" y="5016500"/>
            <a:chExt cx="7665686" cy="923330"/>
          </a:xfrm>
        </p:grpSpPr>
        <p:sp>
          <p:nvSpPr>
            <p:cNvPr id="127" name="TextBox 126"/>
            <p:cNvSpPr txBox="1"/>
            <p:nvPr/>
          </p:nvSpPr>
          <p:spPr>
            <a:xfrm>
              <a:off x="1181100" y="5016500"/>
              <a:ext cx="57733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FF0000"/>
                  </a:solidFill>
                </a:rPr>
                <a:t>local variables </a:t>
              </a:r>
              <a:r>
                <a:rPr lang="en-GB" b="1" dirty="0" smtClean="0">
                  <a:solidFill>
                    <a:srgbClr val="FF0000"/>
                  </a:solidFill>
                </a:rPr>
                <a:t>do</a:t>
              </a:r>
              <a:r>
                <a:rPr lang="en-GB" dirty="0" smtClean="0">
                  <a:solidFill>
                    <a:srgbClr val="FF0000"/>
                  </a:solidFill>
                </a:rPr>
                <a:t> escape!</a:t>
              </a:r>
            </a:p>
            <a:p>
              <a:r>
                <a:rPr lang="en-GB" dirty="0" smtClean="0">
                  <a:solidFill>
                    <a:srgbClr val="FF0000"/>
                  </a:solidFill>
                </a:rPr>
                <a:t>relatively free variables </a:t>
              </a:r>
              <a:r>
                <a:rPr lang="en-GB" b="1" dirty="0" smtClean="0">
                  <a:solidFill>
                    <a:srgbClr val="FF0000"/>
                  </a:solidFill>
                </a:rPr>
                <a:t>can </a:t>
              </a:r>
              <a:r>
                <a:rPr lang="en-GB" dirty="0" smtClean="0">
                  <a:solidFill>
                    <a:srgbClr val="FF0000"/>
                  </a:solidFill>
                </a:rPr>
                <a:t>benefit from reuse in 1/2 cases!</a:t>
              </a: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8078164" y="5016500"/>
              <a:ext cx="76862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b="1" dirty="0" err="1" smtClean="0">
                  <a:solidFill>
                    <a:srgbClr val="FF0000"/>
                  </a:solidFill>
                  <a:sym typeface="Wingdings"/>
                </a:rPr>
                <a:t></a:t>
              </a:r>
              <a:endParaRPr lang="en-GB" sz="5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800543" y="1430060"/>
            <a:ext cx="2904206" cy="3555484"/>
            <a:chOff x="3327343" y="1430060"/>
            <a:chExt cx="2904206" cy="3555484"/>
          </a:xfrm>
        </p:grpSpPr>
        <p:grpSp>
          <p:nvGrpSpPr>
            <p:cNvPr id="13" name="Group 81"/>
            <p:cNvGrpSpPr/>
            <p:nvPr/>
          </p:nvGrpSpPr>
          <p:grpSpPr>
            <a:xfrm>
              <a:off x="3327343" y="2227302"/>
              <a:ext cx="914457" cy="2344699"/>
              <a:chOff x="1181100" y="2849602"/>
              <a:chExt cx="914457" cy="2344699"/>
            </a:xfrm>
          </p:grpSpPr>
          <p:cxnSp>
            <p:nvCxnSpPr>
              <p:cNvPr id="83" name="Straight Arrow Connector 82"/>
              <p:cNvCxnSpPr/>
              <p:nvPr/>
            </p:nvCxnSpPr>
            <p:spPr>
              <a:xfrm rot="5400000">
                <a:off x="27802" y="4002901"/>
                <a:ext cx="2344698" cy="38101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4" name="Group 12"/>
              <p:cNvGrpSpPr/>
              <p:nvPr/>
            </p:nvGrpSpPr>
            <p:grpSpPr>
              <a:xfrm>
                <a:off x="1219200" y="2849602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92" name="Straight Arrow Connector 6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3" name="TextBox 92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  <p:grpSp>
            <p:nvGrpSpPr>
              <p:cNvPr id="15" name="Group 74"/>
              <p:cNvGrpSpPr/>
              <p:nvPr/>
            </p:nvGrpSpPr>
            <p:grpSpPr>
              <a:xfrm>
                <a:off x="1181100" y="3822700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90" name="Straight Arrow Connector 89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TextBox 90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  <p:grpSp>
            <p:nvGrpSpPr>
              <p:cNvPr id="16" name="Group 77"/>
              <p:cNvGrpSpPr/>
              <p:nvPr/>
            </p:nvGrpSpPr>
            <p:grpSpPr>
              <a:xfrm>
                <a:off x="1193800" y="4576802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88" name="Straight Arrow Connector 87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9" name="TextBox 88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</p:grpSp>
        <p:grpSp>
          <p:nvGrpSpPr>
            <p:cNvPr id="17" name="Group 93"/>
            <p:cNvGrpSpPr/>
            <p:nvPr/>
          </p:nvGrpSpPr>
          <p:grpSpPr>
            <a:xfrm>
              <a:off x="3762943" y="1430060"/>
              <a:ext cx="2468606" cy="3141940"/>
              <a:chOff x="-373049" y="2052360"/>
              <a:chExt cx="2468606" cy="3141940"/>
            </a:xfrm>
          </p:grpSpPr>
          <p:cxnSp>
            <p:nvCxnSpPr>
              <p:cNvPr id="95" name="Straight Arrow Connector 94"/>
              <p:cNvCxnSpPr/>
              <p:nvPr/>
            </p:nvCxnSpPr>
            <p:spPr>
              <a:xfrm rot="5400000">
                <a:off x="16292" y="4016792"/>
                <a:ext cx="2342316" cy="12700"/>
              </a:xfrm>
              <a:prstGeom prst="straightConnector1">
                <a:avLst/>
              </a:prstGeom>
              <a:ln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xtBox 95"/>
              <p:cNvSpPr txBox="1"/>
              <p:nvPr/>
            </p:nvSpPr>
            <p:spPr>
              <a:xfrm>
                <a:off x="-373049" y="2052360"/>
                <a:ext cx="13188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task-parallel</a:t>
                </a:r>
                <a:endParaRPr lang="en-GB" dirty="0"/>
              </a:p>
            </p:txBody>
          </p:sp>
          <p:grpSp>
            <p:nvGrpSpPr>
              <p:cNvPr id="18" name="Group 12"/>
              <p:cNvGrpSpPr/>
              <p:nvPr/>
            </p:nvGrpSpPr>
            <p:grpSpPr>
              <a:xfrm>
                <a:off x="1219200" y="2849602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104" name="Straight Arrow Connector 6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TextBox 104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  <p:grpSp>
            <p:nvGrpSpPr>
              <p:cNvPr id="19" name="Group 74"/>
              <p:cNvGrpSpPr/>
              <p:nvPr/>
            </p:nvGrpSpPr>
            <p:grpSpPr>
              <a:xfrm>
                <a:off x="1181100" y="3822700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102" name="Straight Arrow Connector 101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3" name="TextBox 102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  <p:grpSp>
            <p:nvGrpSpPr>
              <p:cNvPr id="20" name="Group 77"/>
              <p:cNvGrpSpPr/>
              <p:nvPr/>
            </p:nvGrpSpPr>
            <p:grpSpPr>
              <a:xfrm>
                <a:off x="1193800" y="4576802"/>
                <a:ext cx="876357" cy="369332"/>
                <a:chOff x="1219200" y="2849602"/>
                <a:chExt cx="876357" cy="369332"/>
              </a:xfrm>
            </p:grpSpPr>
            <p:cxnSp>
              <p:nvCxnSpPr>
                <p:cNvPr id="100" name="Straight Arrow Connector 99"/>
                <p:cNvCxnSpPr/>
                <p:nvPr/>
              </p:nvCxnSpPr>
              <p:spPr>
                <a:xfrm>
                  <a:off x="1219200" y="3009900"/>
                  <a:ext cx="876357" cy="209034"/>
                </a:xfrm>
                <a:prstGeom prst="straightConnector1">
                  <a:avLst/>
                </a:prstGeom>
                <a:ln>
                  <a:tailEnd type="arrow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1" name="TextBox 100"/>
                <p:cNvSpPr txBox="1"/>
                <p:nvPr/>
              </p:nvSpPr>
              <p:spPr>
                <a:xfrm>
                  <a:off x="1422514" y="2849602"/>
                  <a:ext cx="6730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dirty="0" err="1" smtClean="0"/>
                    <a:t>rc</a:t>
                  </a:r>
                  <a:r>
                    <a:rPr lang="en-GB" dirty="0" smtClean="0"/>
                    <a:t>-op</a:t>
                  </a:r>
                  <a:endParaRPr lang="en-GB" dirty="0"/>
                </a:p>
              </p:txBody>
            </p:sp>
          </p:grpSp>
        </p:grpSp>
        <p:cxnSp>
          <p:nvCxnSpPr>
            <p:cNvPr id="121" name="Straight Connector 120"/>
            <p:cNvCxnSpPr/>
            <p:nvPr/>
          </p:nvCxnSpPr>
          <p:spPr>
            <a:xfrm flipV="1">
              <a:off x="3327343" y="4572000"/>
              <a:ext cx="1989749" cy="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3365445" y="2227302"/>
              <a:ext cx="1989747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rot="5400000">
              <a:off x="4213626" y="4775200"/>
              <a:ext cx="4191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rot="5400000">
              <a:off x="4221524" y="1988344"/>
              <a:ext cx="481092" cy="1588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6553200" cy="1143000"/>
          </a:xfrm>
        </p:spPr>
        <p:txBody>
          <a:bodyPr/>
          <a:lstStyle/>
          <a:p>
            <a:r>
              <a:rPr lang="en-GB" dirty="0" smtClean="0"/>
              <a:t>Going Many-Core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0FC6BF-46A9-1D48-9D5B-F25E5EEBD284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5" name="Picture 4" descr="microgrid3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1760174"/>
            <a:ext cx="5435759" cy="45961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67845" y="2557165"/>
            <a:ext cx="2447793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256 cores</a:t>
            </a:r>
          </a:p>
          <a:p>
            <a:r>
              <a:rPr lang="en-GB" dirty="0" smtClean="0"/>
              <a:t>500 threads in HW each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functional programmers</a:t>
            </a:r>
          </a:p>
          <a:p>
            <a:r>
              <a:rPr lang="en-GB" dirty="0" smtClean="0"/>
              <a:t>paradise, no?!</a:t>
            </a:r>
          </a:p>
          <a:p>
            <a:endParaRPr lang="en-GB" dirty="0" smtClean="0"/>
          </a:p>
          <a:p>
            <a:r>
              <a:rPr lang="en-GB" dirty="0" smtClean="0"/>
              <a:t>nested DP and TP</a:t>
            </a:r>
          </a:p>
          <a:p>
            <a:r>
              <a:rPr lang="en-GB" dirty="0" smtClean="0"/>
              <a:t> parallelism</a:t>
            </a:r>
          </a:p>
          <a:p>
            <a:endParaRPr lang="en-GB" dirty="0"/>
          </a:p>
        </p:txBody>
      </p:sp>
      <p:pic>
        <p:nvPicPr>
          <p:cNvPr id="7" name="Picture 6" descr="logo_apple-core_hlon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845" y="1344029"/>
            <a:ext cx="2447555" cy="64987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699</Words>
  <Application>Microsoft Macintosh PowerPoint</Application>
  <PresentationFormat>On-screen Show (4:3)</PresentationFormat>
  <Paragraphs>157</Paragraphs>
  <Slides>15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???</vt:lpstr>
      <vt:lpstr>Efficient Reference Counting for Nested Task- and Data-Parallelism</vt:lpstr>
      <vt:lpstr>Context</vt:lpstr>
      <vt:lpstr>Truly Implicit MM is Cool...</vt:lpstr>
      <vt:lpstr>but Challenging!</vt:lpstr>
      <vt:lpstr>Solutions</vt:lpstr>
      <vt:lpstr>Design Space for MM</vt:lpstr>
      <vt:lpstr>Going Multi-Core I</vt:lpstr>
      <vt:lpstr>Going Multi-Core II</vt:lpstr>
      <vt:lpstr>Going Many-Core</vt:lpstr>
      <vt:lpstr>RC in Many-Core Times</vt:lpstr>
      <vt:lpstr>and here the runtimes</vt:lpstr>
      <vt:lpstr>Multi-Modal RC:</vt:lpstr>
      <vt:lpstr>new runtimes:</vt:lpstr>
      <vt:lpstr>Conclusions</vt:lpstr>
      <vt:lpstr>Open Questions:</vt:lpstr>
    </vt:vector>
  </TitlesOfParts>
  <Company>University of Hertfordshire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Sven-Bodo Scholz</dc:creator>
  <cp:lastModifiedBy>Sven-Bodo Scholz</cp:lastModifiedBy>
  <cp:revision>19</cp:revision>
  <dcterms:created xsi:type="dcterms:W3CDTF">2013-05-08T07:36:11Z</dcterms:created>
  <dcterms:modified xsi:type="dcterms:W3CDTF">2013-05-08T11:48:28Z</dcterms:modified>
</cp:coreProperties>
</file>