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Default Extension="pdf" ContentType="application/pdf"/>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256" r:id="rId2"/>
    <p:sldId id="460" r:id="rId3"/>
    <p:sldId id="533" r:id="rId4"/>
    <p:sldId id="527" r:id="rId5"/>
    <p:sldId id="537" r:id="rId6"/>
    <p:sldId id="538" r:id="rId7"/>
    <p:sldId id="539" r:id="rId8"/>
    <p:sldId id="540" r:id="rId9"/>
    <p:sldId id="541" r:id="rId10"/>
    <p:sldId id="542" r:id="rId11"/>
    <p:sldId id="517" r:id="rId12"/>
    <p:sldId id="502" r:id="rId13"/>
    <p:sldId id="506" r:id="rId14"/>
    <p:sldId id="499" r:id="rId15"/>
    <p:sldId id="503" r:id="rId16"/>
    <p:sldId id="504" r:id="rId17"/>
    <p:sldId id="505" r:id="rId18"/>
    <p:sldId id="481" r:id="rId19"/>
    <p:sldId id="483" r:id="rId20"/>
    <p:sldId id="508" r:id="rId21"/>
    <p:sldId id="486" r:id="rId22"/>
    <p:sldId id="488" r:id="rId23"/>
    <p:sldId id="54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1909"/>
    <a:srgbClr val="072802"/>
    <a:srgbClr val="F214B3"/>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3041" autoAdjust="0"/>
  </p:normalViewPr>
  <p:slideViewPr>
    <p:cSldViewPr>
      <p:cViewPr varScale="1">
        <p:scale>
          <a:sx n="51" d="100"/>
          <a:sy n="51" d="100"/>
        </p:scale>
        <p:origin x="-184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889743-C70B-4D83-B8F0-B872C59A4C95}" type="datetimeFigureOut">
              <a:rPr lang="en-US" smtClean="0"/>
              <a:pPr/>
              <a:t>5/8/2013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Lokesh Gidra</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FE7CBA2-E3CC-45D1-A3DE-320F731DA64C}" type="slidenum">
              <a:rPr lang="en-US" smtClean="0"/>
              <a:pPr/>
              <a:t>‹#›</a:t>
            </a:fld>
            <a:endParaRPr lang="en-US"/>
          </a:p>
        </p:txBody>
      </p:sp>
    </p:spTree>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3C9948-B168-466C-9023-564D940A8794}" type="datetimeFigureOut">
              <a:rPr lang="en-US" smtClean="0"/>
              <a:pPr/>
              <a:t>5/8/2013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Lokesh Gidra</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C0B92F-4FAF-4F0A-B2AC-246AB3904572}" type="slidenum">
              <a:rPr lang="en-US" smtClean="0"/>
              <a:pPr/>
              <a:t>‹#›</a:t>
            </a:fld>
            <a:endParaRPr lang="en-US"/>
          </a:p>
        </p:txBody>
      </p:sp>
    </p:spTree>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b="0" dirty="0" smtClean="0"/>
          </a:p>
        </p:txBody>
      </p:sp>
      <p:sp>
        <p:nvSpPr>
          <p:cNvPr id="6" name="Footer Placeholder 5"/>
          <p:cNvSpPr>
            <a:spLocks noGrp="1"/>
          </p:cNvSpPr>
          <p:nvPr>
            <p:ph type="ftr" sz="quarter" idx="10"/>
          </p:nvPr>
        </p:nvSpPr>
        <p:spPr/>
        <p:txBody>
          <a:bodyPr/>
          <a:lstStyle/>
          <a:p>
            <a:r>
              <a:rPr lang="en-US" smtClean="0"/>
              <a:t>Lokesh Gidra</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mtClean="0"/>
              <a:t>For example, our machine is AMD </a:t>
            </a:r>
            <a:r>
              <a:rPr lang="en-US" err="1" smtClean="0"/>
              <a:t>MagnyCour</a:t>
            </a:r>
            <a:r>
              <a:rPr lang="en-US" smtClean="0"/>
              <a:t> with 8</a:t>
            </a:r>
            <a:r>
              <a:rPr lang="en-US" baseline="0" smtClean="0"/>
              <a:t> nodes and 48 cores. Each node has 6 cores and twelve GB of memory. If the node 1 access to the  physical address 0 which is on the node 0, the hardware directly forward the request of the node 1 to the node 0 to simulates a single address space machine.</a:t>
            </a:r>
            <a:endParaRPr lang="en-US"/>
          </a:p>
        </p:txBody>
      </p:sp>
      <p:sp>
        <p:nvSpPr>
          <p:cNvPr id="4" name="Espace réservé du pied de page 3"/>
          <p:cNvSpPr>
            <a:spLocks noGrp="1"/>
          </p:cNvSpPr>
          <p:nvPr>
            <p:ph type="ftr" sz="quarter" idx="10"/>
          </p:nvPr>
        </p:nvSpPr>
        <p:spPr/>
        <p:txBody>
          <a:bodyPr/>
          <a:lstStyle/>
          <a:p>
            <a:r>
              <a:rPr lang="en-US" smtClean="0"/>
              <a:t>Lokesh Gidra</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We have observed exactly</a:t>
            </a:r>
            <a:r>
              <a:rPr lang="en-US" baseline="0" smtClean="0"/>
              <a:t> the problem of bad memory access balance in Parallel Scavenge. </a:t>
            </a:r>
            <a:endParaRPr lang="en-US" smtClean="0"/>
          </a:p>
          <a:p>
            <a:endParaRPr lang="en-US" smtClean="0"/>
          </a:p>
          <a:p>
            <a:r>
              <a:rPr lang="en-US" smtClean="0"/>
              <a:t>By default, when the java virtual machine starts, it reserves</a:t>
            </a:r>
            <a:r>
              <a:rPr lang="en-US" baseline="0" smtClean="0"/>
              <a:t> a large virtual address spaces for the heap. The pages of the virtual address space are mapped lazily by the kernel when they are accessed the first time.</a:t>
            </a:r>
            <a:endParaRPr lang="en-US"/>
          </a:p>
        </p:txBody>
      </p:sp>
      <p:sp>
        <p:nvSpPr>
          <p:cNvPr id="4" name="Espace réservé du pied de page 3"/>
          <p:cNvSpPr>
            <a:spLocks noGrp="1"/>
          </p:cNvSpPr>
          <p:nvPr>
            <p:ph type="ftr" sz="quarter" idx="10"/>
          </p:nvPr>
        </p:nvSpPr>
        <p:spPr/>
        <p:txBody>
          <a:bodyPr/>
          <a:lstStyle/>
          <a:p>
            <a:r>
              <a:rPr lang="en-US" smtClean="0"/>
              <a:t>Lokesh Gidra</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mtClean="0"/>
              <a:t>It means that during the sequential </a:t>
            </a:r>
            <a:r>
              <a:rPr lang="en-US" err="1" smtClean="0"/>
              <a:t>initialisation</a:t>
            </a:r>
            <a:r>
              <a:rPr lang="en-US" smtClean="0"/>
              <a:t> phase of a</a:t>
            </a:r>
            <a:r>
              <a:rPr lang="en-US" baseline="0" smtClean="0"/>
              <a:t> multi-threaded application, a lot of pages of the virtual address space will be allocated from the node where the initial thread runs.</a:t>
            </a:r>
            <a:endParaRPr lang="en-US"/>
          </a:p>
        </p:txBody>
      </p:sp>
      <p:sp>
        <p:nvSpPr>
          <p:cNvPr id="4" name="Espace réservé du pied de page 3"/>
          <p:cNvSpPr>
            <a:spLocks noGrp="1"/>
          </p:cNvSpPr>
          <p:nvPr>
            <p:ph type="ftr" sz="quarter" idx="10"/>
          </p:nvPr>
        </p:nvSpPr>
        <p:spPr/>
        <p:txBody>
          <a:bodyPr/>
          <a:lstStyle/>
          <a:p>
            <a:r>
              <a:rPr lang="en-US" smtClean="0"/>
              <a:t>Lokesh Gidra</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The problem is that most of the GC heap is now mapped from a single node. And this GC heap is reused</a:t>
            </a:r>
            <a:r>
              <a:rPr lang="en-US" baseline="0" smtClean="0"/>
              <a:t> during the whole execution of the application. It means that during the whole execution of the application and of the garbage collector, we will have a high memory imbalance to the node 0.</a:t>
            </a:r>
            <a:endParaRPr lang="en-US" smtClean="0"/>
          </a:p>
        </p:txBody>
      </p:sp>
      <p:sp>
        <p:nvSpPr>
          <p:cNvPr id="4" name="Espace réservé du pied de page 3"/>
          <p:cNvSpPr>
            <a:spLocks noGrp="1"/>
          </p:cNvSpPr>
          <p:nvPr>
            <p:ph type="ftr" sz="quarter" idx="10"/>
          </p:nvPr>
        </p:nvSpPr>
        <p:spPr/>
        <p:txBody>
          <a:bodyPr/>
          <a:lstStyle/>
          <a:p>
            <a:r>
              <a:rPr lang="en-US" smtClean="0"/>
              <a:t>Lokesh Gidra</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mtClean="0"/>
              <a:t>We have evaluated this phenomenon on </a:t>
            </a:r>
            <a:r>
              <a:rPr lang="en-US" err="1" smtClean="0"/>
              <a:t>SpecJBB</a:t>
            </a:r>
            <a:r>
              <a:rPr lang="en-US" smtClean="0"/>
              <a:t> and we have observed that the sequential phase of the application maps 95% of the heap to</a:t>
            </a:r>
            <a:r>
              <a:rPr lang="en-US" baseline="0" smtClean="0"/>
              <a:t> a single node. We have therefore a very bad memory balance and a very bad memory locality for the application and for the garbage collector.</a:t>
            </a:r>
            <a:endParaRPr lang="en-US"/>
          </a:p>
        </p:txBody>
      </p:sp>
      <p:sp>
        <p:nvSpPr>
          <p:cNvPr id="4" name="Espace réservé du pied de page 3"/>
          <p:cNvSpPr>
            <a:spLocks noGrp="1"/>
          </p:cNvSpPr>
          <p:nvPr>
            <p:ph type="ftr" sz="quarter" idx="10"/>
          </p:nvPr>
        </p:nvSpPr>
        <p:spPr/>
        <p:txBody>
          <a:bodyPr/>
          <a:lstStyle/>
          <a:p>
            <a:r>
              <a:rPr lang="en-US" smtClean="0"/>
              <a:t>Lokesh Gidra</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mtClean="0"/>
              <a:t>To solve the problem, we are using two different heap</a:t>
            </a:r>
            <a:r>
              <a:rPr lang="en-US" baseline="0" smtClean="0"/>
              <a:t> layouts. The first one is the interleaved layout. In this case, we maps in round-robin the page from all the nodes when the java virtual machine starts.</a:t>
            </a:r>
          </a:p>
          <a:p>
            <a:endParaRPr lang="en-US" baseline="0" smtClean="0"/>
          </a:p>
          <a:p>
            <a:r>
              <a:rPr lang="en-US" baseline="0" smtClean="0"/>
              <a:t>The second one is the fragmented space. To understand the space, you have to know that we are studying a copying garbage collector. It means that when the garbage collector finds an object, it copies it in a different place to avoid memory fragmentation. With a fragmented space, we ensure that a thread allocates memory only from its node. It’s the case for the application threads that will allocate memory from their node, but also for the garbage collector that will copy objects to their running nodes.</a:t>
            </a:r>
            <a:endParaRPr lang="en-US"/>
          </a:p>
        </p:txBody>
      </p:sp>
      <p:sp>
        <p:nvSpPr>
          <p:cNvPr id="4" name="Espace réservé du pied de page 3"/>
          <p:cNvSpPr>
            <a:spLocks noGrp="1"/>
          </p:cNvSpPr>
          <p:nvPr>
            <p:ph type="ftr" sz="quarter" idx="10"/>
          </p:nvPr>
        </p:nvSpPr>
        <p:spPr/>
        <p:txBody>
          <a:bodyPr/>
          <a:lstStyle/>
          <a:p>
            <a:r>
              <a:rPr lang="en-US" smtClean="0"/>
              <a:t>Lokesh Gidra</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mtClean="0"/>
              <a:t>The interleaved space solves the problem of balance, and gives </a:t>
            </a:r>
            <a:r>
              <a:rPr lang="en-US" err="1" smtClean="0"/>
              <a:t>substentially</a:t>
            </a:r>
            <a:r>
              <a:rPr lang="en-US" smtClean="0"/>
              <a:t> a</a:t>
            </a:r>
            <a:r>
              <a:rPr lang="en-US" baseline="0" smtClean="0"/>
              <a:t> better throughput than the parallel scavenge. However,</a:t>
            </a:r>
            <a:r>
              <a:rPr lang="en-US" smtClean="0"/>
              <a:t> the interleaved space it</a:t>
            </a:r>
            <a:r>
              <a:rPr lang="en-US" baseline="0" smtClean="0"/>
              <a:t> is useless for locality because memory access are essentially random. We have observed that 7 out of 8 memory access of the GC are random. </a:t>
            </a:r>
            <a:endParaRPr lang="en-US"/>
          </a:p>
        </p:txBody>
      </p:sp>
      <p:sp>
        <p:nvSpPr>
          <p:cNvPr id="4" name="Espace réservé du pied de page 3"/>
          <p:cNvSpPr>
            <a:spLocks noGrp="1"/>
          </p:cNvSpPr>
          <p:nvPr>
            <p:ph type="ftr" sz="quarter" idx="10"/>
          </p:nvPr>
        </p:nvSpPr>
        <p:spPr/>
        <p:txBody>
          <a:bodyPr/>
          <a:lstStyle/>
          <a:p>
            <a:r>
              <a:rPr lang="en-US" smtClean="0"/>
              <a:t>Lokesh Gidra</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mtClean="0"/>
              <a:t>Fragmented space is good for both the balance and the locality for most of the applications. For the balance,</a:t>
            </a:r>
            <a:r>
              <a:rPr lang="en-US" baseline="0" smtClean="0"/>
              <a:t> if we suppose that the allocation rate of all the threads is the same, it means that we will find almost the same number of objects on each node. In this case, we will have a good balance. However, for an application where a single thread mostly allocates memory for the other threads, we will have a problem of balance because all the objects will comes from a single node. We have observed this pattern in the H2 database.</a:t>
            </a:r>
          </a:p>
          <a:p>
            <a:endParaRPr lang="en-US" baseline="0" smtClean="0"/>
          </a:p>
          <a:p>
            <a:r>
              <a:rPr lang="en-US" baseline="0" smtClean="0"/>
              <a:t>For the locality of the garbage collector, fragmented space is average. GC threads will still scans objects from random node because the object graph is application-dependent, but with the node-local allocation pattern, we ensure that a GC thread will systematically perform local copies.</a:t>
            </a:r>
          </a:p>
          <a:p>
            <a:endParaRPr lang="en-US" baseline="0" smtClean="0"/>
          </a:p>
          <a:p>
            <a:r>
              <a:rPr lang="en-US" baseline="0" smtClean="0"/>
              <a:t>As a result, fragmented space provides better performance when the number of GC threads become high, mainly because fragmented space avoids the saturation of the interconnect caused by the bad locality of the interleaved space.</a:t>
            </a:r>
            <a:endParaRPr lang="en-US"/>
          </a:p>
        </p:txBody>
      </p:sp>
      <p:sp>
        <p:nvSpPr>
          <p:cNvPr id="4" name="Espace réservé du pied de page 3"/>
          <p:cNvSpPr>
            <a:spLocks noGrp="1"/>
          </p:cNvSpPr>
          <p:nvPr>
            <p:ph type="ftr" sz="quarter" idx="10"/>
          </p:nvPr>
        </p:nvSpPr>
        <p:spPr/>
        <p:txBody>
          <a:bodyPr/>
          <a:lstStyle/>
          <a:p>
            <a:r>
              <a:rPr lang="en-US" smtClean="0"/>
              <a:t>Lokesh Gidra</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mtClean="0"/>
              <a:t>To be exhaustive,</a:t>
            </a:r>
            <a:r>
              <a:rPr lang="en-US" baseline="0" smtClean="0"/>
              <a:t> we have also improved the internal synchronizations of parallel scavenge with simple techniques. We have removed some barriers between the </a:t>
            </a:r>
            <a:r>
              <a:rPr lang="en-US" baseline="0" err="1" smtClean="0"/>
              <a:t>gc</a:t>
            </a:r>
            <a:r>
              <a:rPr lang="en-US" baseline="0" smtClean="0"/>
              <a:t> threads and replaced a synchronized queue by a lock free one. As you can see, a better synchronization provides better performance when the number of cores becomes high, mainly because we avoid a lot of cache misses on the interconnected to synchronize the threads.</a:t>
            </a:r>
          </a:p>
          <a:p>
            <a:endParaRPr lang="en-US"/>
          </a:p>
        </p:txBody>
      </p:sp>
      <p:sp>
        <p:nvSpPr>
          <p:cNvPr id="4" name="Espace réservé du pied de page 3"/>
          <p:cNvSpPr>
            <a:spLocks noGrp="1"/>
          </p:cNvSpPr>
          <p:nvPr>
            <p:ph type="ftr" sz="quarter" idx="10"/>
          </p:nvPr>
        </p:nvSpPr>
        <p:spPr/>
        <p:txBody>
          <a:bodyPr/>
          <a:lstStyle/>
          <a:p>
            <a:r>
              <a:rPr lang="en-US" smtClean="0"/>
              <a:t>Lokesh Gidra</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mtClean="0"/>
              <a:t>Finally,</a:t>
            </a:r>
            <a:r>
              <a:rPr lang="en-US" baseline="0" smtClean="0"/>
              <a:t> our optimization have also an effect on the application that also suffers from a bad balance and a bad locality. We have evaluated XML transform for this purpose. We have isolated the application from the garbage collection time for this purpose and reports only the application time. As you can show, when we use a fragmented or an interleaved space, we reduce substantially the application time as compared to the base line parallel Scavenge.</a:t>
            </a:r>
          </a:p>
          <a:p>
            <a:endParaRPr lang="en-US" baseline="0" smtClean="0"/>
          </a:p>
          <a:p>
            <a:r>
              <a:rPr lang="en-US" baseline="0" smtClean="0"/>
              <a:t>You can also observe that using a fragmented or an interleaved space does not change the performance of the application. A fragmented space increases the locality for the application because objects are allocated to the local node. As recently allocated objects are the most used, application have a better locality. And as you can see, having a better locality does not change anything for the application. We can conclude from this result that probably, the latency cost of remote accesses is probably a marginal effect on our evaluated applications.</a:t>
            </a:r>
            <a:endParaRPr lang="en-US"/>
          </a:p>
        </p:txBody>
      </p:sp>
      <p:sp>
        <p:nvSpPr>
          <p:cNvPr id="4" name="Espace réservé du pied de page 3"/>
          <p:cNvSpPr>
            <a:spLocks noGrp="1"/>
          </p:cNvSpPr>
          <p:nvPr>
            <p:ph type="ftr" sz="quarter" idx="10"/>
          </p:nvPr>
        </p:nvSpPr>
        <p:spPr/>
        <p:txBody>
          <a:bodyPr/>
          <a:lstStyle/>
          <a:p>
            <a:r>
              <a:rPr lang="en-US" smtClean="0"/>
              <a:t>Lokesh Gidra</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10000"/>
          </a:bodyPr>
          <a:lstStyle/>
          <a:p>
            <a:pPr marL="228600" indent="-228600">
              <a:buAutoNum type="arabicPeriod"/>
            </a:pPr>
            <a:r>
              <a:rPr lang="en-US" b="1" dirty="0" smtClean="0"/>
              <a:t>As you know</a:t>
            </a:r>
            <a:r>
              <a:rPr lang="en-US" dirty="0" smtClean="0"/>
              <a:t>,</a:t>
            </a:r>
            <a:r>
              <a:rPr lang="en-US" baseline="0" dirty="0" smtClean="0"/>
              <a:t> GCs </a:t>
            </a:r>
            <a:r>
              <a:rPr lang="en-US" b="1" dirty="0" smtClean="0"/>
              <a:t>reclaim automatically</a:t>
            </a:r>
            <a:r>
              <a:rPr lang="en-US" b="1" baseline="0" dirty="0" smtClean="0"/>
              <a:t> memory </a:t>
            </a:r>
            <a:r>
              <a:rPr lang="en-US" baseline="0" dirty="0" smtClean="0"/>
              <a:t>+ used in many language</a:t>
            </a:r>
            <a:endParaRPr lang="en-US" dirty="0" smtClean="0"/>
          </a:p>
          <a:p>
            <a:pPr marL="228600" indent="-228600">
              <a:buAutoNum type="arabicPeriod"/>
            </a:pPr>
            <a:r>
              <a:rPr lang="en-US" dirty="0" smtClean="0"/>
              <a:t>They don’t scale. </a:t>
            </a:r>
          </a:p>
          <a:p>
            <a:pPr marL="228600" indent="-228600">
              <a:buAutoNum type="arabicPeriod"/>
            </a:pPr>
            <a:r>
              <a:rPr lang="en-US" dirty="0" smtClean="0"/>
              <a:t>Show</a:t>
            </a:r>
            <a:r>
              <a:rPr lang="en-US" baseline="0" dirty="0" smtClean="0"/>
              <a:t> the problem, we have evaluated the </a:t>
            </a:r>
            <a:r>
              <a:rPr lang="en-US" b="1" baseline="0" dirty="0" smtClean="0"/>
              <a:t>hotspot JVM </a:t>
            </a:r>
            <a:r>
              <a:rPr lang="en-US" b="0" baseline="0" dirty="0" smtClean="0"/>
              <a:t>on </a:t>
            </a:r>
            <a:r>
              <a:rPr lang="en-US" b="1" baseline="0" dirty="0" smtClean="0"/>
              <a:t>a 48 cores</a:t>
            </a:r>
          </a:p>
          <a:p>
            <a:pPr marL="228600" indent="-228600">
              <a:buAutoNum type="arabicPeriod"/>
            </a:pPr>
            <a:r>
              <a:rPr lang="en-US" b="0" baseline="0" dirty="0" smtClean="0"/>
              <a:t>We have tested </a:t>
            </a:r>
            <a:r>
              <a:rPr lang="en-US" b="1" baseline="0" dirty="0" smtClean="0"/>
              <a:t>the </a:t>
            </a:r>
            <a:r>
              <a:rPr lang="en-US" b="1" baseline="0" dirty="0" err="1" smtClean="0"/>
              <a:t>SpecJBB</a:t>
            </a:r>
            <a:r>
              <a:rPr lang="en-US" b="1" baseline="0" dirty="0" smtClean="0"/>
              <a:t> Web server</a:t>
            </a:r>
            <a:r>
              <a:rPr lang="en-US" b="0" baseline="0" dirty="0" smtClean="0"/>
              <a:t> and, </a:t>
            </a:r>
            <a:r>
              <a:rPr lang="en-US" b="1" baseline="0" dirty="0" smtClean="0"/>
              <a:t>in order to observe the GC behavior</a:t>
            </a:r>
            <a:r>
              <a:rPr lang="en-US" b="0" baseline="0" dirty="0" smtClean="0"/>
              <a:t>, we have </a:t>
            </a:r>
            <a:r>
              <a:rPr lang="en-US" b="1" baseline="0" dirty="0" smtClean="0"/>
              <a:t>fixed the workload</a:t>
            </a:r>
          </a:p>
          <a:p>
            <a:pPr marL="228600" indent="-228600">
              <a:buAutoNum type="arabicPeriod"/>
            </a:pPr>
            <a:r>
              <a:rPr lang="en-US" b="0" baseline="0" dirty="0" smtClean="0"/>
              <a:t>Evaluate </a:t>
            </a:r>
            <a:r>
              <a:rPr lang="en-US" b="1" baseline="0" dirty="0" smtClean="0"/>
              <a:t>the parallel garbage collector called Parallel Scavenge</a:t>
            </a:r>
            <a:r>
              <a:rPr lang="en-US" b="0" baseline="0" dirty="0" smtClean="0"/>
              <a:t>/multiple threads</a:t>
            </a:r>
          </a:p>
          <a:p>
            <a:pPr marL="228600" indent="-228600">
              <a:buAutoNum type="arabicPeriod"/>
            </a:pPr>
            <a:r>
              <a:rPr lang="en-US" b="0" dirty="0" smtClean="0"/>
              <a:t>We have tested </a:t>
            </a:r>
            <a:r>
              <a:rPr lang="en-US" b="1" dirty="0" smtClean="0"/>
              <a:t>different number of GC threads</a:t>
            </a:r>
            <a:r>
              <a:rPr lang="en-US" b="0" dirty="0" smtClean="0"/>
              <a:t>,</a:t>
            </a:r>
            <a:r>
              <a:rPr lang="en-US" b="0" baseline="0" dirty="0" smtClean="0"/>
              <a:t> pined</a:t>
            </a:r>
          </a:p>
          <a:p>
            <a:pPr marL="228600" indent="-228600">
              <a:buAutoNum type="arabicPeriod"/>
            </a:pPr>
            <a:r>
              <a:rPr lang="en-US" b="0" baseline="0" dirty="0" smtClean="0"/>
              <a:t>We report the </a:t>
            </a:r>
            <a:r>
              <a:rPr lang="en-US" b="1" baseline="0" dirty="0" smtClean="0"/>
              <a:t>GC throughput</a:t>
            </a:r>
            <a:r>
              <a:rPr lang="en-US" b="0" baseline="0" dirty="0" smtClean="0"/>
              <a:t>, number of bytes collected by second</a:t>
            </a:r>
          </a:p>
          <a:p>
            <a:pPr marL="228600" indent="-228600">
              <a:buAutoNum type="arabicPeriod"/>
            </a:pPr>
            <a:r>
              <a:rPr lang="en-US" b="1" baseline="0" dirty="0" smtClean="0"/>
              <a:t>Should increase</a:t>
            </a:r>
            <a:r>
              <a:rPr lang="en-US" b="0" baseline="0" dirty="0" smtClean="0"/>
              <a:t> with the number of GC threads, but as you can see, after 24 GC threads, adding new GC threads </a:t>
            </a:r>
            <a:r>
              <a:rPr lang="en-US" b="1" baseline="0" dirty="0" smtClean="0"/>
              <a:t>degrades performance</a:t>
            </a:r>
            <a:endParaRPr lang="en-US" b="1" dirty="0" smtClean="0"/>
          </a:p>
          <a:p>
            <a:endParaRPr lang="en-US" dirty="0" smtClean="0"/>
          </a:p>
          <a:p>
            <a:endParaRPr lang="en-US" dirty="0" smtClean="0"/>
          </a:p>
          <a:p>
            <a:r>
              <a:rPr lang="en-US" dirty="0" smtClean="0"/>
              <a:t>* As</a:t>
            </a:r>
            <a:r>
              <a:rPr lang="en-US" baseline="0" dirty="0" smtClean="0"/>
              <a:t> you know, since twenty years, many languages provides garbage collectors to automatically reclaim unused memory.</a:t>
            </a:r>
          </a:p>
          <a:p>
            <a:endParaRPr lang="en-US" baseline="0" dirty="0" smtClean="0"/>
          </a:p>
          <a:p>
            <a:r>
              <a:rPr lang="en-US" baseline="0" dirty="0" smtClean="0"/>
              <a:t>* But we made a small experiment with the hotspot java virtual machine and we have observed that know of its garbage collectors are able to scale when we increase the number of cores.</a:t>
            </a:r>
          </a:p>
          <a:p>
            <a:endParaRPr lang="en-US" baseline="0" dirty="0" smtClean="0"/>
          </a:p>
          <a:p>
            <a:pPr>
              <a:buFontTx/>
              <a:buChar char="•"/>
            </a:pPr>
            <a:r>
              <a:rPr lang="en-US" baseline="0" dirty="0" smtClean="0"/>
              <a:t> The figure report one of our experiment with the default garbage collector of hotspot on a 48 cores machine. This collector is parallel scavenge, it’s a parallel garbage collector, which means that it use parallel GC threads to collect the memory. </a:t>
            </a:r>
          </a:p>
          <a:p>
            <a:pPr>
              <a:buFontTx/>
              <a:buChar char="•"/>
            </a:pPr>
            <a:endParaRPr lang="en-US" baseline="0" dirty="0" smtClean="0"/>
          </a:p>
          <a:p>
            <a:pPr>
              <a:buFontTx/>
              <a:buChar char="•"/>
            </a:pPr>
            <a:r>
              <a:rPr lang="en-US" baseline="0" dirty="0" smtClean="0"/>
              <a:t> So, we have evaluated </a:t>
            </a:r>
            <a:r>
              <a:rPr lang="en-US" baseline="0" dirty="0" err="1" smtClean="0"/>
              <a:t>specjbb</a:t>
            </a:r>
            <a:r>
              <a:rPr lang="en-US" baseline="0" dirty="0" smtClean="0"/>
              <a:t>, it’s a classical Java benchmark that simulates a web server with a large heap. For this experiment, we have fixed the number of application thread to 48 to fix the workload.</a:t>
            </a:r>
          </a:p>
          <a:p>
            <a:pPr>
              <a:buFontTx/>
              <a:buChar char="•"/>
            </a:pPr>
            <a:endParaRPr lang="en-US" baseline="0" dirty="0" smtClean="0"/>
          </a:p>
          <a:p>
            <a:pPr>
              <a:buFontTx/>
              <a:buChar char="•"/>
            </a:pPr>
            <a:r>
              <a:rPr lang="en-US" baseline="0" dirty="0" smtClean="0"/>
              <a:t> We have tested different number of GC threads, each of the </a:t>
            </a:r>
            <a:r>
              <a:rPr lang="en-US" baseline="0" dirty="0" err="1" smtClean="0"/>
              <a:t>gc</a:t>
            </a:r>
            <a:r>
              <a:rPr lang="en-US" baseline="0" dirty="0" smtClean="0"/>
              <a:t> thread is pined on a core. We have measured the garbage collector throughput, it’s the number of bytes that the garbage collector is able to collect per time unit. </a:t>
            </a:r>
          </a:p>
          <a:p>
            <a:pPr>
              <a:buFontTx/>
              <a:buChar char="•"/>
            </a:pPr>
            <a:endParaRPr lang="en-US" baseline="0" dirty="0" smtClean="0"/>
          </a:p>
          <a:p>
            <a:pPr>
              <a:buFontTx/>
              <a:buChar char="•"/>
            </a:pPr>
            <a:r>
              <a:rPr lang="en-US" baseline="0" dirty="0" smtClean="0"/>
              <a:t> And what we have observed is that after twenty four GC threads, the performance of the garbage collector degrades when we add new threads. This result shows that the garbage collector is unable to scale on machine with many cores.</a:t>
            </a:r>
            <a:endParaRPr lang="en-US" dirty="0"/>
          </a:p>
        </p:txBody>
      </p:sp>
      <p:sp>
        <p:nvSpPr>
          <p:cNvPr id="4" name="Espace réservé du pied de page 3"/>
          <p:cNvSpPr>
            <a:spLocks noGrp="1"/>
          </p:cNvSpPr>
          <p:nvPr>
            <p:ph type="ftr" sz="quarter" idx="10"/>
          </p:nvPr>
        </p:nvSpPr>
        <p:spPr/>
        <p:txBody>
          <a:bodyPr/>
          <a:lstStyle/>
          <a:p>
            <a:r>
              <a:rPr lang="en-US" smtClean="0"/>
              <a:t>Lokesh Gidra</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mtClean="0"/>
              <a:t>Overall, if</a:t>
            </a:r>
            <a:r>
              <a:rPr lang="en-US" baseline="0" smtClean="0"/>
              <a:t> we cumulate the effect for both the GC and the application, you can see that on </a:t>
            </a:r>
            <a:r>
              <a:rPr lang="en-US" baseline="0" err="1" smtClean="0"/>
              <a:t>SpecJBB</a:t>
            </a:r>
            <a:r>
              <a:rPr lang="en-US" baseline="0" smtClean="0"/>
              <a:t>, using a better GC can have a huge impact. Our optimization double the application throughput of </a:t>
            </a:r>
            <a:r>
              <a:rPr lang="en-US" baseline="0" err="1" smtClean="0"/>
              <a:t>SpecJBB</a:t>
            </a:r>
            <a:r>
              <a:rPr lang="en-US" baseline="0" smtClean="0"/>
              <a:t>. Moreover, by having a scalable garbage collector, we divide by </a:t>
            </a:r>
            <a:r>
              <a:rPr lang="en-US" baseline="0" err="1" smtClean="0"/>
              <a:t>twothe</a:t>
            </a:r>
            <a:r>
              <a:rPr lang="en-US" baseline="0" smtClean="0"/>
              <a:t> individual pause time of a collection. This result shows that having a scalable garbage collector is indeed important to collect large heaps.</a:t>
            </a:r>
            <a:endParaRPr lang="en-US"/>
          </a:p>
        </p:txBody>
      </p:sp>
      <p:sp>
        <p:nvSpPr>
          <p:cNvPr id="4" name="Espace réservé du pied de page 3"/>
          <p:cNvSpPr>
            <a:spLocks noGrp="1"/>
          </p:cNvSpPr>
          <p:nvPr>
            <p:ph type="ftr" sz="quarter" idx="10"/>
          </p:nvPr>
        </p:nvSpPr>
        <p:spPr/>
        <p:txBody>
          <a:bodyPr/>
          <a:lstStyle/>
          <a:p>
            <a:r>
              <a:rPr lang="en-US" smtClean="0"/>
              <a:t>Lokesh Gidra</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mtClean="0"/>
              <a:t>Finally, we have evaluated a large set of applications.</a:t>
            </a:r>
            <a:r>
              <a:rPr lang="en-US" baseline="0" smtClean="0"/>
              <a:t> We report the GC throughput for all of them with their associate working set. As you can see, our optimizations always improve the performance of the garbage collector. Moreover, for most application, the GC throughput continues to increase when we add new cores, at least for memory intensive applications. For non-memory intensive applications such as eclipse, adding new GC threads is useless and can even degrades the performance. But I don’t see why we could runs non-memory intensive applications such as eclipse with so many threads.</a:t>
            </a:r>
            <a:endParaRPr lang="en-US"/>
          </a:p>
        </p:txBody>
      </p:sp>
      <p:sp>
        <p:nvSpPr>
          <p:cNvPr id="4" name="Espace réservé du pied de page 3"/>
          <p:cNvSpPr>
            <a:spLocks noGrp="1"/>
          </p:cNvSpPr>
          <p:nvPr>
            <p:ph type="ftr" sz="quarter" idx="10"/>
          </p:nvPr>
        </p:nvSpPr>
        <p:spPr/>
        <p:txBody>
          <a:bodyPr/>
          <a:lstStyle/>
          <a:p>
            <a:r>
              <a:rPr lang="en-US" smtClean="0"/>
              <a:t>Lokesh Gidra</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To conclude,</a:t>
            </a:r>
            <a:r>
              <a:rPr lang="en-US" baseline="0" smtClean="0"/>
              <a:t> we have observed that the current GCs were not able to scale on modern </a:t>
            </a:r>
            <a:r>
              <a:rPr lang="en-US" baseline="0" err="1" smtClean="0"/>
              <a:t>multicore</a:t>
            </a:r>
            <a:r>
              <a:rPr lang="en-US" baseline="0" smtClean="0"/>
              <a:t> because they are not NUMA-aware, not because they are not well designed. In particular, this scalability issue is not related to the way application threads and GC threads are synchronized, but mostly by problems of memory placement.</a:t>
            </a:r>
          </a:p>
          <a:p>
            <a:endParaRPr lang="en-US" baseline="0" smtClean="0"/>
          </a:p>
          <a:p>
            <a:r>
              <a:rPr lang="en-US" baseline="0" smtClean="0"/>
              <a:t>We can also conclude from our study that balancing memory access has a huge impact on performance and that ensuring a good memory locality helps to avoid a saturation of the interconnect. We can also say that improving locality to have better memory access latencies is probably useless.</a:t>
            </a:r>
          </a:p>
          <a:p>
            <a:endParaRPr lang="en-US" baseline="0" smtClean="0"/>
          </a:p>
        </p:txBody>
      </p:sp>
      <p:sp>
        <p:nvSpPr>
          <p:cNvPr id="6" name="Footer Placeholder 5"/>
          <p:cNvSpPr>
            <a:spLocks noGrp="1"/>
          </p:cNvSpPr>
          <p:nvPr>
            <p:ph type="ftr" sz="quarter" idx="10"/>
          </p:nvPr>
        </p:nvSpPr>
        <p:spPr/>
        <p:txBody>
          <a:bodyPr/>
          <a:lstStyle/>
          <a:p>
            <a:r>
              <a:rPr lang="en-US" smtClean="0"/>
              <a:t>Lokesh Gidra</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To conclude,</a:t>
            </a:r>
            <a:r>
              <a:rPr lang="en-US" baseline="0" smtClean="0"/>
              <a:t> we have observed that the current GCs were not able to scale on modern </a:t>
            </a:r>
            <a:r>
              <a:rPr lang="en-US" baseline="0" err="1" smtClean="0"/>
              <a:t>multicore</a:t>
            </a:r>
            <a:r>
              <a:rPr lang="en-US" baseline="0" smtClean="0"/>
              <a:t> because they are not NUMA-aware, not because they are not well designed. In particular, this scalability issue is not related to the way application threads and GC threads are synchronized, but mostly by problems of memory placement.</a:t>
            </a:r>
          </a:p>
          <a:p>
            <a:endParaRPr lang="en-US" baseline="0" smtClean="0"/>
          </a:p>
          <a:p>
            <a:r>
              <a:rPr lang="en-US" baseline="0" smtClean="0"/>
              <a:t>We can also conclude from our study that balancing memory access has a huge impact on performance and that ensuring a good memory locality helps to avoid a saturation of the interconnect. We can also say that improving locality to have better memory access latencies is probably useless.</a:t>
            </a:r>
          </a:p>
          <a:p>
            <a:endParaRPr lang="en-US" baseline="0" smtClean="0"/>
          </a:p>
        </p:txBody>
      </p:sp>
      <p:sp>
        <p:nvSpPr>
          <p:cNvPr id="6" name="Footer Placeholder 5"/>
          <p:cNvSpPr>
            <a:spLocks noGrp="1"/>
          </p:cNvSpPr>
          <p:nvPr>
            <p:ph type="ftr" sz="quarter" idx="10"/>
          </p:nvPr>
        </p:nvSpPr>
        <p:spPr/>
        <p:txBody>
          <a:bodyPr/>
          <a:lstStyle/>
          <a:p>
            <a:r>
              <a:rPr lang="en-US" smtClean="0"/>
              <a:t>Lokesh Gidra</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228600" indent="-228600">
              <a:buAutoNum type="arabicPeriod"/>
            </a:pPr>
            <a:r>
              <a:rPr lang="en-US" b="1" smtClean="0"/>
              <a:t>Having a good GC scalability </a:t>
            </a:r>
            <a:r>
              <a:rPr lang="en-US" smtClean="0"/>
              <a:t>is important because </a:t>
            </a:r>
            <a:r>
              <a:rPr lang="en-US" b="1" smtClean="0"/>
              <a:t>processor frequency is stagnant</a:t>
            </a:r>
            <a:r>
              <a:rPr lang="en-US" baseline="0" smtClean="0"/>
              <a:t>since 10 years</a:t>
            </a:r>
          </a:p>
          <a:p>
            <a:pPr marL="228600" indent="-228600">
              <a:buAutoNum type="arabicPeriod"/>
            </a:pPr>
            <a:r>
              <a:rPr lang="en-US" baseline="0" smtClean="0"/>
              <a:t>As the </a:t>
            </a:r>
            <a:r>
              <a:rPr lang="en-US" b="1" baseline="0" smtClean="0"/>
              <a:t>memory size continues to increase </a:t>
            </a:r>
            <a:r>
              <a:rPr lang="en-US" baseline="0" smtClean="0"/>
              <a:t>if we can not make the GC scales, it means that we will spend </a:t>
            </a:r>
            <a:r>
              <a:rPr lang="en-US" b="1" baseline="0" smtClean="0"/>
              <a:t>more and more time in GC</a:t>
            </a:r>
          </a:p>
          <a:p>
            <a:pPr marL="228600" indent="-228600">
              <a:buAutoNum type="arabicPeriod"/>
            </a:pPr>
            <a:r>
              <a:rPr lang="en-US" b="0" baseline="0" smtClean="0"/>
              <a:t>It’s a </a:t>
            </a:r>
            <a:r>
              <a:rPr lang="en-US" b="1" baseline="0" smtClean="0"/>
              <a:t>problem </a:t>
            </a:r>
            <a:r>
              <a:rPr lang="en-US" b="0" baseline="0" smtClean="0"/>
              <a:t>for application that </a:t>
            </a:r>
            <a:r>
              <a:rPr lang="en-US" b="1" baseline="0" smtClean="0"/>
              <a:t>use a lot of memory</a:t>
            </a:r>
            <a:r>
              <a:rPr lang="en-US" b="0" baseline="0" smtClean="0"/>
              <a:t> such as application servers, scientific applications and </a:t>
            </a:r>
            <a:r>
              <a:rPr lang="en-US" b="1" baseline="0" smtClean="0"/>
              <a:t>more </a:t>
            </a:r>
            <a:r>
              <a:rPr lang="en-US" b="1" baseline="0" err="1" smtClean="0"/>
              <a:t>generaly</a:t>
            </a:r>
            <a:r>
              <a:rPr lang="en-US" b="1" baseline="0" smtClean="0"/>
              <a:t> application that analyses big data set</a:t>
            </a:r>
            <a:endParaRPr lang="en-US" b="1" smtClean="0"/>
          </a:p>
          <a:p>
            <a:endParaRPr lang="en-US" smtClean="0"/>
          </a:p>
          <a:p>
            <a:r>
              <a:rPr lang="en-US" smtClean="0"/>
              <a:t>However, as you also know, processor frequency is stagnant since ten years,</a:t>
            </a:r>
            <a:r>
              <a:rPr lang="en-US" baseline="0" smtClean="0"/>
              <a:t> but memory size continue to increase. If we can not have a good scalability for the garbage collector, it will be unable to collect the large heap of modern hardware. </a:t>
            </a:r>
          </a:p>
          <a:p>
            <a:endParaRPr lang="en-US" baseline="0" smtClean="0"/>
          </a:p>
          <a:p>
            <a:r>
              <a:rPr lang="en-US" baseline="0" smtClean="0"/>
              <a:t>As a result, it means that for the moment, we can not use garbage collectors to collect large heap and that garbage collectors are unsuitable for data intensive applications such as application servers or scientific applications.</a:t>
            </a:r>
          </a:p>
          <a:p>
            <a:endParaRPr lang="en-US"/>
          </a:p>
        </p:txBody>
      </p:sp>
      <p:sp>
        <p:nvSpPr>
          <p:cNvPr id="4" name="Espace réservé du pied de page 3"/>
          <p:cNvSpPr>
            <a:spLocks noGrp="1"/>
          </p:cNvSpPr>
          <p:nvPr>
            <p:ph type="ftr" sz="quarter" idx="10"/>
          </p:nvPr>
        </p:nvSpPr>
        <p:spPr/>
        <p:txBody>
          <a:bodyPr/>
          <a:lstStyle/>
          <a:p>
            <a:r>
              <a:rPr lang="en-US" smtClean="0"/>
              <a:t>Lokesh Gidra</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228600" indent="-228600">
              <a:buAutoNum type="arabicPeriod"/>
            </a:pPr>
            <a:r>
              <a:rPr lang="en-US" b="0" baseline="0" smtClean="0"/>
              <a:t>we can propose </a:t>
            </a:r>
            <a:r>
              <a:rPr lang="en-US" b="1" baseline="0" smtClean="0"/>
              <a:t>different hypothesis</a:t>
            </a:r>
            <a:r>
              <a:rPr lang="en-US" b="0" baseline="0" smtClean="0"/>
              <a:t>. GCs are not </a:t>
            </a:r>
            <a:r>
              <a:rPr lang="en-US" b="1" baseline="0" smtClean="0"/>
              <a:t>well </a:t>
            </a:r>
            <a:r>
              <a:rPr lang="en-US" b="1" baseline="0" err="1" smtClean="0"/>
              <a:t>parallized</a:t>
            </a:r>
            <a:r>
              <a:rPr lang="en-US" b="1" baseline="0" smtClean="0"/>
              <a:t>. </a:t>
            </a:r>
          </a:p>
          <a:p>
            <a:pPr marL="228600" indent="-228600">
              <a:buAutoNum type="arabicPeriod"/>
            </a:pPr>
            <a:r>
              <a:rPr lang="en-US" b="1" baseline="0" smtClean="0"/>
              <a:t>It’s probably not the case </a:t>
            </a:r>
            <a:r>
              <a:rPr lang="en-US" b="0" baseline="0" smtClean="0"/>
              <a:t>because parallel </a:t>
            </a:r>
            <a:r>
              <a:rPr lang="en-US" b="1" baseline="0" smtClean="0"/>
              <a:t>GCs exists since 30 years </a:t>
            </a:r>
            <a:r>
              <a:rPr lang="en-US" b="0" baseline="0" smtClean="0"/>
              <a:t>and are </a:t>
            </a:r>
            <a:r>
              <a:rPr lang="en-US" b="1" baseline="0" smtClean="0"/>
              <a:t>largely optimized</a:t>
            </a:r>
            <a:r>
              <a:rPr lang="en-US" b="0" baseline="0" smtClean="0"/>
              <a:t>. Graph traversal</a:t>
            </a:r>
          </a:p>
          <a:p>
            <a:r>
              <a:rPr lang="en-US" b="0" baseline="0" smtClean="0"/>
              <a:t>3. </a:t>
            </a:r>
            <a:r>
              <a:rPr lang="en-US" b="0" smtClean="0"/>
              <a:t>We can also suppose that </a:t>
            </a:r>
            <a:r>
              <a:rPr lang="en-US" b="1" smtClean="0"/>
              <a:t>Parallel Scavenge </a:t>
            </a:r>
            <a:r>
              <a:rPr lang="en-US" b="1" baseline="0" smtClean="0"/>
              <a:t>is not well designed</a:t>
            </a:r>
            <a:r>
              <a:rPr lang="en-US" b="0" baseline="0" smtClean="0"/>
              <a:t>. </a:t>
            </a:r>
          </a:p>
          <a:p>
            <a:r>
              <a:rPr lang="en-US" b="0" baseline="0" smtClean="0"/>
              <a:t>4. </a:t>
            </a:r>
            <a:r>
              <a:rPr lang="en-US" b="1" baseline="0" smtClean="0"/>
              <a:t>none of the GC of hotspot scales with the number of cores</a:t>
            </a:r>
            <a:r>
              <a:rPr lang="en-US" b="0" baseline="0" smtClean="0"/>
              <a:t>. Even </a:t>
            </a:r>
            <a:r>
              <a:rPr lang="en-US" b="1" baseline="0" smtClean="0"/>
              <a:t>Garbage first, </a:t>
            </a:r>
          </a:p>
          <a:p>
            <a:r>
              <a:rPr lang="en-US" b="0" baseline="0" smtClean="0"/>
              <a:t>5. So, our hypothesis is that what have really changed these last years is the fact that </a:t>
            </a:r>
            <a:r>
              <a:rPr lang="en-US" b="0" baseline="0" err="1" smtClean="0"/>
              <a:t>multicores</a:t>
            </a:r>
            <a:r>
              <a:rPr lang="en-US" b="0" baseline="0" smtClean="0"/>
              <a:t> are real distributed architecture and that it changes the behavior of memory accesses. </a:t>
            </a:r>
            <a:endParaRPr lang="en-US" b="0"/>
          </a:p>
        </p:txBody>
      </p:sp>
      <p:sp>
        <p:nvSpPr>
          <p:cNvPr id="4" name="Espace réservé du pied de page 3"/>
          <p:cNvSpPr>
            <a:spLocks noGrp="1"/>
          </p:cNvSpPr>
          <p:nvPr>
            <p:ph type="ftr" sz="quarter" idx="10"/>
          </p:nvPr>
        </p:nvSpPr>
        <p:spPr/>
        <p:txBody>
          <a:bodyPr/>
          <a:lstStyle/>
          <a:p>
            <a:r>
              <a:rPr lang="en-US" smtClean="0"/>
              <a:t>Lokesh Gidra</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mtClean="0"/>
              <a:t>To avoid the saturation of the bus when</a:t>
            </a:r>
            <a:r>
              <a:rPr lang="en-US" baseline="0" smtClean="0"/>
              <a:t> we increase the number of cores</a:t>
            </a:r>
            <a:r>
              <a:rPr lang="en-US" smtClean="0"/>
              <a:t>, new architectures are more distributed. It means that sets</a:t>
            </a:r>
            <a:r>
              <a:rPr lang="en-US" baseline="0" smtClean="0"/>
              <a:t> of </a:t>
            </a:r>
            <a:r>
              <a:rPr lang="en-US" smtClean="0"/>
              <a:t>cores</a:t>
            </a:r>
            <a:r>
              <a:rPr lang="en-US" baseline="0" smtClean="0"/>
              <a:t> are grouped in nodes. Each node manages its own memory bank. In this kind of machine, we have multiple nodes connected by an interconnect, it’s the network between the nodes. </a:t>
            </a:r>
          </a:p>
          <a:p>
            <a:endParaRPr lang="en-US" baseline="0" smtClean="0"/>
          </a:p>
          <a:p>
            <a:r>
              <a:rPr lang="en-US" baseline="0" smtClean="0"/>
              <a:t>The hardware directly simulates a distributed shared memory. It means that the hardware directly dispatch a memory request to the appropriate node. If the access is local, it is not costly, otherwise, the access is forwarded through the interconnect to a remote node. In this case, the latency becomes more important, that’s why we call this kind of architecture Nun-Uniform Memory Access architectures.</a:t>
            </a:r>
            <a:endParaRPr lang="en-US"/>
          </a:p>
        </p:txBody>
      </p:sp>
      <p:sp>
        <p:nvSpPr>
          <p:cNvPr id="4" name="Espace réservé du pied de page 3"/>
          <p:cNvSpPr>
            <a:spLocks noGrp="1"/>
          </p:cNvSpPr>
          <p:nvPr>
            <p:ph type="ftr" sz="quarter" idx="10"/>
          </p:nvPr>
        </p:nvSpPr>
        <p:spPr/>
        <p:txBody>
          <a:bodyPr/>
          <a:lstStyle/>
          <a:p>
            <a:r>
              <a:rPr lang="en-US" smtClean="0"/>
              <a:t>Lokesh Gidra</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mtClean="0"/>
              <a:t>For example, our machine is AMD </a:t>
            </a:r>
            <a:r>
              <a:rPr lang="en-US" err="1" smtClean="0"/>
              <a:t>MagnyCour</a:t>
            </a:r>
            <a:r>
              <a:rPr lang="en-US" smtClean="0"/>
              <a:t> with 8</a:t>
            </a:r>
            <a:r>
              <a:rPr lang="en-US" baseline="0" smtClean="0"/>
              <a:t> nodes and 48 cores. Each node has 6 cores and twelve GB of memory. If the node 1 access to the  physical address 0 which is on the node 0, the hardware directly forward the request of the node 1 to the node 0 to simulates a single address space machine.</a:t>
            </a:r>
            <a:endParaRPr lang="en-US"/>
          </a:p>
        </p:txBody>
      </p:sp>
      <p:sp>
        <p:nvSpPr>
          <p:cNvPr id="4" name="Espace réservé du pied de page 3"/>
          <p:cNvSpPr>
            <a:spLocks noGrp="1"/>
          </p:cNvSpPr>
          <p:nvPr>
            <p:ph type="ftr" sz="quarter" idx="10"/>
          </p:nvPr>
        </p:nvSpPr>
        <p:spPr/>
        <p:txBody>
          <a:bodyPr/>
          <a:lstStyle/>
          <a:p>
            <a:r>
              <a:rPr lang="en-US" smtClean="0"/>
              <a:t>Lokesh Gidra</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mtClean="0"/>
              <a:t>For example, our machine is AMD </a:t>
            </a:r>
            <a:r>
              <a:rPr lang="en-US" err="1" smtClean="0"/>
              <a:t>MagnyCour</a:t>
            </a:r>
            <a:r>
              <a:rPr lang="en-US" smtClean="0"/>
              <a:t> with 8</a:t>
            </a:r>
            <a:r>
              <a:rPr lang="en-US" baseline="0" smtClean="0"/>
              <a:t> nodes and 48 cores. Each node has 6 cores and twelve GB of memory. If the node 1 access to the  physical address 0 which is on the node 0, the hardware directly forward the request of the node 1 to the node 0 to simulates a single address space machine.</a:t>
            </a:r>
            <a:endParaRPr lang="en-US"/>
          </a:p>
        </p:txBody>
      </p:sp>
      <p:sp>
        <p:nvSpPr>
          <p:cNvPr id="4" name="Espace réservé du pied de page 3"/>
          <p:cNvSpPr>
            <a:spLocks noGrp="1"/>
          </p:cNvSpPr>
          <p:nvPr>
            <p:ph type="ftr" sz="quarter" idx="10"/>
          </p:nvPr>
        </p:nvSpPr>
        <p:spPr/>
        <p:txBody>
          <a:bodyPr/>
          <a:lstStyle/>
          <a:p>
            <a:r>
              <a:rPr lang="en-US" smtClean="0"/>
              <a:t>Lokesh Gidra</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mtClean="0"/>
              <a:t>For example, our machine is AMD </a:t>
            </a:r>
            <a:r>
              <a:rPr lang="en-US" err="1" smtClean="0"/>
              <a:t>MagnyCour</a:t>
            </a:r>
            <a:r>
              <a:rPr lang="en-US" smtClean="0"/>
              <a:t> with 8</a:t>
            </a:r>
            <a:r>
              <a:rPr lang="en-US" baseline="0" smtClean="0"/>
              <a:t> nodes and 48 cores. Each node has 6 cores and twelve GB of memory. If the node 1 access to the  physical address 0 which is on the node 0, the hardware directly forward the request of the node 1 to the node 0 to simulates a single address space machine.</a:t>
            </a:r>
            <a:endParaRPr lang="en-US"/>
          </a:p>
        </p:txBody>
      </p:sp>
      <p:sp>
        <p:nvSpPr>
          <p:cNvPr id="4" name="Espace réservé du pied de page 3"/>
          <p:cNvSpPr>
            <a:spLocks noGrp="1"/>
          </p:cNvSpPr>
          <p:nvPr>
            <p:ph type="ftr" sz="quarter" idx="10"/>
          </p:nvPr>
        </p:nvSpPr>
        <p:spPr/>
        <p:txBody>
          <a:bodyPr/>
          <a:lstStyle/>
          <a:p>
            <a:r>
              <a:rPr lang="en-US" smtClean="0"/>
              <a:t>Lokesh Gidra</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mtClean="0"/>
              <a:t>For example, our machine is AMD </a:t>
            </a:r>
            <a:r>
              <a:rPr lang="en-US" err="1" smtClean="0"/>
              <a:t>MagnyCour</a:t>
            </a:r>
            <a:r>
              <a:rPr lang="en-US" smtClean="0"/>
              <a:t> with 8</a:t>
            </a:r>
            <a:r>
              <a:rPr lang="en-US" baseline="0" smtClean="0"/>
              <a:t> nodes and 48 cores. Each node has 6 cores and twelve GB of memory. If the node 1 access to the  physical address 0 which is on the node 0, the hardware directly forward the request of the node 1 to the node 0 to simulates a single address space machine.</a:t>
            </a:r>
            <a:endParaRPr lang="en-US"/>
          </a:p>
        </p:txBody>
      </p:sp>
      <p:sp>
        <p:nvSpPr>
          <p:cNvPr id="4" name="Espace réservé du pied de page 3"/>
          <p:cNvSpPr>
            <a:spLocks noGrp="1"/>
          </p:cNvSpPr>
          <p:nvPr>
            <p:ph type="ftr" sz="quarter" idx="10"/>
          </p:nvPr>
        </p:nvSpPr>
        <p:spPr/>
        <p:txBody>
          <a:bodyPr/>
          <a:lstStyle/>
          <a:p>
            <a:r>
              <a:rPr lang="en-US" smtClean="0"/>
              <a:t>Lokesh Gidra</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3352800"/>
            <a:ext cx="7772400" cy="1752600"/>
          </a:xfrm>
        </p:spPr>
        <p:txBody>
          <a:bodyPr>
            <a:normAutofit/>
          </a:bodyPr>
          <a:lstStyle>
            <a:lvl1pPr marL="0" indent="0" algn="ctr">
              <a:buNone/>
              <a:defRPr sz="2200">
                <a:solidFill>
                  <a:srgbClr val="01190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Lokesh Gidra</a:t>
            </a:r>
            <a:endParaRPr lang="en-US"/>
          </a:p>
        </p:txBody>
      </p:sp>
      <p:sp>
        <p:nvSpPr>
          <p:cNvPr id="5" name="Footer Placeholder 4"/>
          <p:cNvSpPr>
            <a:spLocks noGrp="1"/>
          </p:cNvSpPr>
          <p:nvPr>
            <p:ph type="ftr" sz="quarter" idx="11"/>
          </p:nvPr>
        </p:nvSpPr>
        <p:spPr/>
        <p:txBody>
          <a:bodyPr/>
          <a:lstStyle/>
          <a:p>
            <a:r>
              <a:rPr lang="fr-FR" smtClean="0"/>
              <a:t>A Study of the </a:t>
            </a:r>
            <a:r>
              <a:rPr lang="fr-FR" err="1" smtClean="0"/>
              <a:t>Scalability</a:t>
            </a:r>
            <a:r>
              <a:rPr lang="fr-FR" smtClean="0"/>
              <a:t> of </a:t>
            </a:r>
            <a:r>
              <a:rPr lang="fr-FR" err="1" smtClean="0"/>
              <a:t>Garbage</a:t>
            </a:r>
            <a:r>
              <a:rPr lang="fr-FR" smtClean="0"/>
              <a:t> </a:t>
            </a:r>
            <a:r>
              <a:rPr lang="fr-FR" err="1" smtClean="0"/>
              <a:t>Collectors</a:t>
            </a:r>
            <a:r>
              <a:rPr lang="fr-FR" smtClean="0"/>
              <a:t> on </a:t>
            </a:r>
            <a:r>
              <a:rPr lang="fr-FR" err="1" smtClean="0"/>
              <a:t>Multicores</a:t>
            </a:r>
            <a:endParaRPr lang="en-US"/>
          </a:p>
        </p:txBody>
      </p:sp>
      <p:sp>
        <p:nvSpPr>
          <p:cNvPr id="6" name="Slide Number Placeholder 5"/>
          <p:cNvSpPr>
            <a:spLocks noGrp="1"/>
          </p:cNvSpPr>
          <p:nvPr>
            <p:ph type="sldNum" sz="quarter" idx="12"/>
          </p:nvPr>
        </p:nvSpPr>
        <p:spPr/>
        <p:txBody>
          <a:bodyPr/>
          <a:lstStyle/>
          <a:p>
            <a:fld id="{92BDF9E0-75C6-4D77-A6BA-576DDC803D1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Lokesh Gidra</a:t>
            </a:r>
            <a:endParaRPr lang="en-US"/>
          </a:p>
        </p:txBody>
      </p:sp>
      <p:sp>
        <p:nvSpPr>
          <p:cNvPr id="5" name="Footer Placeholder 4"/>
          <p:cNvSpPr>
            <a:spLocks noGrp="1"/>
          </p:cNvSpPr>
          <p:nvPr>
            <p:ph type="ftr" sz="quarter" idx="11"/>
          </p:nvPr>
        </p:nvSpPr>
        <p:spPr/>
        <p:txBody>
          <a:bodyPr/>
          <a:lstStyle/>
          <a:p>
            <a:r>
              <a:rPr lang="fr-FR" smtClean="0"/>
              <a:t>A Study of the </a:t>
            </a:r>
            <a:r>
              <a:rPr lang="fr-FR" err="1" smtClean="0"/>
              <a:t>Scalability</a:t>
            </a:r>
            <a:r>
              <a:rPr lang="fr-FR" smtClean="0"/>
              <a:t> of </a:t>
            </a:r>
            <a:r>
              <a:rPr lang="fr-FR" err="1" smtClean="0"/>
              <a:t>Garbage</a:t>
            </a:r>
            <a:r>
              <a:rPr lang="fr-FR" smtClean="0"/>
              <a:t> </a:t>
            </a:r>
            <a:r>
              <a:rPr lang="fr-FR" err="1" smtClean="0"/>
              <a:t>Collectors</a:t>
            </a:r>
            <a:r>
              <a:rPr lang="fr-FR" smtClean="0"/>
              <a:t> on </a:t>
            </a:r>
            <a:r>
              <a:rPr lang="fr-FR" err="1" smtClean="0"/>
              <a:t>Multicores</a:t>
            </a:r>
            <a:endParaRPr lang="en-US"/>
          </a:p>
        </p:txBody>
      </p:sp>
      <p:sp>
        <p:nvSpPr>
          <p:cNvPr id="6" name="Slide Number Placeholder 5"/>
          <p:cNvSpPr>
            <a:spLocks noGrp="1"/>
          </p:cNvSpPr>
          <p:nvPr>
            <p:ph type="sldNum" sz="quarter" idx="12"/>
          </p:nvPr>
        </p:nvSpPr>
        <p:spPr/>
        <p:txBody>
          <a:bodyPr/>
          <a:lstStyle/>
          <a:p>
            <a:fld id="{92BDF9E0-75C6-4D77-A6BA-576DDC803D1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Lokesh Gidra</a:t>
            </a:r>
            <a:endParaRPr lang="en-US"/>
          </a:p>
        </p:txBody>
      </p:sp>
      <p:sp>
        <p:nvSpPr>
          <p:cNvPr id="4" name="Footer Placeholder 3"/>
          <p:cNvSpPr>
            <a:spLocks noGrp="1"/>
          </p:cNvSpPr>
          <p:nvPr>
            <p:ph type="ftr" sz="quarter" idx="11"/>
          </p:nvPr>
        </p:nvSpPr>
        <p:spPr/>
        <p:txBody>
          <a:bodyPr/>
          <a:lstStyle/>
          <a:p>
            <a:r>
              <a:rPr lang="fr-FR" smtClean="0"/>
              <a:t>A Study of the </a:t>
            </a:r>
            <a:r>
              <a:rPr lang="fr-FR" err="1" smtClean="0"/>
              <a:t>Scalability</a:t>
            </a:r>
            <a:r>
              <a:rPr lang="fr-FR" smtClean="0"/>
              <a:t> of </a:t>
            </a:r>
            <a:r>
              <a:rPr lang="fr-FR" err="1" smtClean="0"/>
              <a:t>Garbage</a:t>
            </a:r>
            <a:r>
              <a:rPr lang="fr-FR" smtClean="0"/>
              <a:t> </a:t>
            </a:r>
            <a:r>
              <a:rPr lang="fr-FR" err="1" smtClean="0"/>
              <a:t>Collectors</a:t>
            </a:r>
            <a:r>
              <a:rPr lang="fr-FR" smtClean="0"/>
              <a:t> on </a:t>
            </a:r>
            <a:r>
              <a:rPr lang="fr-FR" err="1" smtClean="0"/>
              <a:t>Multicores</a:t>
            </a:r>
            <a:endParaRPr lang="en-US"/>
          </a:p>
        </p:txBody>
      </p:sp>
      <p:sp>
        <p:nvSpPr>
          <p:cNvPr id="5" name="Slide Number Placeholder 4"/>
          <p:cNvSpPr>
            <a:spLocks noGrp="1"/>
          </p:cNvSpPr>
          <p:nvPr>
            <p:ph type="sldNum" sz="quarter" idx="12"/>
          </p:nvPr>
        </p:nvSpPr>
        <p:spPr/>
        <p:txBody>
          <a:bodyPr/>
          <a:lstStyle/>
          <a:p>
            <a:fld id="{92BDF9E0-75C6-4D77-A6BA-576DDC803D1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Lokesh Gidra</a:t>
            </a:r>
            <a:endParaRPr lang="en-US"/>
          </a:p>
        </p:txBody>
      </p:sp>
      <p:sp>
        <p:nvSpPr>
          <p:cNvPr id="3" name="Footer Placeholder 2"/>
          <p:cNvSpPr>
            <a:spLocks noGrp="1"/>
          </p:cNvSpPr>
          <p:nvPr>
            <p:ph type="ftr" sz="quarter" idx="11"/>
          </p:nvPr>
        </p:nvSpPr>
        <p:spPr/>
        <p:txBody>
          <a:bodyPr/>
          <a:lstStyle/>
          <a:p>
            <a:r>
              <a:rPr lang="fr-FR" smtClean="0"/>
              <a:t>A Study of the </a:t>
            </a:r>
            <a:r>
              <a:rPr lang="fr-FR" err="1" smtClean="0"/>
              <a:t>Scalability</a:t>
            </a:r>
            <a:r>
              <a:rPr lang="fr-FR" smtClean="0"/>
              <a:t> of </a:t>
            </a:r>
            <a:r>
              <a:rPr lang="fr-FR" err="1" smtClean="0"/>
              <a:t>Garbage</a:t>
            </a:r>
            <a:r>
              <a:rPr lang="fr-FR" smtClean="0"/>
              <a:t> </a:t>
            </a:r>
            <a:r>
              <a:rPr lang="fr-FR" err="1" smtClean="0"/>
              <a:t>Collectors</a:t>
            </a:r>
            <a:r>
              <a:rPr lang="fr-FR" smtClean="0"/>
              <a:t> on </a:t>
            </a:r>
            <a:r>
              <a:rPr lang="fr-FR" err="1" smtClean="0"/>
              <a:t>Multicores</a:t>
            </a:r>
            <a:endParaRPr lang="en-US"/>
          </a:p>
        </p:txBody>
      </p:sp>
      <p:sp>
        <p:nvSpPr>
          <p:cNvPr id="4" name="Slide Number Placeholder 3"/>
          <p:cNvSpPr>
            <a:spLocks noGrp="1"/>
          </p:cNvSpPr>
          <p:nvPr>
            <p:ph type="sldNum" sz="quarter" idx="12"/>
          </p:nvPr>
        </p:nvSpPr>
        <p:spPr/>
        <p:txBody>
          <a:bodyPr/>
          <a:lstStyle/>
          <a:p>
            <a:fld id="{92BDF9E0-75C6-4D77-A6BA-576DDC803D1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152400"/>
            <a:ext cx="8839200" cy="57233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52400" y="838200"/>
            <a:ext cx="8839200" cy="56387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52400" y="6553200"/>
            <a:ext cx="2133600" cy="304800"/>
          </a:xfrm>
          <a:prstGeom prst="rect">
            <a:avLst/>
          </a:prstGeom>
        </p:spPr>
        <p:txBody>
          <a:bodyPr vert="horz" lIns="91440" tIns="45720" rIns="91440" bIns="45720" rtlCol="0" anchor="ctr"/>
          <a:lstStyle>
            <a:lvl1pPr algn="l">
              <a:defRPr sz="1200">
                <a:solidFill>
                  <a:schemeClr val="tx1">
                    <a:tint val="75000"/>
                  </a:schemeClr>
                </a:solidFill>
                <a:latin typeface="Times New Roman"/>
                <a:cs typeface="Times New Roman"/>
              </a:defRPr>
            </a:lvl1pPr>
          </a:lstStyle>
          <a:p>
            <a:r>
              <a:rPr lang="en-US" dirty="0" err="1" smtClean="0"/>
              <a:t>Lokesh</a:t>
            </a:r>
            <a:r>
              <a:rPr lang="en-US" dirty="0" smtClean="0"/>
              <a:t> </a:t>
            </a:r>
            <a:r>
              <a:rPr lang="en-US" dirty="0" err="1" smtClean="0"/>
              <a:t>Gidra</a:t>
            </a:r>
            <a:endParaRPr lang="en-US" dirty="0"/>
          </a:p>
        </p:txBody>
      </p:sp>
      <p:sp>
        <p:nvSpPr>
          <p:cNvPr id="5" name="Footer Placeholder 4"/>
          <p:cNvSpPr>
            <a:spLocks noGrp="1"/>
          </p:cNvSpPr>
          <p:nvPr>
            <p:ph type="ftr" sz="quarter" idx="3"/>
          </p:nvPr>
        </p:nvSpPr>
        <p:spPr>
          <a:xfrm>
            <a:off x="2286000" y="6553200"/>
            <a:ext cx="4572000" cy="304800"/>
          </a:xfrm>
          <a:prstGeom prst="rect">
            <a:avLst/>
          </a:prstGeom>
        </p:spPr>
        <p:txBody>
          <a:bodyPr vert="horz" lIns="91440" tIns="45720" rIns="91440" bIns="45720" rtlCol="0" anchor="ctr"/>
          <a:lstStyle>
            <a:lvl1pPr algn="ctr">
              <a:defRPr sz="1200">
                <a:solidFill>
                  <a:schemeClr val="tx1">
                    <a:tint val="75000"/>
                  </a:schemeClr>
                </a:solidFill>
                <a:latin typeface="Times New Roman"/>
                <a:cs typeface="Times New Roman"/>
              </a:defRPr>
            </a:lvl1pPr>
          </a:lstStyle>
          <a:p>
            <a:r>
              <a:rPr lang="fr-FR" smtClean="0"/>
              <a:t>A Study of the </a:t>
            </a:r>
            <a:r>
              <a:rPr lang="fr-FR" err="1" smtClean="0"/>
              <a:t>Scalability</a:t>
            </a:r>
            <a:r>
              <a:rPr lang="fr-FR" smtClean="0"/>
              <a:t> of </a:t>
            </a:r>
            <a:r>
              <a:rPr lang="fr-FR" err="1" smtClean="0"/>
              <a:t>Garbage</a:t>
            </a:r>
            <a:r>
              <a:rPr lang="fr-FR" smtClean="0"/>
              <a:t> </a:t>
            </a:r>
            <a:r>
              <a:rPr lang="fr-FR" err="1" smtClean="0"/>
              <a:t>Collectors</a:t>
            </a:r>
            <a:r>
              <a:rPr lang="fr-FR" smtClean="0"/>
              <a:t> on </a:t>
            </a:r>
            <a:r>
              <a:rPr lang="fr-FR" err="1" smtClean="0"/>
              <a:t>Multicores</a:t>
            </a:r>
            <a:endParaRPr lang="en-US"/>
          </a:p>
        </p:txBody>
      </p:sp>
      <p:sp>
        <p:nvSpPr>
          <p:cNvPr id="6" name="Slide Number Placeholder 5"/>
          <p:cNvSpPr>
            <a:spLocks noGrp="1"/>
          </p:cNvSpPr>
          <p:nvPr>
            <p:ph type="sldNum" sz="quarter" idx="4"/>
          </p:nvPr>
        </p:nvSpPr>
        <p:spPr>
          <a:xfrm>
            <a:off x="6858000" y="6553199"/>
            <a:ext cx="2133600" cy="304801"/>
          </a:xfrm>
          <a:prstGeom prst="rect">
            <a:avLst/>
          </a:prstGeom>
        </p:spPr>
        <p:txBody>
          <a:bodyPr vert="horz" lIns="91440" tIns="45720" rIns="91440" bIns="45720" rtlCol="0" anchor="ctr"/>
          <a:lstStyle>
            <a:lvl1pPr algn="r">
              <a:defRPr sz="1200">
                <a:solidFill>
                  <a:schemeClr val="tx1">
                    <a:tint val="75000"/>
                  </a:schemeClr>
                </a:solidFill>
                <a:latin typeface="Times New Roman"/>
                <a:cs typeface="Times New Roman"/>
              </a:defRPr>
            </a:lvl1pPr>
          </a:lstStyle>
          <a:p>
            <a:fld id="{92BDF9E0-75C6-4D77-A6BA-576DDC803D1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hf hdr="0"/>
  <p:txStyles>
    <p:titleStyle>
      <a:lvl1pPr algn="ctr" defTabSz="914400" rtl="0" eaLnBrk="1" latinLnBrk="0" hangingPunct="1">
        <a:spcBef>
          <a:spcPct val="0"/>
        </a:spcBef>
        <a:buNone/>
        <a:defRPr sz="3200" kern="1200">
          <a:solidFill>
            <a:srgbClr val="000090"/>
          </a:solidFill>
          <a:latin typeface="Times New Roman"/>
          <a:ea typeface="+mj-ea"/>
          <a:cs typeface="Times New Roman"/>
        </a:defRPr>
      </a:lvl1pPr>
    </p:titleStyle>
    <p:bodyStyle>
      <a:lvl1pPr marL="342900" indent="-342900" algn="l" defTabSz="914400" rtl="0" eaLnBrk="1" latinLnBrk="0" hangingPunct="1">
        <a:spcBef>
          <a:spcPct val="20000"/>
        </a:spcBef>
        <a:buClr>
          <a:srgbClr val="0000FF"/>
        </a:buClr>
        <a:buFontTx/>
        <a:buNone/>
        <a:defRPr sz="2200" kern="1200">
          <a:solidFill>
            <a:srgbClr val="000090"/>
          </a:solidFill>
          <a:latin typeface="Times New Roman"/>
          <a:ea typeface="+mn-ea"/>
          <a:cs typeface="Times New Roman"/>
        </a:defRPr>
      </a:lvl1pPr>
      <a:lvl2pPr marL="742950" indent="-285750" algn="l" defTabSz="914400" rtl="0" eaLnBrk="1" latinLnBrk="0" hangingPunct="1">
        <a:spcBef>
          <a:spcPct val="20000"/>
        </a:spcBef>
        <a:buClrTx/>
        <a:buFont typeface="Wingdings" charset="2"/>
        <a:buChar char="ü"/>
        <a:defRPr sz="2000" kern="1200">
          <a:solidFill>
            <a:schemeClr val="tx1"/>
          </a:solidFill>
          <a:latin typeface="Times New Roman"/>
          <a:ea typeface="+mn-ea"/>
          <a:cs typeface="Times New Roman"/>
        </a:defRPr>
      </a:lvl2pPr>
      <a:lvl3pPr marL="1143000" indent="-228600" algn="l" defTabSz="914400" rtl="0" eaLnBrk="1" latinLnBrk="0" hangingPunct="1">
        <a:spcBef>
          <a:spcPct val="20000"/>
        </a:spcBef>
        <a:buClrTx/>
        <a:buFont typeface="Wingdings" charset="2"/>
        <a:buChar char="v"/>
        <a:defRPr sz="1800" kern="1200">
          <a:solidFill>
            <a:schemeClr val="tx1"/>
          </a:solidFill>
          <a:latin typeface="Times New Roman"/>
          <a:ea typeface="+mn-ea"/>
          <a:cs typeface="Times New Roman"/>
        </a:defRPr>
      </a:lvl3pPr>
      <a:lvl4pPr marL="1600200" indent="-228600" algn="l" defTabSz="914400" rtl="0" eaLnBrk="1" latinLnBrk="0" hangingPunct="1">
        <a:spcBef>
          <a:spcPct val="20000"/>
        </a:spcBef>
        <a:buClrTx/>
        <a:buFont typeface="Wingdings" charset="2"/>
        <a:buChar char="Ø"/>
        <a:defRPr sz="1600" kern="1200">
          <a:solidFill>
            <a:schemeClr val="tx1"/>
          </a:solidFill>
          <a:latin typeface="Times New Roman"/>
          <a:ea typeface="+mn-ea"/>
          <a:cs typeface="Times New Roman"/>
        </a:defRPr>
      </a:lvl4pPr>
      <a:lvl5pPr marL="2057400" indent="-228600" algn="l" defTabSz="914400" rtl="0" eaLnBrk="1" latinLnBrk="0" hangingPunct="1">
        <a:spcBef>
          <a:spcPct val="20000"/>
        </a:spcBef>
        <a:buClrTx/>
        <a:buFont typeface="Arial" pitchFamily="34" charset="0"/>
        <a:buChar char="»"/>
        <a:defRPr sz="1600" kern="1200">
          <a:solidFill>
            <a:schemeClr val="tx1"/>
          </a:solidFill>
          <a:latin typeface="Times New Roman"/>
          <a:ea typeface="+mn-ea"/>
          <a:cs typeface="Times New Roman"/>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d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d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pd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0.pd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A Study of Garbage Collector Scalability </a:t>
            </a:r>
            <a:br>
              <a:rPr lang="en-US" smtClean="0"/>
            </a:br>
            <a:r>
              <a:rPr lang="en-US" smtClean="0"/>
              <a:t>on </a:t>
            </a:r>
            <a:r>
              <a:rPr lang="en-US" err="1" smtClean="0"/>
              <a:t>Multicores</a:t>
            </a:r>
            <a:endParaRPr lang="en-US"/>
          </a:p>
        </p:txBody>
      </p:sp>
      <p:sp>
        <p:nvSpPr>
          <p:cNvPr id="3" name="Subtitle 2"/>
          <p:cNvSpPr>
            <a:spLocks noGrp="1"/>
          </p:cNvSpPr>
          <p:nvPr>
            <p:ph type="subTitle" idx="1"/>
          </p:nvPr>
        </p:nvSpPr>
        <p:spPr/>
        <p:txBody>
          <a:bodyPr>
            <a:noAutofit/>
          </a:bodyPr>
          <a:lstStyle/>
          <a:p>
            <a:r>
              <a:rPr lang="en-US" u="sng" err="1" smtClean="0"/>
              <a:t>LokeshGidra</a:t>
            </a:r>
            <a:r>
              <a:rPr lang="en-US" smtClean="0"/>
              <a:t>, </a:t>
            </a:r>
            <a:r>
              <a:rPr lang="en-US" err="1" smtClean="0"/>
              <a:t>Gaël</a:t>
            </a:r>
            <a:r>
              <a:rPr lang="en-US" smtClean="0"/>
              <a:t> Thomas, </a:t>
            </a:r>
            <a:r>
              <a:rPr lang="en-US" err="1" smtClean="0"/>
              <a:t>JulienSopena</a:t>
            </a:r>
            <a:r>
              <a:rPr lang="en-US" smtClean="0"/>
              <a:t> and Marc Shapiro</a:t>
            </a:r>
          </a:p>
          <a:p>
            <a:endParaRPr lang="en-US" smtClean="0"/>
          </a:p>
          <a:p>
            <a:endParaRPr lang="en-US" smtClean="0"/>
          </a:p>
          <a:p>
            <a:r>
              <a:rPr lang="en-US" smtClean="0"/>
              <a:t>INRIA/University of Paris 6</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Image 67" descr="amd_bal_local_remote.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1905000"/>
            <a:ext cx="4876799" cy="4724400"/>
          </a:xfrm>
          <a:prstGeom prst="rect">
            <a:avLst/>
          </a:prstGeom>
        </p:spPr>
      </p:pic>
      <p:sp>
        <p:nvSpPr>
          <p:cNvPr id="89" name="Espace réservé du contenu 88"/>
          <p:cNvSpPr>
            <a:spLocks noGrp="1"/>
          </p:cNvSpPr>
          <p:nvPr>
            <p:ph idx="1"/>
          </p:nvPr>
        </p:nvSpPr>
        <p:spPr/>
        <p:txBody>
          <a:bodyPr/>
          <a:lstStyle/>
          <a:p>
            <a:r>
              <a:rPr lang="en-US" smtClean="0"/>
              <a:t>Our machine: AMD </a:t>
            </a:r>
            <a:r>
              <a:rPr lang="en-US" err="1" smtClean="0"/>
              <a:t>Magny-Cours</a:t>
            </a:r>
            <a:r>
              <a:rPr lang="en-US" smtClean="0"/>
              <a:t> with </a:t>
            </a:r>
            <a:r>
              <a:rPr lang="en-US" b="1" smtClean="0"/>
              <a:t>8 nodes </a:t>
            </a:r>
            <a:r>
              <a:rPr lang="en-US" smtClean="0"/>
              <a:t>and </a:t>
            </a:r>
            <a:r>
              <a:rPr lang="en-US" b="1" smtClean="0"/>
              <a:t>48 cores</a:t>
            </a:r>
          </a:p>
          <a:p>
            <a:pPr lvl="1"/>
            <a:r>
              <a:rPr lang="en-US" smtClean="0"/>
              <a:t>12 GB per node</a:t>
            </a:r>
          </a:p>
          <a:p>
            <a:pPr lvl="1"/>
            <a:r>
              <a:rPr lang="en-US" smtClean="0"/>
              <a:t>6 cores per node</a:t>
            </a:r>
          </a:p>
        </p:txBody>
      </p:sp>
      <p:sp>
        <p:nvSpPr>
          <p:cNvPr id="139" name="Titre 138"/>
          <p:cNvSpPr>
            <a:spLocks noGrp="1"/>
          </p:cNvSpPr>
          <p:nvPr>
            <p:ph type="title"/>
          </p:nvPr>
        </p:nvSpPr>
        <p:spPr/>
        <p:txBody>
          <a:bodyPr>
            <a:noAutofit/>
          </a:bodyPr>
          <a:lstStyle/>
          <a:p>
            <a:r>
              <a:rPr lang="en-US" smtClean="0"/>
              <a:t>From centralized architectures to distributed ones</a:t>
            </a:r>
            <a:endParaRPr lang="en-US"/>
          </a:p>
        </p:txBody>
      </p:sp>
      <p:sp>
        <p:nvSpPr>
          <p:cNvPr id="4" name="Date Placeholder 3"/>
          <p:cNvSpPr>
            <a:spLocks noGrp="1"/>
          </p:cNvSpPr>
          <p:nvPr>
            <p:ph type="dt" sz="half" idx="10"/>
          </p:nvPr>
        </p:nvSpPr>
        <p:spPr/>
        <p:txBody>
          <a:bodyPr/>
          <a:lstStyle/>
          <a:p>
            <a:r>
              <a:rPr lang="en-US" smtClean="0"/>
              <a:t>Lokesh Gidra</a:t>
            </a:r>
            <a:endParaRPr lang="en-US"/>
          </a:p>
        </p:txBody>
      </p:sp>
      <p:sp>
        <p:nvSpPr>
          <p:cNvPr id="5" name="Footer Placeholder 4"/>
          <p:cNvSpPr>
            <a:spLocks noGrp="1"/>
          </p:cNvSpPr>
          <p:nvPr>
            <p:ph type="ftr" sz="quarter" idx="11"/>
          </p:nvPr>
        </p:nvSpPr>
        <p:spPr/>
        <p:txBody>
          <a:bodyPr/>
          <a:lstStyle/>
          <a:p>
            <a:r>
              <a:rPr lang="en-US" smtClean="0"/>
              <a:t>A Study of the Scalability of Garbage Collectors on Multicores</a:t>
            </a:r>
            <a:endParaRPr lang="en-US"/>
          </a:p>
        </p:txBody>
      </p:sp>
      <p:sp>
        <p:nvSpPr>
          <p:cNvPr id="6" name="Slide Number Placeholder 5"/>
          <p:cNvSpPr>
            <a:spLocks noGrp="1"/>
          </p:cNvSpPr>
          <p:nvPr>
            <p:ph type="sldNum" sz="quarter" idx="12"/>
          </p:nvPr>
        </p:nvSpPr>
        <p:spPr/>
        <p:txBody>
          <a:bodyPr/>
          <a:lstStyle/>
          <a:p>
            <a:fld id="{92BDF9E0-75C6-4D77-A6BA-576DDC803D1A}" type="slidenum">
              <a:rPr lang="en-US" smtClean="0"/>
              <a:pPr/>
              <a:t>10</a:t>
            </a:fld>
            <a:endParaRPr lang="en-US"/>
          </a:p>
        </p:txBody>
      </p:sp>
      <p:sp>
        <p:nvSpPr>
          <p:cNvPr id="90" name="Cylindre 61"/>
          <p:cNvSpPr/>
          <p:nvPr/>
        </p:nvSpPr>
        <p:spPr>
          <a:xfrm rot="3120000">
            <a:off x="6765474" y="2205932"/>
            <a:ext cx="98861" cy="254187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1" name="Cylindre 62"/>
          <p:cNvSpPr/>
          <p:nvPr/>
        </p:nvSpPr>
        <p:spPr>
          <a:xfrm rot="18480000">
            <a:off x="6726544" y="2148345"/>
            <a:ext cx="98861" cy="254187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2" name="Cylindre 63"/>
          <p:cNvSpPr/>
          <p:nvPr/>
        </p:nvSpPr>
        <p:spPr>
          <a:xfrm rot="16200000">
            <a:off x="6776337" y="3641322"/>
            <a:ext cx="75684" cy="114612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3" name="Cylindre 64"/>
          <p:cNvSpPr/>
          <p:nvPr/>
        </p:nvSpPr>
        <p:spPr>
          <a:xfrm>
            <a:off x="7769279" y="3192654"/>
            <a:ext cx="76408" cy="681152"/>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4" name="Cylindre 65"/>
          <p:cNvSpPr/>
          <p:nvPr/>
        </p:nvSpPr>
        <p:spPr>
          <a:xfrm>
            <a:off x="5706262" y="3116970"/>
            <a:ext cx="76408" cy="681152"/>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5" name="Cylindre 66"/>
          <p:cNvSpPr/>
          <p:nvPr/>
        </p:nvSpPr>
        <p:spPr>
          <a:xfrm rot="16200000">
            <a:off x="6776337" y="2127650"/>
            <a:ext cx="75684" cy="114612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6" name="Cylindre 67"/>
          <p:cNvSpPr/>
          <p:nvPr/>
        </p:nvSpPr>
        <p:spPr>
          <a:xfrm rot="16200000">
            <a:off x="5095361" y="2433282"/>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7" name="Rectangle 96"/>
          <p:cNvSpPr/>
          <p:nvPr/>
        </p:nvSpPr>
        <p:spPr>
          <a:xfrm>
            <a:off x="5247814" y="2057400"/>
            <a:ext cx="1069712" cy="1210937"/>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8" name="Rectangle 97"/>
          <p:cNvSpPr/>
          <p:nvPr/>
        </p:nvSpPr>
        <p:spPr>
          <a:xfrm>
            <a:off x="5324222" y="213308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99" name="Rectangle 98"/>
          <p:cNvSpPr/>
          <p:nvPr/>
        </p:nvSpPr>
        <p:spPr>
          <a:xfrm>
            <a:off x="5859078" y="213308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00" name="Rectangle 99"/>
          <p:cNvSpPr/>
          <p:nvPr/>
        </p:nvSpPr>
        <p:spPr>
          <a:xfrm>
            <a:off x="5324222" y="2511502"/>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01" name="Rectangle 100"/>
          <p:cNvSpPr/>
          <p:nvPr/>
        </p:nvSpPr>
        <p:spPr>
          <a:xfrm>
            <a:off x="5859078" y="2511502"/>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02" name="Rectangle 101"/>
          <p:cNvSpPr/>
          <p:nvPr/>
        </p:nvSpPr>
        <p:spPr>
          <a:xfrm>
            <a:off x="5324222" y="288991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03" name="Rectangle 102"/>
          <p:cNvSpPr/>
          <p:nvPr/>
        </p:nvSpPr>
        <p:spPr>
          <a:xfrm>
            <a:off x="5859078" y="288991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04" name="Rectangle 103"/>
          <p:cNvSpPr/>
          <p:nvPr/>
        </p:nvSpPr>
        <p:spPr>
          <a:xfrm rot="16200000">
            <a:off x="4235312" y="2473803"/>
            <a:ext cx="1207816" cy="382040"/>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sp>
        <p:nvSpPr>
          <p:cNvPr id="105" name="Cylindre 76"/>
          <p:cNvSpPr/>
          <p:nvPr/>
        </p:nvSpPr>
        <p:spPr>
          <a:xfrm rot="16200000">
            <a:off x="8380905" y="2433282"/>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06" name="Rectangle 105"/>
          <p:cNvSpPr/>
          <p:nvPr/>
        </p:nvSpPr>
        <p:spPr>
          <a:xfrm>
            <a:off x="7234423" y="2057400"/>
            <a:ext cx="1069712" cy="1210937"/>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07" name="Rectangle 106"/>
          <p:cNvSpPr/>
          <p:nvPr/>
        </p:nvSpPr>
        <p:spPr>
          <a:xfrm>
            <a:off x="7310831" y="213308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08" name="Rectangle 107"/>
          <p:cNvSpPr/>
          <p:nvPr/>
        </p:nvSpPr>
        <p:spPr>
          <a:xfrm>
            <a:off x="7845687" y="213308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09" name="Rectangle 108"/>
          <p:cNvSpPr/>
          <p:nvPr/>
        </p:nvSpPr>
        <p:spPr>
          <a:xfrm>
            <a:off x="7310831" y="2511502"/>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10" name="Rectangle 109"/>
          <p:cNvSpPr/>
          <p:nvPr/>
        </p:nvSpPr>
        <p:spPr>
          <a:xfrm>
            <a:off x="7845687" y="2511502"/>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11" name="Rectangle 110"/>
          <p:cNvSpPr/>
          <p:nvPr/>
        </p:nvSpPr>
        <p:spPr>
          <a:xfrm>
            <a:off x="7310831" y="288991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12" name="Rectangle 111"/>
          <p:cNvSpPr/>
          <p:nvPr/>
        </p:nvSpPr>
        <p:spPr>
          <a:xfrm>
            <a:off x="7845687" y="288991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13" name="Rectangle 112"/>
          <p:cNvSpPr/>
          <p:nvPr/>
        </p:nvSpPr>
        <p:spPr>
          <a:xfrm rot="5400000">
            <a:off x="8120473" y="2470290"/>
            <a:ext cx="1207814" cy="382040"/>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sp>
        <p:nvSpPr>
          <p:cNvPr id="114" name="Cylindre 85"/>
          <p:cNvSpPr/>
          <p:nvPr/>
        </p:nvSpPr>
        <p:spPr>
          <a:xfrm rot="16200000">
            <a:off x="5095361" y="4022638"/>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15" name="Rectangle 114"/>
          <p:cNvSpPr/>
          <p:nvPr/>
        </p:nvSpPr>
        <p:spPr>
          <a:xfrm>
            <a:off x="5247814" y="3646755"/>
            <a:ext cx="1069712" cy="1210937"/>
          </a:xfrm>
          <a:prstGeom prst="rect">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16" name="Rectangle 115"/>
          <p:cNvSpPr/>
          <p:nvPr/>
        </p:nvSpPr>
        <p:spPr>
          <a:xfrm>
            <a:off x="5324222" y="372243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17" name="Rectangle 116"/>
          <p:cNvSpPr/>
          <p:nvPr/>
        </p:nvSpPr>
        <p:spPr>
          <a:xfrm>
            <a:off x="5859078" y="372243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18" name="Rectangle 117"/>
          <p:cNvSpPr/>
          <p:nvPr/>
        </p:nvSpPr>
        <p:spPr>
          <a:xfrm>
            <a:off x="5324222" y="410085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19" name="Rectangle 118"/>
          <p:cNvSpPr/>
          <p:nvPr/>
        </p:nvSpPr>
        <p:spPr>
          <a:xfrm>
            <a:off x="5859078" y="410085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20" name="Rectangle 119"/>
          <p:cNvSpPr/>
          <p:nvPr/>
        </p:nvSpPr>
        <p:spPr>
          <a:xfrm>
            <a:off x="5324222" y="4479275"/>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21" name="Rectangle 120"/>
          <p:cNvSpPr/>
          <p:nvPr/>
        </p:nvSpPr>
        <p:spPr>
          <a:xfrm>
            <a:off x="5859078" y="4479275"/>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22" name="Rectangle 121"/>
          <p:cNvSpPr/>
          <p:nvPr/>
        </p:nvSpPr>
        <p:spPr>
          <a:xfrm rot="16200000">
            <a:off x="4235312" y="4063159"/>
            <a:ext cx="1207816" cy="382040"/>
          </a:xfrm>
          <a:prstGeom prst="rect">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sp>
        <p:nvSpPr>
          <p:cNvPr id="123" name="Cylindre 94"/>
          <p:cNvSpPr/>
          <p:nvPr/>
        </p:nvSpPr>
        <p:spPr>
          <a:xfrm rot="16200000">
            <a:off x="8380905" y="4022638"/>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24" name="Rectangle 123"/>
          <p:cNvSpPr/>
          <p:nvPr/>
        </p:nvSpPr>
        <p:spPr>
          <a:xfrm>
            <a:off x="7234422" y="3646755"/>
            <a:ext cx="1069712" cy="1210937"/>
          </a:xfrm>
          <a:prstGeom prst="rect">
            <a:avLst/>
          </a:prstGeom>
          <a:solidFill>
            <a:schemeClr val="bg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25" name="Rectangle 124"/>
          <p:cNvSpPr/>
          <p:nvPr/>
        </p:nvSpPr>
        <p:spPr>
          <a:xfrm>
            <a:off x="7310830" y="372243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26" name="Rectangle 125"/>
          <p:cNvSpPr/>
          <p:nvPr/>
        </p:nvSpPr>
        <p:spPr>
          <a:xfrm>
            <a:off x="7845686" y="372243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27" name="Rectangle 126"/>
          <p:cNvSpPr/>
          <p:nvPr/>
        </p:nvSpPr>
        <p:spPr>
          <a:xfrm>
            <a:off x="7310830" y="410085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28" name="Rectangle 127"/>
          <p:cNvSpPr/>
          <p:nvPr/>
        </p:nvSpPr>
        <p:spPr>
          <a:xfrm>
            <a:off x="7845686" y="410085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29" name="Rectangle 128"/>
          <p:cNvSpPr/>
          <p:nvPr/>
        </p:nvSpPr>
        <p:spPr>
          <a:xfrm>
            <a:off x="7310830" y="4479275"/>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30" name="Rectangle 129"/>
          <p:cNvSpPr/>
          <p:nvPr/>
        </p:nvSpPr>
        <p:spPr>
          <a:xfrm>
            <a:off x="7845686" y="4479275"/>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31" name="Rectangle 130"/>
          <p:cNvSpPr/>
          <p:nvPr/>
        </p:nvSpPr>
        <p:spPr>
          <a:xfrm rot="5400000">
            <a:off x="8120472" y="4059646"/>
            <a:ext cx="1207814" cy="382040"/>
          </a:xfrm>
          <a:prstGeom prst="rect">
            <a:avLst/>
          </a:prstGeom>
          <a:solidFill>
            <a:schemeClr val="bg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sp>
        <p:nvSpPr>
          <p:cNvPr id="134" name="TextBox 133"/>
          <p:cNvSpPr txBox="1"/>
          <p:nvPr/>
        </p:nvSpPr>
        <p:spPr>
          <a:xfrm>
            <a:off x="5257800" y="1745158"/>
            <a:ext cx="914400" cy="307777"/>
          </a:xfrm>
          <a:prstGeom prst="rect">
            <a:avLst/>
          </a:prstGeom>
          <a:noFill/>
        </p:spPr>
        <p:txBody>
          <a:bodyPr wrap="square" rtlCol="0">
            <a:spAutoFit/>
          </a:bodyPr>
          <a:lstStyle/>
          <a:p>
            <a:r>
              <a:rPr lang="en-US" sz="1400" smtClean="0">
                <a:latin typeface="Times New Roman"/>
                <a:cs typeface="Times New Roman"/>
              </a:rPr>
              <a:t>Node 0</a:t>
            </a:r>
            <a:endParaRPr lang="en-US" sz="1400">
              <a:latin typeface="Times New Roman"/>
              <a:cs typeface="Times New Roman"/>
            </a:endParaRPr>
          </a:p>
        </p:txBody>
      </p:sp>
      <p:sp>
        <p:nvSpPr>
          <p:cNvPr id="135" name="TextBox 134"/>
          <p:cNvSpPr txBox="1"/>
          <p:nvPr/>
        </p:nvSpPr>
        <p:spPr>
          <a:xfrm>
            <a:off x="7391400" y="1745158"/>
            <a:ext cx="914400" cy="307777"/>
          </a:xfrm>
          <a:prstGeom prst="rect">
            <a:avLst/>
          </a:prstGeom>
          <a:noFill/>
        </p:spPr>
        <p:txBody>
          <a:bodyPr wrap="square" rtlCol="0">
            <a:spAutoFit/>
          </a:bodyPr>
          <a:lstStyle/>
          <a:p>
            <a:pPr algn="r"/>
            <a:r>
              <a:rPr lang="en-US" sz="1400" smtClean="0">
                <a:latin typeface="Times New Roman"/>
                <a:cs typeface="Times New Roman"/>
              </a:rPr>
              <a:t>Node 1</a:t>
            </a:r>
            <a:endParaRPr lang="en-US" sz="1400">
              <a:latin typeface="Times New Roman"/>
              <a:cs typeface="Times New Roman"/>
            </a:endParaRPr>
          </a:p>
        </p:txBody>
      </p:sp>
      <p:sp>
        <p:nvSpPr>
          <p:cNvPr id="136" name="TextBox 135"/>
          <p:cNvSpPr txBox="1"/>
          <p:nvPr/>
        </p:nvSpPr>
        <p:spPr>
          <a:xfrm>
            <a:off x="5257800" y="4869358"/>
            <a:ext cx="914400" cy="307777"/>
          </a:xfrm>
          <a:prstGeom prst="rect">
            <a:avLst/>
          </a:prstGeom>
          <a:noFill/>
        </p:spPr>
        <p:txBody>
          <a:bodyPr wrap="square" rtlCol="0">
            <a:spAutoFit/>
          </a:bodyPr>
          <a:lstStyle/>
          <a:p>
            <a:r>
              <a:rPr lang="en-US" sz="1400" smtClean="0">
                <a:latin typeface="Times New Roman"/>
                <a:cs typeface="Times New Roman"/>
              </a:rPr>
              <a:t>Node 2</a:t>
            </a:r>
            <a:endParaRPr lang="en-US" sz="1400">
              <a:latin typeface="Times New Roman"/>
              <a:cs typeface="Times New Roman"/>
            </a:endParaRPr>
          </a:p>
        </p:txBody>
      </p:sp>
      <p:sp>
        <p:nvSpPr>
          <p:cNvPr id="137" name="TextBox 136"/>
          <p:cNvSpPr txBox="1"/>
          <p:nvPr/>
        </p:nvSpPr>
        <p:spPr>
          <a:xfrm>
            <a:off x="7391400" y="4857690"/>
            <a:ext cx="914400" cy="307777"/>
          </a:xfrm>
          <a:prstGeom prst="rect">
            <a:avLst/>
          </a:prstGeom>
          <a:noFill/>
        </p:spPr>
        <p:txBody>
          <a:bodyPr wrap="square" rtlCol="0">
            <a:spAutoFit/>
          </a:bodyPr>
          <a:lstStyle/>
          <a:p>
            <a:pPr algn="r"/>
            <a:r>
              <a:rPr lang="en-US" sz="1400" smtClean="0">
                <a:latin typeface="Times New Roman"/>
                <a:cs typeface="Times New Roman"/>
              </a:rPr>
              <a:t>Node 3</a:t>
            </a:r>
            <a:endParaRPr lang="en-US" sz="1400">
              <a:latin typeface="Times New Roman"/>
              <a:cs typeface="Times New Roman"/>
            </a:endParaRPr>
          </a:p>
        </p:txBody>
      </p:sp>
      <p:sp>
        <p:nvSpPr>
          <p:cNvPr id="161" name="TextBox 137"/>
          <p:cNvSpPr txBox="1"/>
          <p:nvPr/>
        </p:nvSpPr>
        <p:spPr>
          <a:xfrm rot="16200000">
            <a:off x="4226183" y="2479417"/>
            <a:ext cx="1213366" cy="369332"/>
          </a:xfrm>
          <a:prstGeom prst="rect">
            <a:avLst/>
          </a:prstGeom>
          <a:noFill/>
        </p:spPr>
        <p:txBody>
          <a:bodyPr wrap="square" rtlCol="0">
            <a:spAutoFit/>
          </a:bodyPr>
          <a:lstStyle/>
          <a:p>
            <a:pPr algn="ctr"/>
            <a:r>
              <a:rPr lang="en-US" smtClean="0">
                <a:latin typeface="Times New Roman"/>
                <a:cs typeface="Times New Roman"/>
              </a:rPr>
              <a:t>Memory</a:t>
            </a:r>
            <a:endParaRPr lang="en-US">
              <a:latin typeface="Times New Roman"/>
              <a:cs typeface="Times New Roman"/>
            </a:endParaRPr>
          </a:p>
        </p:txBody>
      </p:sp>
      <p:sp>
        <p:nvSpPr>
          <p:cNvPr id="162" name="TextBox 137"/>
          <p:cNvSpPr txBox="1"/>
          <p:nvPr/>
        </p:nvSpPr>
        <p:spPr>
          <a:xfrm rot="16200000">
            <a:off x="8112383" y="2479417"/>
            <a:ext cx="1213366" cy="369332"/>
          </a:xfrm>
          <a:prstGeom prst="rect">
            <a:avLst/>
          </a:prstGeom>
          <a:noFill/>
        </p:spPr>
        <p:txBody>
          <a:bodyPr wrap="square" rtlCol="0">
            <a:spAutoFit/>
          </a:bodyPr>
          <a:lstStyle/>
          <a:p>
            <a:pPr algn="ctr"/>
            <a:r>
              <a:rPr lang="en-US" smtClean="0">
                <a:latin typeface="Times New Roman"/>
                <a:cs typeface="Times New Roman"/>
              </a:rPr>
              <a:t>Memory</a:t>
            </a:r>
            <a:endParaRPr lang="en-US">
              <a:latin typeface="Times New Roman"/>
              <a:cs typeface="Times New Roman"/>
            </a:endParaRPr>
          </a:p>
        </p:txBody>
      </p:sp>
      <p:sp>
        <p:nvSpPr>
          <p:cNvPr id="163" name="TextBox 137"/>
          <p:cNvSpPr txBox="1"/>
          <p:nvPr/>
        </p:nvSpPr>
        <p:spPr>
          <a:xfrm rot="16200000">
            <a:off x="4226183" y="4079617"/>
            <a:ext cx="1213366" cy="369332"/>
          </a:xfrm>
          <a:prstGeom prst="rect">
            <a:avLst/>
          </a:prstGeom>
          <a:noFill/>
        </p:spPr>
        <p:txBody>
          <a:bodyPr wrap="square" rtlCol="0">
            <a:spAutoFit/>
          </a:bodyPr>
          <a:lstStyle/>
          <a:p>
            <a:pPr algn="ctr"/>
            <a:r>
              <a:rPr lang="en-US" smtClean="0">
                <a:latin typeface="Times New Roman"/>
                <a:cs typeface="Times New Roman"/>
              </a:rPr>
              <a:t>Memory</a:t>
            </a:r>
            <a:endParaRPr lang="en-US">
              <a:latin typeface="Times New Roman"/>
              <a:cs typeface="Times New Roman"/>
            </a:endParaRPr>
          </a:p>
        </p:txBody>
      </p:sp>
      <p:sp>
        <p:nvSpPr>
          <p:cNvPr id="167" name="TextBox 137"/>
          <p:cNvSpPr txBox="1"/>
          <p:nvPr/>
        </p:nvSpPr>
        <p:spPr>
          <a:xfrm rot="16200000">
            <a:off x="8112383" y="4079617"/>
            <a:ext cx="1213366" cy="369332"/>
          </a:xfrm>
          <a:prstGeom prst="rect">
            <a:avLst/>
          </a:prstGeom>
          <a:noFill/>
        </p:spPr>
        <p:txBody>
          <a:bodyPr wrap="square" rtlCol="0">
            <a:spAutoFit/>
          </a:bodyPr>
          <a:lstStyle/>
          <a:p>
            <a:pPr algn="ctr"/>
            <a:r>
              <a:rPr lang="en-US" smtClean="0">
                <a:latin typeface="Times New Roman"/>
                <a:cs typeface="Times New Roman"/>
              </a:rPr>
              <a:t>Memory</a:t>
            </a:r>
            <a:endParaRPr lang="en-US">
              <a:latin typeface="Times New Roman"/>
              <a:cs typeface="Times New Roman"/>
            </a:endParaRPr>
          </a:p>
        </p:txBody>
      </p:sp>
      <p:sp>
        <p:nvSpPr>
          <p:cNvPr id="174" name="ZoneTexte 173"/>
          <p:cNvSpPr txBox="1"/>
          <p:nvPr/>
        </p:nvSpPr>
        <p:spPr>
          <a:xfrm>
            <a:off x="5867400" y="5486400"/>
            <a:ext cx="3062057" cy="707886"/>
          </a:xfrm>
          <a:prstGeom prst="rect">
            <a:avLst/>
          </a:prstGeom>
          <a:noFill/>
        </p:spPr>
        <p:txBody>
          <a:bodyPr wrap="none" rtlCol="0">
            <a:spAutoFit/>
          </a:bodyPr>
          <a:lstStyle/>
          <a:p>
            <a:r>
              <a:rPr lang="en-US" sz="2000" smtClean="0">
                <a:latin typeface="Times New Roman"/>
                <a:cs typeface="Times New Roman"/>
              </a:rPr>
              <a:t>Local access: ~ 130 cycles</a:t>
            </a:r>
          </a:p>
          <a:p>
            <a:r>
              <a:rPr lang="en-US" sz="2000" smtClean="0">
                <a:latin typeface="Times New Roman"/>
                <a:cs typeface="Times New Roman"/>
              </a:rPr>
              <a:t>Remote access: ~350 cycles</a:t>
            </a:r>
            <a:endParaRPr lang="en-US" sz="2000">
              <a:latin typeface="Times New Roman"/>
              <a:cs typeface="Times New Roman"/>
            </a:endParaRPr>
          </a:p>
        </p:txBody>
      </p:sp>
      <p:sp>
        <p:nvSpPr>
          <p:cNvPr id="183" name="ZoneTexte 182"/>
          <p:cNvSpPr txBox="1"/>
          <p:nvPr/>
        </p:nvSpPr>
        <p:spPr>
          <a:xfrm>
            <a:off x="0" y="5867400"/>
            <a:ext cx="1066800" cy="400110"/>
          </a:xfrm>
          <a:prstGeom prst="rect">
            <a:avLst/>
          </a:prstGeom>
          <a:noFill/>
        </p:spPr>
        <p:txBody>
          <a:bodyPr wrap="square" rtlCol="0">
            <a:spAutoFit/>
          </a:bodyPr>
          <a:lstStyle/>
          <a:p>
            <a:pPr algn="r"/>
            <a:r>
              <a:rPr lang="en-US" sz="2000" b="1" smtClean="0">
                <a:solidFill>
                  <a:srgbClr val="008000"/>
                </a:solidFill>
                <a:cs typeface="Times New Roman"/>
              </a:rPr>
              <a:t>Better</a:t>
            </a:r>
            <a:r>
              <a:rPr lang="en-US" sz="2000" smtClean="0">
                <a:solidFill>
                  <a:srgbClr val="008000"/>
                </a:solidFill>
                <a:latin typeface="Lucida Grande"/>
                <a:ea typeface="Lucida Grande"/>
                <a:cs typeface="Lucida Grande"/>
              </a:rPr>
              <a:t>↓</a:t>
            </a:r>
            <a:endParaRPr lang="en-US" sz="2000" b="1">
              <a:solidFill>
                <a:srgbClr val="008000"/>
              </a:solidFill>
              <a:cs typeface="Times New Roman"/>
            </a:endParaRPr>
          </a:p>
        </p:txBody>
      </p:sp>
      <p:sp>
        <p:nvSpPr>
          <p:cNvPr id="185" name="ZoneTexte 184"/>
          <p:cNvSpPr txBox="1"/>
          <p:nvPr/>
        </p:nvSpPr>
        <p:spPr>
          <a:xfrm rot="16200000">
            <a:off x="-1400144" y="3914744"/>
            <a:ext cx="3352800" cy="552512"/>
          </a:xfrm>
          <a:prstGeom prst="rect">
            <a:avLst/>
          </a:prstGeom>
          <a:solidFill>
            <a:schemeClr val="bg1"/>
          </a:solidFill>
        </p:spPr>
        <p:txBody>
          <a:bodyPr wrap="none" rtlCol="0">
            <a:noAutofit/>
          </a:bodyPr>
          <a:lstStyle/>
          <a:p>
            <a:pPr algn="ctr"/>
            <a:r>
              <a:rPr lang="en-US" sz="2000" smtClean="0">
                <a:latin typeface="Times New Roman"/>
                <a:cs typeface="Times New Roman"/>
              </a:rPr>
              <a:t>Completion time (ms)</a:t>
            </a:r>
            <a:endParaRPr lang="en-US" sz="2000">
              <a:latin typeface="Times New Roman"/>
              <a:cs typeface="Times New Roman"/>
            </a:endParaRPr>
          </a:p>
        </p:txBody>
      </p:sp>
      <p:sp>
        <p:nvSpPr>
          <p:cNvPr id="190" name="Rectangle 189"/>
          <p:cNvSpPr/>
          <p:nvPr/>
        </p:nvSpPr>
        <p:spPr>
          <a:xfrm>
            <a:off x="1905000" y="2362200"/>
            <a:ext cx="2286000" cy="1219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ZoneTexte 190"/>
          <p:cNvSpPr txBox="1"/>
          <p:nvPr/>
        </p:nvSpPr>
        <p:spPr>
          <a:xfrm>
            <a:off x="1295400" y="2057400"/>
            <a:ext cx="3124200" cy="1143000"/>
          </a:xfrm>
          <a:prstGeom prst="rect">
            <a:avLst/>
          </a:prstGeom>
          <a:solidFill>
            <a:schemeClr val="bg1"/>
          </a:solidFill>
        </p:spPr>
        <p:txBody>
          <a:bodyPr wrap="square" rtlCol="0" anchor="ctr" anchorCtr="0">
            <a:noAutofit/>
          </a:bodyPr>
          <a:lstStyle/>
          <a:p>
            <a:pPr algn="ctr"/>
            <a:r>
              <a:rPr lang="en-US" sz="2000" smtClean="0">
                <a:solidFill>
                  <a:srgbClr val="000090"/>
                </a:solidFill>
                <a:latin typeface="Times New Roman"/>
                <a:cs typeface="Times New Roman"/>
              </a:rPr>
              <a:t>Time to perform a fixed</a:t>
            </a:r>
          </a:p>
          <a:p>
            <a:pPr algn="ctr"/>
            <a:r>
              <a:rPr lang="en-US" sz="2000" smtClean="0">
                <a:solidFill>
                  <a:srgbClr val="000090"/>
                </a:solidFill>
                <a:latin typeface="Times New Roman"/>
                <a:cs typeface="Times New Roman"/>
              </a:rPr>
              <a:t>number of reads in //</a:t>
            </a:r>
            <a:endParaRPr lang="en-US" sz="2000">
              <a:solidFill>
                <a:srgbClr val="000090"/>
              </a:solidFill>
              <a:latin typeface="Times New Roman"/>
              <a:cs typeface="Times New Roman"/>
            </a:endParaRPr>
          </a:p>
        </p:txBody>
      </p:sp>
      <p:sp>
        <p:nvSpPr>
          <p:cNvPr id="67" name="ZoneTexte 66"/>
          <p:cNvSpPr txBox="1"/>
          <p:nvPr/>
        </p:nvSpPr>
        <p:spPr>
          <a:xfrm>
            <a:off x="1752600" y="3581400"/>
            <a:ext cx="2179528" cy="400110"/>
          </a:xfrm>
          <a:prstGeom prst="rect">
            <a:avLst/>
          </a:prstGeom>
          <a:noFill/>
        </p:spPr>
        <p:txBody>
          <a:bodyPr wrap="none" rtlCol="0">
            <a:spAutoFit/>
          </a:bodyPr>
          <a:lstStyle/>
          <a:p>
            <a:pPr algn="r"/>
            <a:r>
              <a:rPr lang="en-US" sz="2000" b="1" smtClean="0">
                <a:solidFill>
                  <a:srgbClr val="000090"/>
                </a:solidFill>
                <a:latin typeface="Times New Roman"/>
                <a:cs typeface="Times New Roman"/>
              </a:rPr>
              <a:t>Single node access</a:t>
            </a:r>
            <a:endParaRPr lang="en-US" sz="2000" b="1">
              <a:solidFill>
                <a:srgbClr val="000090"/>
              </a:solidFill>
              <a:latin typeface="Times New Roman"/>
              <a:cs typeface="Times New Roman"/>
            </a:endParaRPr>
          </a:p>
        </p:txBody>
      </p:sp>
      <p:sp>
        <p:nvSpPr>
          <p:cNvPr id="69" name="ZoneTexte 68"/>
          <p:cNvSpPr txBox="1"/>
          <p:nvPr/>
        </p:nvSpPr>
        <p:spPr>
          <a:xfrm>
            <a:off x="4648200" y="5638800"/>
            <a:ext cx="911027" cy="707886"/>
          </a:xfrm>
          <a:prstGeom prst="rect">
            <a:avLst/>
          </a:prstGeom>
          <a:noFill/>
        </p:spPr>
        <p:txBody>
          <a:bodyPr wrap="none" rtlCol="0">
            <a:spAutoFit/>
          </a:bodyPr>
          <a:lstStyle/>
          <a:p>
            <a:pPr algn="ctr"/>
            <a:r>
              <a:rPr lang="en-US" sz="2000" smtClean="0">
                <a:solidFill>
                  <a:srgbClr val="FF0000"/>
                </a:solidFill>
                <a:latin typeface="Times New Roman"/>
                <a:cs typeface="Times New Roman"/>
              </a:rPr>
              <a:t>Local </a:t>
            </a:r>
          </a:p>
          <a:p>
            <a:pPr algn="ctr"/>
            <a:r>
              <a:rPr lang="en-US" sz="2000" smtClean="0">
                <a:solidFill>
                  <a:srgbClr val="FF0000"/>
                </a:solidFill>
                <a:latin typeface="Times New Roman"/>
                <a:cs typeface="Times New Roman"/>
              </a:rPr>
              <a:t>Access</a:t>
            </a:r>
            <a:endParaRPr lang="en-US" sz="2000">
              <a:solidFill>
                <a:srgbClr val="FF0000"/>
              </a:solidFill>
              <a:latin typeface="Times New Roman"/>
              <a:cs typeface="Times New Roman"/>
            </a:endParaRPr>
          </a:p>
        </p:txBody>
      </p:sp>
      <p:sp>
        <p:nvSpPr>
          <p:cNvPr id="70" name="TextBox 143"/>
          <p:cNvSpPr txBox="1"/>
          <p:nvPr/>
        </p:nvSpPr>
        <p:spPr>
          <a:xfrm>
            <a:off x="1066800" y="6248400"/>
            <a:ext cx="3505200" cy="400110"/>
          </a:xfrm>
          <a:prstGeom prst="rect">
            <a:avLst/>
          </a:prstGeom>
          <a:solidFill>
            <a:schemeClr val="bg1"/>
          </a:solidFill>
        </p:spPr>
        <p:txBody>
          <a:bodyPr wrap="square" rtlCol="0">
            <a:noAutofit/>
          </a:bodyPr>
          <a:lstStyle/>
          <a:p>
            <a:pPr algn="ctr"/>
            <a:r>
              <a:rPr lang="en-US" sz="2000" smtClean="0">
                <a:latin typeface="Times New Roman"/>
                <a:cs typeface="Times New Roman"/>
              </a:rPr>
              <a:t>#cores = #threads</a:t>
            </a:r>
            <a:endParaRPr lang="en-US">
              <a:latin typeface="Times New Roman"/>
              <a:cs typeface="Times New Roman"/>
            </a:endParaRPr>
          </a:p>
        </p:txBody>
      </p:sp>
      <p:cxnSp>
        <p:nvCxnSpPr>
          <p:cNvPr id="71" name="Connecteur droit avec flèche 7"/>
          <p:cNvCxnSpPr/>
          <p:nvPr/>
        </p:nvCxnSpPr>
        <p:spPr>
          <a:xfrm rot="10800000">
            <a:off x="4800600" y="2590800"/>
            <a:ext cx="2762458" cy="188908"/>
          </a:xfrm>
          <a:prstGeom prst="straightConnector1">
            <a:avLst/>
          </a:prstGeom>
          <a:ln w="635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72" name="Connecteur droit avec flèche 7"/>
          <p:cNvCxnSpPr/>
          <p:nvPr/>
        </p:nvCxnSpPr>
        <p:spPr>
          <a:xfrm rot="16200000" flipV="1">
            <a:off x="4533900" y="3162300"/>
            <a:ext cx="1676400" cy="838200"/>
          </a:xfrm>
          <a:prstGeom prst="straightConnector1">
            <a:avLst/>
          </a:prstGeom>
          <a:ln w="635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73" name="Connecteur droit avec flèche 7"/>
          <p:cNvCxnSpPr/>
          <p:nvPr/>
        </p:nvCxnSpPr>
        <p:spPr>
          <a:xfrm flipH="1" flipV="1">
            <a:off x="4800600" y="2590800"/>
            <a:ext cx="2892270" cy="1661424"/>
          </a:xfrm>
          <a:prstGeom prst="straightConnector1">
            <a:avLst/>
          </a:prstGeom>
          <a:ln w="635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sp>
        <p:nvSpPr>
          <p:cNvPr id="74" name="ZoneTexte 73"/>
          <p:cNvSpPr txBox="1"/>
          <p:nvPr/>
        </p:nvSpPr>
        <p:spPr>
          <a:xfrm>
            <a:off x="2590800" y="5181600"/>
            <a:ext cx="1772891" cy="400110"/>
          </a:xfrm>
          <a:prstGeom prst="rect">
            <a:avLst/>
          </a:prstGeom>
          <a:noFill/>
        </p:spPr>
        <p:txBody>
          <a:bodyPr wrap="none" rtlCol="0">
            <a:spAutoFit/>
          </a:bodyPr>
          <a:lstStyle/>
          <a:p>
            <a:pPr algn="r"/>
            <a:r>
              <a:rPr lang="en-US" sz="2000" smtClean="0">
                <a:solidFill>
                  <a:schemeClr val="accent5">
                    <a:lumMod val="50000"/>
                  </a:schemeClr>
                </a:solidFill>
                <a:latin typeface="Times New Roman"/>
                <a:cs typeface="Times New Roman"/>
              </a:rPr>
              <a:t>Random access</a:t>
            </a:r>
            <a:endParaRPr lang="en-US" sz="2000">
              <a:solidFill>
                <a:schemeClr val="accent5">
                  <a:lumMod val="50000"/>
                </a:schemeClr>
              </a:solidFill>
              <a:latin typeface="Times New Roman"/>
              <a:cs typeface="Times New Roman"/>
            </a:endParaRPr>
          </a:p>
        </p:txBody>
      </p:sp>
      <p:sp>
        <p:nvSpPr>
          <p:cNvPr id="75" name="Oval 12"/>
          <p:cNvSpPr/>
          <p:nvPr/>
        </p:nvSpPr>
        <p:spPr>
          <a:xfrm>
            <a:off x="1676400" y="3505200"/>
            <a:ext cx="2362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smtClean="0"/>
              <a:t>Parallel Scavenge Heap Space</a:t>
            </a:r>
            <a:endParaRPr lang="en-US"/>
          </a:p>
        </p:txBody>
      </p:sp>
      <p:sp>
        <p:nvSpPr>
          <p:cNvPr id="4" name="Espace réservé de la date 3"/>
          <p:cNvSpPr>
            <a:spLocks noGrp="1"/>
          </p:cNvSpPr>
          <p:nvPr>
            <p:ph type="dt" sz="half" idx="10"/>
          </p:nvPr>
        </p:nvSpPr>
        <p:spPr/>
        <p:txBody>
          <a:bodyPr/>
          <a:lstStyle/>
          <a:p>
            <a:r>
              <a:rPr lang="en-US" smtClean="0"/>
              <a:t>Lokesh Gidra</a:t>
            </a:r>
            <a:endParaRPr lang="en-US"/>
          </a:p>
        </p:txBody>
      </p:sp>
      <p:sp>
        <p:nvSpPr>
          <p:cNvPr id="5" name="Espace réservé du pied de page 4"/>
          <p:cNvSpPr>
            <a:spLocks noGrp="1"/>
          </p:cNvSpPr>
          <p:nvPr>
            <p:ph type="ftr" sz="quarter" idx="11"/>
          </p:nvPr>
        </p:nvSpPr>
        <p:spPr/>
        <p:txBody>
          <a:bodyPr/>
          <a:lstStyle/>
          <a:p>
            <a:r>
              <a:rPr lang="fr-FR" smtClean="0"/>
              <a:t>A Study of the </a:t>
            </a:r>
            <a:r>
              <a:rPr lang="fr-FR" err="1" smtClean="0"/>
              <a:t>Scalability</a:t>
            </a:r>
            <a:r>
              <a:rPr lang="fr-FR" smtClean="0"/>
              <a:t> of </a:t>
            </a:r>
            <a:r>
              <a:rPr lang="fr-FR" err="1" smtClean="0"/>
              <a:t>Garbage</a:t>
            </a:r>
            <a:r>
              <a:rPr lang="fr-FR" smtClean="0"/>
              <a:t> </a:t>
            </a:r>
            <a:r>
              <a:rPr lang="fr-FR" err="1" smtClean="0"/>
              <a:t>Collectors</a:t>
            </a:r>
            <a:r>
              <a:rPr lang="fr-FR" smtClean="0"/>
              <a:t> on </a:t>
            </a:r>
            <a:r>
              <a:rPr lang="fr-FR" err="1" smtClean="0"/>
              <a:t>Multicores</a:t>
            </a:r>
            <a:endParaRPr lang="en-US"/>
          </a:p>
        </p:txBody>
      </p:sp>
      <p:sp>
        <p:nvSpPr>
          <p:cNvPr id="6" name="Espace réservé du numéro de diapositive 5"/>
          <p:cNvSpPr>
            <a:spLocks noGrp="1"/>
          </p:cNvSpPr>
          <p:nvPr>
            <p:ph type="sldNum" sz="quarter" idx="12"/>
          </p:nvPr>
        </p:nvSpPr>
        <p:spPr/>
        <p:txBody>
          <a:bodyPr/>
          <a:lstStyle/>
          <a:p>
            <a:fld id="{92BDF9E0-75C6-4D77-A6BA-576DDC803D1A}" type="slidenum">
              <a:rPr lang="en-US" smtClean="0"/>
              <a:pPr/>
              <a:t>11</a:t>
            </a:fld>
            <a:endParaRPr lang="en-US"/>
          </a:p>
        </p:txBody>
      </p:sp>
      <p:sp>
        <p:nvSpPr>
          <p:cNvPr id="75" name="Rectangle 74"/>
          <p:cNvSpPr/>
          <p:nvPr/>
        </p:nvSpPr>
        <p:spPr>
          <a:xfrm>
            <a:off x="381000" y="1905000"/>
            <a:ext cx="152400" cy="304800"/>
          </a:xfrm>
          <a:prstGeom prst="rect">
            <a:avLst/>
          </a:prstGeom>
          <a:solidFill>
            <a:schemeClr val="bg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76" name="Rectangle 75"/>
          <p:cNvSpPr/>
          <p:nvPr/>
        </p:nvSpPr>
        <p:spPr>
          <a:xfrm>
            <a:off x="533400" y="1905000"/>
            <a:ext cx="152400" cy="304800"/>
          </a:xfrm>
          <a:prstGeom prst="rect">
            <a:avLst/>
          </a:prstGeom>
          <a:solidFill>
            <a:schemeClr val="bg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77" name="Rectangle 76"/>
          <p:cNvSpPr/>
          <p:nvPr/>
        </p:nvSpPr>
        <p:spPr>
          <a:xfrm>
            <a:off x="685800" y="1905000"/>
            <a:ext cx="152400" cy="304800"/>
          </a:xfrm>
          <a:prstGeom prst="rect">
            <a:avLst/>
          </a:prstGeom>
          <a:solidFill>
            <a:schemeClr val="bg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78" name="Rectangle 77"/>
          <p:cNvSpPr/>
          <p:nvPr/>
        </p:nvSpPr>
        <p:spPr>
          <a:xfrm>
            <a:off x="838200" y="1905000"/>
            <a:ext cx="152400" cy="304800"/>
          </a:xfrm>
          <a:prstGeom prst="rect">
            <a:avLst/>
          </a:prstGeom>
          <a:solidFill>
            <a:schemeClr val="bg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79" name="Rectangle 78"/>
          <p:cNvSpPr/>
          <p:nvPr/>
        </p:nvSpPr>
        <p:spPr>
          <a:xfrm>
            <a:off x="990600" y="1905000"/>
            <a:ext cx="152400" cy="304800"/>
          </a:xfrm>
          <a:prstGeom prst="rect">
            <a:avLst/>
          </a:prstGeom>
          <a:solidFill>
            <a:schemeClr val="bg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80" name="Rectangle 79"/>
          <p:cNvSpPr/>
          <p:nvPr/>
        </p:nvSpPr>
        <p:spPr>
          <a:xfrm>
            <a:off x="1143000" y="1905000"/>
            <a:ext cx="152400" cy="304800"/>
          </a:xfrm>
          <a:prstGeom prst="rect">
            <a:avLst/>
          </a:prstGeom>
          <a:solidFill>
            <a:schemeClr val="bg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81" name="Rectangle 80"/>
          <p:cNvSpPr/>
          <p:nvPr/>
        </p:nvSpPr>
        <p:spPr>
          <a:xfrm>
            <a:off x="1295400" y="1905000"/>
            <a:ext cx="152400" cy="304800"/>
          </a:xfrm>
          <a:prstGeom prst="rect">
            <a:avLst/>
          </a:prstGeom>
          <a:solidFill>
            <a:schemeClr val="bg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82" name="Rectangle 81"/>
          <p:cNvSpPr/>
          <p:nvPr/>
        </p:nvSpPr>
        <p:spPr>
          <a:xfrm>
            <a:off x="1447800" y="1905000"/>
            <a:ext cx="152400" cy="304800"/>
          </a:xfrm>
          <a:prstGeom prst="rect">
            <a:avLst/>
          </a:prstGeom>
          <a:solidFill>
            <a:schemeClr val="bg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83" name="Rectangle 82"/>
          <p:cNvSpPr/>
          <p:nvPr/>
        </p:nvSpPr>
        <p:spPr>
          <a:xfrm>
            <a:off x="1600200" y="1905000"/>
            <a:ext cx="152400" cy="304800"/>
          </a:xfrm>
          <a:prstGeom prst="rect">
            <a:avLst/>
          </a:prstGeom>
          <a:solidFill>
            <a:schemeClr val="bg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84" name="Rectangle 83"/>
          <p:cNvSpPr/>
          <p:nvPr/>
        </p:nvSpPr>
        <p:spPr>
          <a:xfrm>
            <a:off x="1752600" y="1905000"/>
            <a:ext cx="152400" cy="304800"/>
          </a:xfrm>
          <a:prstGeom prst="rect">
            <a:avLst/>
          </a:prstGeom>
          <a:solidFill>
            <a:schemeClr val="bg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85" name="Rectangle 84"/>
          <p:cNvSpPr/>
          <p:nvPr/>
        </p:nvSpPr>
        <p:spPr>
          <a:xfrm>
            <a:off x="1905000" y="1905000"/>
            <a:ext cx="152400" cy="304800"/>
          </a:xfrm>
          <a:prstGeom prst="rect">
            <a:avLst/>
          </a:prstGeom>
          <a:solidFill>
            <a:schemeClr val="bg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86" name="Rectangle 85"/>
          <p:cNvSpPr/>
          <p:nvPr/>
        </p:nvSpPr>
        <p:spPr>
          <a:xfrm>
            <a:off x="2057400" y="1905000"/>
            <a:ext cx="152400" cy="304800"/>
          </a:xfrm>
          <a:prstGeom prst="rect">
            <a:avLst/>
          </a:prstGeom>
          <a:solidFill>
            <a:schemeClr val="bg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87" name="Rectangle 86"/>
          <p:cNvSpPr/>
          <p:nvPr/>
        </p:nvSpPr>
        <p:spPr>
          <a:xfrm>
            <a:off x="2209800" y="1905000"/>
            <a:ext cx="152400" cy="304800"/>
          </a:xfrm>
          <a:prstGeom prst="rect">
            <a:avLst/>
          </a:prstGeom>
          <a:solidFill>
            <a:schemeClr val="bg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88" name="Rectangle 87"/>
          <p:cNvSpPr/>
          <p:nvPr/>
        </p:nvSpPr>
        <p:spPr>
          <a:xfrm>
            <a:off x="2362200" y="1905000"/>
            <a:ext cx="152400" cy="304800"/>
          </a:xfrm>
          <a:prstGeom prst="rect">
            <a:avLst/>
          </a:prstGeom>
          <a:solidFill>
            <a:schemeClr val="bg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89" name="Rectangle 88"/>
          <p:cNvSpPr/>
          <p:nvPr/>
        </p:nvSpPr>
        <p:spPr>
          <a:xfrm>
            <a:off x="2514600" y="1905000"/>
            <a:ext cx="152400" cy="304800"/>
          </a:xfrm>
          <a:prstGeom prst="rect">
            <a:avLst/>
          </a:prstGeom>
          <a:solidFill>
            <a:schemeClr val="bg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90" name="Rectangle 89"/>
          <p:cNvSpPr/>
          <p:nvPr/>
        </p:nvSpPr>
        <p:spPr>
          <a:xfrm>
            <a:off x="2667000" y="1905000"/>
            <a:ext cx="152400" cy="304800"/>
          </a:xfrm>
          <a:prstGeom prst="rect">
            <a:avLst/>
          </a:prstGeom>
          <a:solidFill>
            <a:schemeClr val="bg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grpSp>
        <p:nvGrpSpPr>
          <p:cNvPr id="3" name="Grouper 60"/>
          <p:cNvGrpSpPr>
            <a:grpSpLocks noChangeAspect="1"/>
          </p:cNvGrpSpPr>
          <p:nvPr/>
        </p:nvGrpSpPr>
        <p:grpSpPr>
          <a:xfrm>
            <a:off x="685800" y="4267200"/>
            <a:ext cx="2615167" cy="2108950"/>
            <a:chOff x="1307018" y="2362200"/>
            <a:chExt cx="4255583" cy="2819796"/>
          </a:xfrm>
        </p:grpSpPr>
        <p:sp>
          <p:nvSpPr>
            <p:cNvPr id="149" name="Cylindre 61"/>
            <p:cNvSpPr/>
            <p:nvPr/>
          </p:nvSpPr>
          <p:spPr>
            <a:xfrm rot="3120000">
              <a:off x="3418056" y="2523877"/>
              <a:ext cx="99536" cy="253495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0" name="Cylindre 62"/>
            <p:cNvSpPr/>
            <p:nvPr/>
          </p:nvSpPr>
          <p:spPr>
            <a:xfrm rot="18480000">
              <a:off x="3379232" y="2465898"/>
              <a:ext cx="99536" cy="253495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1" name="Cylindre 63"/>
            <p:cNvSpPr/>
            <p:nvPr/>
          </p:nvSpPr>
          <p:spPr>
            <a:xfrm rot="16200000">
              <a:off x="3429000" y="3962400"/>
              <a:ext cx="76200" cy="114300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2" name="Cylindre 64"/>
            <p:cNvSpPr/>
            <p:nvPr/>
          </p:nvSpPr>
          <p:spPr>
            <a:xfrm>
              <a:off x="4419600" y="3505200"/>
              <a:ext cx="76200" cy="68580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3" name="Cylindre 65"/>
            <p:cNvSpPr/>
            <p:nvPr/>
          </p:nvSpPr>
          <p:spPr>
            <a:xfrm>
              <a:off x="2362200" y="3429000"/>
              <a:ext cx="76200" cy="68580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4" name="Cylindre 66"/>
            <p:cNvSpPr/>
            <p:nvPr/>
          </p:nvSpPr>
          <p:spPr>
            <a:xfrm rot="16200000">
              <a:off x="3429000" y="2438400"/>
              <a:ext cx="76200" cy="114300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5" name="Cylindre 67"/>
            <p:cNvSpPr/>
            <p:nvPr/>
          </p:nvSpPr>
          <p:spPr>
            <a:xfrm rot="16200000">
              <a:off x="1752600" y="2743200"/>
              <a:ext cx="76200" cy="533400"/>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6" name="Rectangle 155"/>
            <p:cNvSpPr/>
            <p:nvPr/>
          </p:nvSpPr>
          <p:spPr>
            <a:xfrm>
              <a:off x="1905000" y="2362200"/>
              <a:ext cx="1066800" cy="1219200"/>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7" name="Rectangle 156"/>
            <p:cNvSpPr/>
            <p:nvPr/>
          </p:nvSpPr>
          <p:spPr>
            <a:xfrm>
              <a:off x="1981200" y="2438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58" name="Rectangle 157"/>
            <p:cNvSpPr/>
            <p:nvPr/>
          </p:nvSpPr>
          <p:spPr>
            <a:xfrm>
              <a:off x="2514600" y="2438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59" name="Rectangle 158"/>
            <p:cNvSpPr/>
            <p:nvPr/>
          </p:nvSpPr>
          <p:spPr>
            <a:xfrm>
              <a:off x="1981200" y="2819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60" name="Rectangle 159"/>
            <p:cNvSpPr/>
            <p:nvPr/>
          </p:nvSpPr>
          <p:spPr>
            <a:xfrm>
              <a:off x="2514600" y="2819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61" name="Rectangle 160"/>
            <p:cNvSpPr/>
            <p:nvPr/>
          </p:nvSpPr>
          <p:spPr>
            <a:xfrm>
              <a:off x="1981200" y="3200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62" name="Rectangle 161"/>
            <p:cNvSpPr/>
            <p:nvPr/>
          </p:nvSpPr>
          <p:spPr>
            <a:xfrm>
              <a:off x="2514600" y="3200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63" name="Rectangle 162"/>
            <p:cNvSpPr/>
            <p:nvPr/>
          </p:nvSpPr>
          <p:spPr>
            <a:xfrm rot="16200000">
              <a:off x="889489" y="2783268"/>
              <a:ext cx="1216057" cy="381000"/>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sp>
          <p:nvSpPr>
            <p:cNvPr id="164" name="Cylindre 76"/>
            <p:cNvSpPr/>
            <p:nvPr/>
          </p:nvSpPr>
          <p:spPr>
            <a:xfrm rot="16200000">
              <a:off x="5029200" y="2743200"/>
              <a:ext cx="76200" cy="533400"/>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65" name="Rectangle 164"/>
            <p:cNvSpPr/>
            <p:nvPr/>
          </p:nvSpPr>
          <p:spPr>
            <a:xfrm>
              <a:off x="3886200" y="2362200"/>
              <a:ext cx="1066800" cy="1219200"/>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66" name="Rectangle 165"/>
            <p:cNvSpPr/>
            <p:nvPr/>
          </p:nvSpPr>
          <p:spPr>
            <a:xfrm>
              <a:off x="3962400" y="2438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67" name="Rectangle 166"/>
            <p:cNvSpPr/>
            <p:nvPr/>
          </p:nvSpPr>
          <p:spPr>
            <a:xfrm>
              <a:off x="4495800" y="2438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68" name="Rectangle 167"/>
            <p:cNvSpPr/>
            <p:nvPr/>
          </p:nvSpPr>
          <p:spPr>
            <a:xfrm>
              <a:off x="3962400" y="2819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69" name="Rectangle 168"/>
            <p:cNvSpPr/>
            <p:nvPr/>
          </p:nvSpPr>
          <p:spPr>
            <a:xfrm>
              <a:off x="4495800" y="2819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70" name="Rectangle 169"/>
            <p:cNvSpPr/>
            <p:nvPr/>
          </p:nvSpPr>
          <p:spPr>
            <a:xfrm>
              <a:off x="3962400" y="3200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71" name="Rectangle 170"/>
            <p:cNvSpPr/>
            <p:nvPr/>
          </p:nvSpPr>
          <p:spPr>
            <a:xfrm>
              <a:off x="4495800" y="3200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72" name="Rectangle 171"/>
            <p:cNvSpPr/>
            <p:nvPr/>
          </p:nvSpPr>
          <p:spPr>
            <a:xfrm rot="5400000">
              <a:off x="4764073" y="2779731"/>
              <a:ext cx="1216055" cy="381000"/>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sp>
          <p:nvSpPr>
            <p:cNvPr id="173" name="Cylindre 85"/>
            <p:cNvSpPr/>
            <p:nvPr/>
          </p:nvSpPr>
          <p:spPr>
            <a:xfrm rot="16200000">
              <a:off x="1752600" y="4343400"/>
              <a:ext cx="76200" cy="533400"/>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74" name="Rectangle 173"/>
            <p:cNvSpPr/>
            <p:nvPr/>
          </p:nvSpPr>
          <p:spPr>
            <a:xfrm>
              <a:off x="1905000" y="3962400"/>
              <a:ext cx="1066800" cy="1219200"/>
            </a:xfrm>
            <a:prstGeom prst="rect">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75" name="Rectangle 174"/>
            <p:cNvSpPr/>
            <p:nvPr/>
          </p:nvSpPr>
          <p:spPr>
            <a:xfrm>
              <a:off x="1981200" y="4038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76" name="Rectangle 175"/>
            <p:cNvSpPr/>
            <p:nvPr/>
          </p:nvSpPr>
          <p:spPr>
            <a:xfrm>
              <a:off x="2514600" y="4038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77" name="Rectangle 176"/>
            <p:cNvSpPr/>
            <p:nvPr/>
          </p:nvSpPr>
          <p:spPr>
            <a:xfrm>
              <a:off x="1981200" y="4419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78" name="Rectangle 177"/>
            <p:cNvSpPr/>
            <p:nvPr/>
          </p:nvSpPr>
          <p:spPr>
            <a:xfrm>
              <a:off x="2514600" y="4419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79" name="Rectangle 178"/>
            <p:cNvSpPr/>
            <p:nvPr/>
          </p:nvSpPr>
          <p:spPr>
            <a:xfrm>
              <a:off x="1981200" y="4800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80" name="Rectangle 179"/>
            <p:cNvSpPr/>
            <p:nvPr/>
          </p:nvSpPr>
          <p:spPr>
            <a:xfrm>
              <a:off x="2514600" y="4800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81" name="Rectangle 180"/>
            <p:cNvSpPr/>
            <p:nvPr/>
          </p:nvSpPr>
          <p:spPr>
            <a:xfrm rot="16200000">
              <a:off x="889489" y="4383468"/>
              <a:ext cx="1216057" cy="381000"/>
            </a:xfrm>
            <a:prstGeom prst="rect">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sp>
          <p:nvSpPr>
            <p:cNvPr id="182" name="Cylindre 94"/>
            <p:cNvSpPr/>
            <p:nvPr/>
          </p:nvSpPr>
          <p:spPr>
            <a:xfrm rot="16200000">
              <a:off x="5029200" y="4343400"/>
              <a:ext cx="76200" cy="533400"/>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83" name="Rectangle 182"/>
            <p:cNvSpPr/>
            <p:nvPr/>
          </p:nvSpPr>
          <p:spPr>
            <a:xfrm>
              <a:off x="3886199" y="3962400"/>
              <a:ext cx="1066800" cy="1219200"/>
            </a:xfrm>
            <a:prstGeom prst="rect">
              <a:avLst/>
            </a:prstGeom>
            <a:solidFill>
              <a:schemeClr val="bg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84" name="Rectangle 183"/>
            <p:cNvSpPr/>
            <p:nvPr/>
          </p:nvSpPr>
          <p:spPr>
            <a:xfrm>
              <a:off x="3962399" y="4038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85" name="Rectangle 184"/>
            <p:cNvSpPr/>
            <p:nvPr/>
          </p:nvSpPr>
          <p:spPr>
            <a:xfrm>
              <a:off x="4495799" y="4038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86" name="Rectangle 185"/>
            <p:cNvSpPr/>
            <p:nvPr/>
          </p:nvSpPr>
          <p:spPr>
            <a:xfrm>
              <a:off x="3962399" y="4419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87" name="Rectangle 186"/>
            <p:cNvSpPr/>
            <p:nvPr/>
          </p:nvSpPr>
          <p:spPr>
            <a:xfrm>
              <a:off x="4495799" y="4419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88" name="Rectangle 187"/>
            <p:cNvSpPr/>
            <p:nvPr/>
          </p:nvSpPr>
          <p:spPr>
            <a:xfrm>
              <a:off x="3962399" y="4800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89" name="Rectangle 188"/>
            <p:cNvSpPr/>
            <p:nvPr/>
          </p:nvSpPr>
          <p:spPr>
            <a:xfrm>
              <a:off x="4495799" y="4800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90" name="Rectangle 189"/>
            <p:cNvSpPr/>
            <p:nvPr/>
          </p:nvSpPr>
          <p:spPr>
            <a:xfrm rot="5400000">
              <a:off x="4764072" y="4379931"/>
              <a:ext cx="1216055" cy="381000"/>
            </a:xfrm>
            <a:prstGeom prst="rect">
              <a:avLst/>
            </a:prstGeom>
            <a:solidFill>
              <a:schemeClr val="bg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grpSp>
      <p:sp>
        <p:nvSpPr>
          <p:cNvPr id="120" name="TextBox 77"/>
          <p:cNvSpPr txBox="1"/>
          <p:nvPr/>
        </p:nvSpPr>
        <p:spPr>
          <a:xfrm>
            <a:off x="3124200" y="1447800"/>
            <a:ext cx="5006499" cy="400110"/>
          </a:xfrm>
          <a:prstGeom prst="rect">
            <a:avLst/>
          </a:prstGeom>
          <a:noFill/>
        </p:spPr>
        <p:txBody>
          <a:bodyPr wrap="none" rtlCol="0">
            <a:spAutoFit/>
          </a:bodyPr>
          <a:lstStyle/>
          <a:p>
            <a:r>
              <a:rPr lang="en-US" sz="2000" smtClean="0">
                <a:latin typeface="Times New Roman"/>
                <a:cs typeface="Times New Roman"/>
              </a:rPr>
              <a:t>Kernel’s lazy first-touch page allocation policy</a:t>
            </a:r>
          </a:p>
        </p:txBody>
      </p:sp>
      <p:sp>
        <p:nvSpPr>
          <p:cNvPr id="141" name="ZoneTexte 140"/>
          <p:cNvSpPr txBox="1"/>
          <p:nvPr/>
        </p:nvSpPr>
        <p:spPr>
          <a:xfrm>
            <a:off x="381000" y="1219200"/>
            <a:ext cx="2438400" cy="646331"/>
          </a:xfrm>
          <a:prstGeom prst="rect">
            <a:avLst/>
          </a:prstGeom>
          <a:noFill/>
        </p:spPr>
        <p:txBody>
          <a:bodyPr wrap="square" rtlCol="0" anchor="ctr" anchorCtr="0">
            <a:noAutofit/>
          </a:bodyPr>
          <a:lstStyle/>
          <a:p>
            <a:pPr algn="ctr"/>
            <a:r>
              <a:rPr lang="en-US" sz="2000" smtClean="0">
                <a:solidFill>
                  <a:schemeClr val="accent6">
                    <a:lumMod val="50000"/>
                  </a:schemeClr>
                </a:solidFill>
                <a:latin typeface="Times New Roman"/>
                <a:cs typeface="Times New Roman"/>
              </a:rPr>
              <a:t>First-touch allocation policy</a:t>
            </a:r>
            <a:endParaRPr lang="en-US" sz="2000">
              <a:solidFill>
                <a:schemeClr val="accent6">
                  <a:lumMod val="50000"/>
                </a:schemeClr>
              </a:solidFill>
              <a:latin typeface="Times New Roman"/>
              <a:cs typeface="Times New Roman"/>
            </a:endParaRPr>
          </a:p>
        </p:txBody>
      </p:sp>
      <p:sp>
        <p:nvSpPr>
          <p:cNvPr id="71" name="ZoneTexte 70"/>
          <p:cNvSpPr txBox="1"/>
          <p:nvPr/>
        </p:nvSpPr>
        <p:spPr>
          <a:xfrm>
            <a:off x="381000" y="2209800"/>
            <a:ext cx="2438400" cy="400110"/>
          </a:xfrm>
          <a:prstGeom prst="rect">
            <a:avLst/>
          </a:prstGeom>
          <a:noFill/>
        </p:spPr>
        <p:txBody>
          <a:bodyPr wrap="square" rtlCol="0">
            <a:spAutoFit/>
          </a:bodyPr>
          <a:lstStyle/>
          <a:p>
            <a:pPr algn="ctr"/>
            <a:r>
              <a:rPr lang="en-US" sz="2000" smtClean="0">
                <a:latin typeface="Times New Roman"/>
                <a:cs typeface="Times New Roman"/>
              </a:rPr>
              <a:t>Virtual address space</a:t>
            </a:r>
            <a:endParaRPr lang="en-US" sz="2000">
              <a:latin typeface="Times New Roman"/>
              <a:cs typeface="Times New Roman"/>
            </a:endParaRPr>
          </a:p>
        </p:txBody>
      </p:sp>
      <p:sp>
        <p:nvSpPr>
          <p:cNvPr id="74" name="ZoneTexte 73"/>
          <p:cNvSpPr txBox="1"/>
          <p:nvPr/>
        </p:nvSpPr>
        <p:spPr>
          <a:xfrm>
            <a:off x="381000" y="762000"/>
            <a:ext cx="2438400" cy="369332"/>
          </a:xfrm>
          <a:prstGeom prst="rect">
            <a:avLst/>
          </a:prstGeom>
          <a:noFill/>
        </p:spPr>
        <p:txBody>
          <a:bodyPr wrap="square" rtlCol="0" anchor="ctr" anchorCtr="0">
            <a:noAutofit/>
          </a:bodyPr>
          <a:lstStyle/>
          <a:p>
            <a:pPr algn="ctr"/>
            <a:r>
              <a:rPr lang="en-US" sz="2200" b="1" smtClean="0">
                <a:solidFill>
                  <a:srgbClr val="000090"/>
                </a:solidFill>
                <a:latin typeface="Times New Roman"/>
                <a:cs typeface="Times New Roman"/>
              </a:rPr>
              <a:t>Parallel Scavenge</a:t>
            </a:r>
            <a:endParaRPr lang="en-US" sz="2200" b="1">
              <a:solidFill>
                <a:srgbClr val="000090"/>
              </a:solidFill>
              <a:latin typeface="Times New Roman"/>
              <a:cs typeface="Times New Roman"/>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p:cNvSpPr/>
          <p:nvPr/>
        </p:nvSpPr>
        <p:spPr>
          <a:xfrm>
            <a:off x="381000" y="1905000"/>
            <a:ext cx="152400" cy="304800"/>
          </a:xfrm>
          <a:prstGeom prst="rect">
            <a:avLst/>
          </a:prstGeom>
          <a:solidFill>
            <a:schemeClr val="bg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94" name="Rectangle 93"/>
          <p:cNvSpPr/>
          <p:nvPr/>
        </p:nvSpPr>
        <p:spPr>
          <a:xfrm>
            <a:off x="533400" y="1905000"/>
            <a:ext cx="152400" cy="304800"/>
          </a:xfrm>
          <a:prstGeom prst="rect">
            <a:avLst/>
          </a:prstGeom>
          <a:solidFill>
            <a:schemeClr val="bg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95" name="Rectangle 94"/>
          <p:cNvSpPr/>
          <p:nvPr/>
        </p:nvSpPr>
        <p:spPr>
          <a:xfrm>
            <a:off x="685800" y="1905000"/>
            <a:ext cx="152400" cy="304800"/>
          </a:xfrm>
          <a:prstGeom prst="rect">
            <a:avLst/>
          </a:prstGeom>
          <a:solidFill>
            <a:schemeClr val="bg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97" name="Rectangle 96"/>
          <p:cNvSpPr/>
          <p:nvPr/>
        </p:nvSpPr>
        <p:spPr>
          <a:xfrm>
            <a:off x="838200" y="1905000"/>
            <a:ext cx="152400" cy="304800"/>
          </a:xfrm>
          <a:prstGeom prst="rect">
            <a:avLst/>
          </a:prstGeom>
          <a:solidFill>
            <a:schemeClr val="bg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98" name="Rectangle 97"/>
          <p:cNvSpPr/>
          <p:nvPr/>
        </p:nvSpPr>
        <p:spPr>
          <a:xfrm>
            <a:off x="990600" y="1905000"/>
            <a:ext cx="152400" cy="304800"/>
          </a:xfrm>
          <a:prstGeom prst="rect">
            <a:avLst/>
          </a:prstGeom>
          <a:solidFill>
            <a:schemeClr val="bg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00" name="Rectangle 99"/>
          <p:cNvSpPr/>
          <p:nvPr/>
        </p:nvSpPr>
        <p:spPr>
          <a:xfrm>
            <a:off x="1143000" y="1905000"/>
            <a:ext cx="152400" cy="304800"/>
          </a:xfrm>
          <a:prstGeom prst="rect">
            <a:avLst/>
          </a:prstGeom>
          <a:solidFill>
            <a:schemeClr val="bg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01" name="Rectangle 100"/>
          <p:cNvSpPr/>
          <p:nvPr/>
        </p:nvSpPr>
        <p:spPr>
          <a:xfrm>
            <a:off x="1295400" y="1905000"/>
            <a:ext cx="152400" cy="304800"/>
          </a:xfrm>
          <a:prstGeom prst="rect">
            <a:avLst/>
          </a:prstGeom>
          <a:solidFill>
            <a:schemeClr val="bg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03" name="Rectangle 102"/>
          <p:cNvSpPr/>
          <p:nvPr/>
        </p:nvSpPr>
        <p:spPr>
          <a:xfrm>
            <a:off x="1447800" y="1905000"/>
            <a:ext cx="152400" cy="304800"/>
          </a:xfrm>
          <a:prstGeom prst="rect">
            <a:avLst/>
          </a:prstGeom>
          <a:solidFill>
            <a:schemeClr val="bg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04" name="Rectangle 103"/>
          <p:cNvSpPr/>
          <p:nvPr/>
        </p:nvSpPr>
        <p:spPr>
          <a:xfrm>
            <a:off x="1600200" y="1905000"/>
            <a:ext cx="152400" cy="304800"/>
          </a:xfrm>
          <a:prstGeom prst="rect">
            <a:avLst/>
          </a:prstGeom>
          <a:solidFill>
            <a:schemeClr val="bg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06" name="Rectangle 105"/>
          <p:cNvSpPr/>
          <p:nvPr/>
        </p:nvSpPr>
        <p:spPr>
          <a:xfrm>
            <a:off x="1752600" y="1905000"/>
            <a:ext cx="152400" cy="304800"/>
          </a:xfrm>
          <a:prstGeom prst="rect">
            <a:avLst/>
          </a:prstGeom>
          <a:solidFill>
            <a:schemeClr val="bg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07" name="Rectangle 106"/>
          <p:cNvSpPr/>
          <p:nvPr/>
        </p:nvSpPr>
        <p:spPr>
          <a:xfrm>
            <a:off x="1905000" y="1905000"/>
            <a:ext cx="152400" cy="304800"/>
          </a:xfrm>
          <a:prstGeom prst="rect">
            <a:avLst/>
          </a:prstGeom>
          <a:solidFill>
            <a:schemeClr val="bg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09" name="Rectangle 108"/>
          <p:cNvSpPr/>
          <p:nvPr/>
        </p:nvSpPr>
        <p:spPr>
          <a:xfrm>
            <a:off x="2057400" y="1905000"/>
            <a:ext cx="152400" cy="304800"/>
          </a:xfrm>
          <a:prstGeom prst="rect">
            <a:avLst/>
          </a:prstGeom>
          <a:solidFill>
            <a:schemeClr val="bg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10" name="Rectangle 109"/>
          <p:cNvSpPr/>
          <p:nvPr/>
        </p:nvSpPr>
        <p:spPr>
          <a:xfrm>
            <a:off x="2209800" y="1905000"/>
            <a:ext cx="152400" cy="304800"/>
          </a:xfrm>
          <a:prstGeom prst="rect">
            <a:avLst/>
          </a:prstGeom>
          <a:solidFill>
            <a:schemeClr val="bg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12" name="Rectangle 111"/>
          <p:cNvSpPr/>
          <p:nvPr/>
        </p:nvSpPr>
        <p:spPr>
          <a:xfrm>
            <a:off x="2362200" y="1905000"/>
            <a:ext cx="152400" cy="304800"/>
          </a:xfrm>
          <a:prstGeom prst="rect">
            <a:avLst/>
          </a:prstGeom>
          <a:solidFill>
            <a:schemeClr val="bg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2" name="Titre 1"/>
          <p:cNvSpPr>
            <a:spLocks noGrp="1"/>
          </p:cNvSpPr>
          <p:nvPr>
            <p:ph type="title"/>
          </p:nvPr>
        </p:nvSpPr>
        <p:spPr/>
        <p:txBody>
          <a:bodyPr>
            <a:normAutofit fontScale="90000"/>
          </a:bodyPr>
          <a:lstStyle/>
          <a:p>
            <a:r>
              <a:rPr lang="en-US" smtClean="0"/>
              <a:t>Parallel Scavenge Heap Space</a:t>
            </a:r>
            <a:endParaRPr lang="en-US"/>
          </a:p>
        </p:txBody>
      </p:sp>
      <p:sp>
        <p:nvSpPr>
          <p:cNvPr id="4" name="Espace réservé de la date 3"/>
          <p:cNvSpPr>
            <a:spLocks noGrp="1"/>
          </p:cNvSpPr>
          <p:nvPr>
            <p:ph type="dt" sz="half" idx="10"/>
          </p:nvPr>
        </p:nvSpPr>
        <p:spPr/>
        <p:txBody>
          <a:bodyPr/>
          <a:lstStyle/>
          <a:p>
            <a:r>
              <a:rPr lang="en-US" smtClean="0"/>
              <a:t>Lokesh Gidra</a:t>
            </a:r>
            <a:endParaRPr lang="en-US"/>
          </a:p>
        </p:txBody>
      </p:sp>
      <p:sp>
        <p:nvSpPr>
          <p:cNvPr id="5" name="Espace réservé du pied de page 4"/>
          <p:cNvSpPr>
            <a:spLocks noGrp="1"/>
          </p:cNvSpPr>
          <p:nvPr>
            <p:ph type="ftr" sz="quarter" idx="11"/>
          </p:nvPr>
        </p:nvSpPr>
        <p:spPr/>
        <p:txBody>
          <a:bodyPr/>
          <a:lstStyle/>
          <a:p>
            <a:r>
              <a:rPr lang="fr-FR" smtClean="0"/>
              <a:t>A Study of the </a:t>
            </a:r>
            <a:r>
              <a:rPr lang="fr-FR" err="1" smtClean="0"/>
              <a:t>Scalability</a:t>
            </a:r>
            <a:r>
              <a:rPr lang="fr-FR" smtClean="0"/>
              <a:t> of </a:t>
            </a:r>
            <a:r>
              <a:rPr lang="fr-FR" err="1" smtClean="0"/>
              <a:t>Garbage</a:t>
            </a:r>
            <a:r>
              <a:rPr lang="fr-FR" smtClean="0"/>
              <a:t> </a:t>
            </a:r>
            <a:r>
              <a:rPr lang="fr-FR" err="1" smtClean="0"/>
              <a:t>Collectors</a:t>
            </a:r>
            <a:r>
              <a:rPr lang="fr-FR" smtClean="0"/>
              <a:t> on </a:t>
            </a:r>
            <a:r>
              <a:rPr lang="fr-FR" err="1" smtClean="0"/>
              <a:t>Multicores</a:t>
            </a:r>
            <a:endParaRPr lang="en-US"/>
          </a:p>
        </p:txBody>
      </p:sp>
      <p:sp>
        <p:nvSpPr>
          <p:cNvPr id="6" name="Espace réservé du numéro de diapositive 5"/>
          <p:cNvSpPr>
            <a:spLocks noGrp="1"/>
          </p:cNvSpPr>
          <p:nvPr>
            <p:ph type="sldNum" sz="quarter" idx="12"/>
          </p:nvPr>
        </p:nvSpPr>
        <p:spPr/>
        <p:txBody>
          <a:bodyPr/>
          <a:lstStyle/>
          <a:p>
            <a:fld id="{92BDF9E0-75C6-4D77-A6BA-576DDC803D1A}" type="slidenum">
              <a:rPr lang="en-US" smtClean="0"/>
              <a:pPr/>
              <a:t>12</a:t>
            </a:fld>
            <a:endParaRPr lang="en-US"/>
          </a:p>
        </p:txBody>
      </p:sp>
      <p:sp>
        <p:nvSpPr>
          <p:cNvPr id="75" name="Rectangle 74"/>
          <p:cNvSpPr/>
          <p:nvPr/>
        </p:nvSpPr>
        <p:spPr>
          <a:xfrm>
            <a:off x="381000" y="1905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76" name="Rectangle 75"/>
          <p:cNvSpPr/>
          <p:nvPr/>
        </p:nvSpPr>
        <p:spPr>
          <a:xfrm>
            <a:off x="533400" y="1905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77" name="Rectangle 76"/>
          <p:cNvSpPr/>
          <p:nvPr/>
        </p:nvSpPr>
        <p:spPr>
          <a:xfrm>
            <a:off x="685800" y="1905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78" name="Rectangle 77"/>
          <p:cNvSpPr/>
          <p:nvPr/>
        </p:nvSpPr>
        <p:spPr>
          <a:xfrm>
            <a:off x="838200" y="1905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79" name="Rectangle 78"/>
          <p:cNvSpPr/>
          <p:nvPr/>
        </p:nvSpPr>
        <p:spPr>
          <a:xfrm>
            <a:off x="990600" y="1905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80" name="Rectangle 79"/>
          <p:cNvSpPr/>
          <p:nvPr/>
        </p:nvSpPr>
        <p:spPr>
          <a:xfrm>
            <a:off x="1143000" y="1905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81" name="Rectangle 80"/>
          <p:cNvSpPr/>
          <p:nvPr/>
        </p:nvSpPr>
        <p:spPr>
          <a:xfrm>
            <a:off x="1295400" y="1905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82" name="Rectangle 81"/>
          <p:cNvSpPr/>
          <p:nvPr/>
        </p:nvSpPr>
        <p:spPr>
          <a:xfrm>
            <a:off x="1447800" y="1905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83" name="Rectangle 82"/>
          <p:cNvSpPr/>
          <p:nvPr/>
        </p:nvSpPr>
        <p:spPr>
          <a:xfrm>
            <a:off x="1600200" y="1905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84" name="Rectangle 83"/>
          <p:cNvSpPr/>
          <p:nvPr/>
        </p:nvSpPr>
        <p:spPr>
          <a:xfrm>
            <a:off x="1752600" y="1905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85" name="Rectangle 84"/>
          <p:cNvSpPr/>
          <p:nvPr/>
        </p:nvSpPr>
        <p:spPr>
          <a:xfrm>
            <a:off x="1905000" y="1905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86" name="Rectangle 85"/>
          <p:cNvSpPr/>
          <p:nvPr/>
        </p:nvSpPr>
        <p:spPr>
          <a:xfrm>
            <a:off x="2057400" y="1905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87" name="Rectangle 86"/>
          <p:cNvSpPr/>
          <p:nvPr/>
        </p:nvSpPr>
        <p:spPr>
          <a:xfrm>
            <a:off x="2209800" y="1905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88" name="Rectangle 87"/>
          <p:cNvSpPr/>
          <p:nvPr/>
        </p:nvSpPr>
        <p:spPr>
          <a:xfrm>
            <a:off x="2362200" y="1905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89" name="Rectangle 88"/>
          <p:cNvSpPr/>
          <p:nvPr/>
        </p:nvSpPr>
        <p:spPr>
          <a:xfrm>
            <a:off x="2514600" y="1905000"/>
            <a:ext cx="152400" cy="304800"/>
          </a:xfrm>
          <a:prstGeom prst="rect">
            <a:avLst/>
          </a:prstGeom>
          <a:solidFill>
            <a:schemeClr val="bg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90" name="Rectangle 89"/>
          <p:cNvSpPr/>
          <p:nvPr/>
        </p:nvSpPr>
        <p:spPr>
          <a:xfrm>
            <a:off x="2667000" y="1905000"/>
            <a:ext cx="152400" cy="304800"/>
          </a:xfrm>
          <a:prstGeom prst="rect">
            <a:avLst/>
          </a:prstGeom>
          <a:solidFill>
            <a:schemeClr val="bg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grpSp>
        <p:nvGrpSpPr>
          <p:cNvPr id="3" name="Grouper 60"/>
          <p:cNvGrpSpPr>
            <a:grpSpLocks noChangeAspect="1"/>
          </p:cNvGrpSpPr>
          <p:nvPr/>
        </p:nvGrpSpPr>
        <p:grpSpPr>
          <a:xfrm>
            <a:off x="685800" y="4267200"/>
            <a:ext cx="2615167" cy="2108950"/>
            <a:chOff x="1307018" y="2362200"/>
            <a:chExt cx="4255583" cy="2819796"/>
          </a:xfrm>
        </p:grpSpPr>
        <p:sp>
          <p:nvSpPr>
            <p:cNvPr id="149" name="Cylindre 61"/>
            <p:cNvSpPr/>
            <p:nvPr/>
          </p:nvSpPr>
          <p:spPr>
            <a:xfrm rot="3120000">
              <a:off x="3418056" y="2523877"/>
              <a:ext cx="99536" cy="253495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0" name="Cylindre 62"/>
            <p:cNvSpPr/>
            <p:nvPr/>
          </p:nvSpPr>
          <p:spPr>
            <a:xfrm rot="18480000">
              <a:off x="3379232" y="2465898"/>
              <a:ext cx="99536" cy="253495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1" name="Cylindre 63"/>
            <p:cNvSpPr/>
            <p:nvPr/>
          </p:nvSpPr>
          <p:spPr>
            <a:xfrm rot="16200000">
              <a:off x="3429000" y="3962400"/>
              <a:ext cx="76200" cy="114300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2" name="Cylindre 64"/>
            <p:cNvSpPr/>
            <p:nvPr/>
          </p:nvSpPr>
          <p:spPr>
            <a:xfrm>
              <a:off x="4419600" y="3505200"/>
              <a:ext cx="76200" cy="68580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3" name="Cylindre 65"/>
            <p:cNvSpPr/>
            <p:nvPr/>
          </p:nvSpPr>
          <p:spPr>
            <a:xfrm>
              <a:off x="2362200" y="3429000"/>
              <a:ext cx="76200" cy="68580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4" name="Cylindre 66"/>
            <p:cNvSpPr/>
            <p:nvPr/>
          </p:nvSpPr>
          <p:spPr>
            <a:xfrm rot="16200000">
              <a:off x="3429000" y="2438400"/>
              <a:ext cx="76200" cy="114300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5" name="Cylindre 67"/>
            <p:cNvSpPr/>
            <p:nvPr/>
          </p:nvSpPr>
          <p:spPr>
            <a:xfrm rot="16200000">
              <a:off x="1752600" y="2743200"/>
              <a:ext cx="76200" cy="533400"/>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6" name="Rectangle 155"/>
            <p:cNvSpPr/>
            <p:nvPr/>
          </p:nvSpPr>
          <p:spPr>
            <a:xfrm>
              <a:off x="1905000" y="2362200"/>
              <a:ext cx="1066800" cy="1219200"/>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7" name="Rectangle 156"/>
            <p:cNvSpPr/>
            <p:nvPr/>
          </p:nvSpPr>
          <p:spPr>
            <a:xfrm>
              <a:off x="1981200" y="2438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58" name="Rectangle 157"/>
            <p:cNvSpPr/>
            <p:nvPr/>
          </p:nvSpPr>
          <p:spPr>
            <a:xfrm>
              <a:off x="2514600" y="2438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59" name="Rectangle 158"/>
            <p:cNvSpPr/>
            <p:nvPr/>
          </p:nvSpPr>
          <p:spPr>
            <a:xfrm>
              <a:off x="1981200" y="2819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60" name="Rectangle 159"/>
            <p:cNvSpPr/>
            <p:nvPr/>
          </p:nvSpPr>
          <p:spPr>
            <a:xfrm>
              <a:off x="2514600" y="2819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61" name="Rectangle 160"/>
            <p:cNvSpPr/>
            <p:nvPr/>
          </p:nvSpPr>
          <p:spPr>
            <a:xfrm>
              <a:off x="1981200" y="3200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62" name="Rectangle 161"/>
            <p:cNvSpPr/>
            <p:nvPr/>
          </p:nvSpPr>
          <p:spPr>
            <a:xfrm>
              <a:off x="2514600" y="3200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63" name="Rectangle 162"/>
            <p:cNvSpPr/>
            <p:nvPr/>
          </p:nvSpPr>
          <p:spPr>
            <a:xfrm rot="16200000">
              <a:off x="889489" y="2783268"/>
              <a:ext cx="1216057" cy="381000"/>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sp>
          <p:nvSpPr>
            <p:cNvPr id="164" name="Cylindre 76"/>
            <p:cNvSpPr/>
            <p:nvPr/>
          </p:nvSpPr>
          <p:spPr>
            <a:xfrm rot="16200000">
              <a:off x="5029200" y="2743200"/>
              <a:ext cx="76200" cy="533400"/>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65" name="Rectangle 164"/>
            <p:cNvSpPr/>
            <p:nvPr/>
          </p:nvSpPr>
          <p:spPr>
            <a:xfrm>
              <a:off x="3886200" y="2362200"/>
              <a:ext cx="1066800" cy="1219200"/>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66" name="Rectangle 165"/>
            <p:cNvSpPr/>
            <p:nvPr/>
          </p:nvSpPr>
          <p:spPr>
            <a:xfrm>
              <a:off x="3962400" y="2438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67" name="Rectangle 166"/>
            <p:cNvSpPr/>
            <p:nvPr/>
          </p:nvSpPr>
          <p:spPr>
            <a:xfrm>
              <a:off x="4495800" y="2438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68" name="Rectangle 167"/>
            <p:cNvSpPr/>
            <p:nvPr/>
          </p:nvSpPr>
          <p:spPr>
            <a:xfrm>
              <a:off x="3962400" y="2819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69" name="Rectangle 168"/>
            <p:cNvSpPr/>
            <p:nvPr/>
          </p:nvSpPr>
          <p:spPr>
            <a:xfrm>
              <a:off x="4495800" y="2819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70" name="Rectangle 169"/>
            <p:cNvSpPr/>
            <p:nvPr/>
          </p:nvSpPr>
          <p:spPr>
            <a:xfrm>
              <a:off x="3962400" y="3200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71" name="Rectangle 170"/>
            <p:cNvSpPr/>
            <p:nvPr/>
          </p:nvSpPr>
          <p:spPr>
            <a:xfrm>
              <a:off x="4495800" y="3200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72" name="Rectangle 171"/>
            <p:cNvSpPr/>
            <p:nvPr/>
          </p:nvSpPr>
          <p:spPr>
            <a:xfrm rot="5400000">
              <a:off x="4764073" y="2779731"/>
              <a:ext cx="1216055" cy="381000"/>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sp>
          <p:nvSpPr>
            <p:cNvPr id="173" name="Cylindre 85"/>
            <p:cNvSpPr/>
            <p:nvPr/>
          </p:nvSpPr>
          <p:spPr>
            <a:xfrm rot="16200000">
              <a:off x="1752600" y="4343400"/>
              <a:ext cx="76200" cy="533400"/>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74" name="Rectangle 173"/>
            <p:cNvSpPr/>
            <p:nvPr/>
          </p:nvSpPr>
          <p:spPr>
            <a:xfrm>
              <a:off x="1905000" y="3962400"/>
              <a:ext cx="1066800" cy="1219200"/>
            </a:xfrm>
            <a:prstGeom prst="rect">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75" name="Rectangle 174"/>
            <p:cNvSpPr/>
            <p:nvPr/>
          </p:nvSpPr>
          <p:spPr>
            <a:xfrm>
              <a:off x="1981200" y="4038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76" name="Rectangle 175"/>
            <p:cNvSpPr/>
            <p:nvPr/>
          </p:nvSpPr>
          <p:spPr>
            <a:xfrm>
              <a:off x="2514600" y="4038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77" name="Rectangle 176"/>
            <p:cNvSpPr/>
            <p:nvPr/>
          </p:nvSpPr>
          <p:spPr>
            <a:xfrm>
              <a:off x="1981200" y="4419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78" name="Rectangle 177"/>
            <p:cNvSpPr/>
            <p:nvPr/>
          </p:nvSpPr>
          <p:spPr>
            <a:xfrm>
              <a:off x="2514600" y="4419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79" name="Rectangle 178"/>
            <p:cNvSpPr/>
            <p:nvPr/>
          </p:nvSpPr>
          <p:spPr>
            <a:xfrm>
              <a:off x="1981200" y="4800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80" name="Rectangle 179"/>
            <p:cNvSpPr/>
            <p:nvPr/>
          </p:nvSpPr>
          <p:spPr>
            <a:xfrm>
              <a:off x="2514600" y="4800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81" name="Rectangle 180"/>
            <p:cNvSpPr/>
            <p:nvPr/>
          </p:nvSpPr>
          <p:spPr>
            <a:xfrm rot="16200000">
              <a:off x="889489" y="4383468"/>
              <a:ext cx="1216057" cy="381000"/>
            </a:xfrm>
            <a:prstGeom prst="rect">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sp>
          <p:nvSpPr>
            <p:cNvPr id="182" name="Cylindre 94"/>
            <p:cNvSpPr/>
            <p:nvPr/>
          </p:nvSpPr>
          <p:spPr>
            <a:xfrm rot="16200000">
              <a:off x="5029200" y="4343400"/>
              <a:ext cx="76200" cy="533400"/>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83" name="Rectangle 182"/>
            <p:cNvSpPr/>
            <p:nvPr/>
          </p:nvSpPr>
          <p:spPr>
            <a:xfrm>
              <a:off x="3886199" y="3962400"/>
              <a:ext cx="1066800" cy="1219200"/>
            </a:xfrm>
            <a:prstGeom prst="rect">
              <a:avLst/>
            </a:prstGeom>
            <a:solidFill>
              <a:schemeClr val="bg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84" name="Rectangle 183"/>
            <p:cNvSpPr/>
            <p:nvPr/>
          </p:nvSpPr>
          <p:spPr>
            <a:xfrm>
              <a:off x="3962399" y="4038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85" name="Rectangle 184"/>
            <p:cNvSpPr/>
            <p:nvPr/>
          </p:nvSpPr>
          <p:spPr>
            <a:xfrm>
              <a:off x="4495799" y="4038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86" name="Rectangle 185"/>
            <p:cNvSpPr/>
            <p:nvPr/>
          </p:nvSpPr>
          <p:spPr>
            <a:xfrm>
              <a:off x="3962399" y="4419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87" name="Rectangle 186"/>
            <p:cNvSpPr/>
            <p:nvPr/>
          </p:nvSpPr>
          <p:spPr>
            <a:xfrm>
              <a:off x="4495799" y="4419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88" name="Rectangle 187"/>
            <p:cNvSpPr/>
            <p:nvPr/>
          </p:nvSpPr>
          <p:spPr>
            <a:xfrm>
              <a:off x="3962399" y="4800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89" name="Rectangle 188"/>
            <p:cNvSpPr/>
            <p:nvPr/>
          </p:nvSpPr>
          <p:spPr>
            <a:xfrm>
              <a:off x="4495799" y="4800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90" name="Rectangle 189"/>
            <p:cNvSpPr/>
            <p:nvPr/>
          </p:nvSpPr>
          <p:spPr>
            <a:xfrm rot="5400000">
              <a:off x="4764072" y="4379931"/>
              <a:ext cx="1216055" cy="381000"/>
            </a:xfrm>
            <a:prstGeom prst="rect">
              <a:avLst/>
            </a:prstGeom>
            <a:solidFill>
              <a:schemeClr val="bg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grpSp>
      <p:sp>
        <p:nvSpPr>
          <p:cNvPr id="120" name="TextBox 77"/>
          <p:cNvSpPr txBox="1"/>
          <p:nvPr/>
        </p:nvSpPr>
        <p:spPr>
          <a:xfrm>
            <a:off x="3124200" y="1447800"/>
            <a:ext cx="6032746" cy="707886"/>
          </a:xfrm>
          <a:prstGeom prst="rect">
            <a:avLst/>
          </a:prstGeom>
          <a:noFill/>
        </p:spPr>
        <p:txBody>
          <a:bodyPr wrap="none" rtlCol="0">
            <a:spAutoFit/>
          </a:bodyPr>
          <a:lstStyle/>
          <a:p>
            <a:r>
              <a:rPr lang="en-US" sz="2000" smtClean="0">
                <a:latin typeface="Times New Roman"/>
                <a:cs typeface="Times New Roman"/>
              </a:rPr>
              <a:t>Kernel’s lazy first-touch page allocation policy</a:t>
            </a:r>
          </a:p>
          <a:p>
            <a:r>
              <a:rPr lang="en-US" sz="2000" smtClean="0">
                <a:latin typeface="Times New Roman"/>
                <a:cs typeface="Times New Roman"/>
              </a:rPr>
              <a:t>⇒ initial sequential phase maps most pages on first node</a:t>
            </a:r>
            <a:endParaRPr lang="en-US" sz="2000">
              <a:latin typeface="Times New Roman"/>
              <a:cs typeface="Times New Roman"/>
            </a:endParaRPr>
          </a:p>
        </p:txBody>
      </p:sp>
      <p:cxnSp>
        <p:nvCxnSpPr>
          <p:cNvPr id="91" name="Connecteur droit avec flèche 90"/>
          <p:cNvCxnSpPr>
            <a:stCxn id="163" idx="3"/>
            <a:endCxn id="75" idx="2"/>
          </p:cNvCxnSpPr>
          <p:nvPr/>
        </p:nvCxnSpPr>
        <p:spPr>
          <a:xfrm rot="16200000" flipV="1">
            <a:off x="-399989" y="3066990"/>
            <a:ext cx="2060047" cy="345667"/>
          </a:xfrm>
          <a:prstGeom prst="straightConnector1">
            <a:avLst/>
          </a:prstGeom>
          <a:ln>
            <a:solidFill>
              <a:schemeClr val="accent1">
                <a:lumMod val="60000"/>
                <a:lumOff val="4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3" name="Connecteur droit avec flèche 92"/>
          <p:cNvCxnSpPr>
            <a:stCxn id="163" idx="3"/>
            <a:endCxn id="76" idx="2"/>
          </p:cNvCxnSpPr>
          <p:nvPr/>
        </p:nvCxnSpPr>
        <p:spPr>
          <a:xfrm rot="16200000" flipV="1">
            <a:off x="-323789" y="3143190"/>
            <a:ext cx="2060047" cy="193267"/>
          </a:xfrm>
          <a:prstGeom prst="straightConnector1">
            <a:avLst/>
          </a:prstGeom>
          <a:ln>
            <a:solidFill>
              <a:schemeClr val="accent1">
                <a:lumMod val="60000"/>
                <a:lumOff val="4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6" name="Connecteur droit avec flèche 95"/>
          <p:cNvCxnSpPr>
            <a:stCxn id="163" idx="3"/>
            <a:endCxn id="77" idx="2"/>
          </p:cNvCxnSpPr>
          <p:nvPr/>
        </p:nvCxnSpPr>
        <p:spPr>
          <a:xfrm rot="16200000" flipV="1">
            <a:off x="-247589" y="3219390"/>
            <a:ext cx="2060047" cy="40867"/>
          </a:xfrm>
          <a:prstGeom prst="straightConnector1">
            <a:avLst/>
          </a:prstGeom>
          <a:ln>
            <a:solidFill>
              <a:schemeClr val="accent1">
                <a:lumMod val="60000"/>
                <a:lumOff val="4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9" name="Connecteur droit avec flèche 98"/>
          <p:cNvCxnSpPr>
            <a:stCxn id="163" idx="3"/>
            <a:endCxn id="78" idx="2"/>
          </p:cNvCxnSpPr>
          <p:nvPr/>
        </p:nvCxnSpPr>
        <p:spPr>
          <a:xfrm rot="5400000" flipH="1" flipV="1">
            <a:off x="-171390" y="3184058"/>
            <a:ext cx="2060047" cy="111533"/>
          </a:xfrm>
          <a:prstGeom prst="straightConnector1">
            <a:avLst/>
          </a:prstGeom>
          <a:ln>
            <a:solidFill>
              <a:schemeClr val="accent1">
                <a:lumMod val="60000"/>
                <a:lumOff val="4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2" name="Connecteur droit avec flèche 101"/>
          <p:cNvCxnSpPr>
            <a:stCxn id="163" idx="3"/>
            <a:endCxn id="79" idx="2"/>
          </p:cNvCxnSpPr>
          <p:nvPr/>
        </p:nvCxnSpPr>
        <p:spPr>
          <a:xfrm rot="5400000" flipH="1" flipV="1">
            <a:off x="-95190" y="3107858"/>
            <a:ext cx="2060047" cy="263933"/>
          </a:xfrm>
          <a:prstGeom prst="straightConnector1">
            <a:avLst/>
          </a:prstGeom>
          <a:ln>
            <a:solidFill>
              <a:schemeClr val="accent1">
                <a:lumMod val="60000"/>
                <a:lumOff val="4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5" name="Connecteur droit avec flèche 104"/>
          <p:cNvCxnSpPr>
            <a:stCxn id="163" idx="3"/>
            <a:endCxn id="80" idx="2"/>
          </p:cNvCxnSpPr>
          <p:nvPr/>
        </p:nvCxnSpPr>
        <p:spPr>
          <a:xfrm rot="5400000" flipH="1" flipV="1">
            <a:off x="-18990" y="3031658"/>
            <a:ext cx="2060047" cy="416333"/>
          </a:xfrm>
          <a:prstGeom prst="straightConnector1">
            <a:avLst/>
          </a:prstGeom>
          <a:ln>
            <a:solidFill>
              <a:schemeClr val="accent1">
                <a:lumMod val="60000"/>
                <a:lumOff val="4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8" name="Connecteur droit avec flèche 107"/>
          <p:cNvCxnSpPr>
            <a:stCxn id="163" idx="3"/>
            <a:endCxn id="81" idx="2"/>
          </p:cNvCxnSpPr>
          <p:nvPr/>
        </p:nvCxnSpPr>
        <p:spPr>
          <a:xfrm rot="5400000" flipH="1" flipV="1">
            <a:off x="57210" y="2955458"/>
            <a:ext cx="2060047" cy="568733"/>
          </a:xfrm>
          <a:prstGeom prst="straightConnector1">
            <a:avLst/>
          </a:prstGeom>
          <a:ln>
            <a:solidFill>
              <a:schemeClr val="accent1">
                <a:lumMod val="60000"/>
                <a:lumOff val="4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1" name="Connecteur droit avec flèche 110"/>
          <p:cNvCxnSpPr>
            <a:stCxn id="163" idx="3"/>
            <a:endCxn id="82" idx="2"/>
          </p:cNvCxnSpPr>
          <p:nvPr/>
        </p:nvCxnSpPr>
        <p:spPr>
          <a:xfrm rot="5400000" flipH="1" flipV="1">
            <a:off x="133410" y="2879258"/>
            <a:ext cx="2060047" cy="721133"/>
          </a:xfrm>
          <a:prstGeom prst="straightConnector1">
            <a:avLst/>
          </a:prstGeom>
          <a:ln>
            <a:solidFill>
              <a:schemeClr val="accent1">
                <a:lumMod val="60000"/>
                <a:lumOff val="4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4" name="Connecteur droit avec flèche 113"/>
          <p:cNvCxnSpPr>
            <a:stCxn id="163" idx="3"/>
            <a:endCxn id="83" idx="2"/>
          </p:cNvCxnSpPr>
          <p:nvPr/>
        </p:nvCxnSpPr>
        <p:spPr>
          <a:xfrm rot="5400000" flipH="1" flipV="1">
            <a:off x="209610" y="2803058"/>
            <a:ext cx="2060047" cy="873533"/>
          </a:xfrm>
          <a:prstGeom prst="straightConnector1">
            <a:avLst/>
          </a:prstGeom>
          <a:ln>
            <a:solidFill>
              <a:schemeClr val="accent1">
                <a:lumMod val="60000"/>
                <a:lumOff val="4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7" name="Connecteur droit avec flèche 116"/>
          <p:cNvCxnSpPr>
            <a:stCxn id="163" idx="3"/>
            <a:endCxn id="84" idx="2"/>
          </p:cNvCxnSpPr>
          <p:nvPr/>
        </p:nvCxnSpPr>
        <p:spPr>
          <a:xfrm rot="5400000" flipH="1" flipV="1">
            <a:off x="285810" y="2726858"/>
            <a:ext cx="2060047" cy="1025933"/>
          </a:xfrm>
          <a:prstGeom prst="straightConnector1">
            <a:avLst/>
          </a:prstGeom>
          <a:ln>
            <a:solidFill>
              <a:schemeClr val="accent1">
                <a:lumMod val="60000"/>
                <a:lumOff val="4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1" name="Connecteur droit avec flèche 120"/>
          <p:cNvCxnSpPr>
            <a:stCxn id="163" idx="3"/>
            <a:endCxn id="85" idx="2"/>
          </p:cNvCxnSpPr>
          <p:nvPr/>
        </p:nvCxnSpPr>
        <p:spPr>
          <a:xfrm rot="5400000" flipH="1" flipV="1">
            <a:off x="362010" y="2650658"/>
            <a:ext cx="2060047" cy="1178333"/>
          </a:xfrm>
          <a:prstGeom prst="straightConnector1">
            <a:avLst/>
          </a:prstGeom>
          <a:ln>
            <a:solidFill>
              <a:schemeClr val="accent1">
                <a:lumMod val="60000"/>
                <a:lumOff val="4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4" name="Connecteur droit avec flèche 123"/>
          <p:cNvCxnSpPr>
            <a:stCxn id="163" idx="3"/>
            <a:endCxn id="86" idx="2"/>
          </p:cNvCxnSpPr>
          <p:nvPr/>
        </p:nvCxnSpPr>
        <p:spPr>
          <a:xfrm rot="5400000" flipH="1" flipV="1">
            <a:off x="438210" y="2574458"/>
            <a:ext cx="2060047" cy="1330733"/>
          </a:xfrm>
          <a:prstGeom prst="straightConnector1">
            <a:avLst/>
          </a:prstGeom>
          <a:ln>
            <a:solidFill>
              <a:schemeClr val="accent1">
                <a:lumMod val="60000"/>
                <a:lumOff val="4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7" name="Connecteur droit avec flèche 126"/>
          <p:cNvCxnSpPr>
            <a:stCxn id="163" idx="3"/>
            <a:endCxn id="87" idx="2"/>
          </p:cNvCxnSpPr>
          <p:nvPr/>
        </p:nvCxnSpPr>
        <p:spPr>
          <a:xfrm rot="5400000" flipH="1" flipV="1">
            <a:off x="514410" y="2498258"/>
            <a:ext cx="2060047" cy="1483133"/>
          </a:xfrm>
          <a:prstGeom prst="straightConnector1">
            <a:avLst/>
          </a:prstGeom>
          <a:ln>
            <a:solidFill>
              <a:schemeClr val="accent1">
                <a:lumMod val="60000"/>
                <a:lumOff val="4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0" name="Connecteur droit avec flèche 129"/>
          <p:cNvCxnSpPr>
            <a:stCxn id="163" idx="3"/>
            <a:endCxn id="88" idx="2"/>
          </p:cNvCxnSpPr>
          <p:nvPr/>
        </p:nvCxnSpPr>
        <p:spPr>
          <a:xfrm rot="5400000" flipH="1" flipV="1">
            <a:off x="590610" y="2422058"/>
            <a:ext cx="2060047" cy="1635533"/>
          </a:xfrm>
          <a:prstGeom prst="straightConnector1">
            <a:avLst/>
          </a:prstGeom>
          <a:ln>
            <a:solidFill>
              <a:schemeClr val="accent1">
                <a:lumMod val="60000"/>
                <a:lumOff val="4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72" name="Forme libre 71"/>
          <p:cNvSpPr/>
          <p:nvPr/>
        </p:nvSpPr>
        <p:spPr>
          <a:xfrm>
            <a:off x="1066801" y="3429000"/>
            <a:ext cx="228600" cy="651319"/>
          </a:xfrm>
          <a:custGeom>
            <a:avLst/>
            <a:gdLst>
              <a:gd name="connsiteX0" fmla="*/ 173715 w 373387"/>
              <a:gd name="connsiteY0" fmla="*/ 0 h 575119"/>
              <a:gd name="connsiteX1" fmla="*/ 29951 w 373387"/>
              <a:gd name="connsiteY1" fmla="*/ 155761 h 575119"/>
              <a:gd name="connsiteX2" fmla="*/ 353420 w 373387"/>
              <a:gd name="connsiteY2" fmla="*/ 335486 h 575119"/>
              <a:gd name="connsiteX3" fmla="*/ 149754 w 373387"/>
              <a:gd name="connsiteY3" fmla="*/ 575119 h 575119"/>
            </a:gdLst>
            <a:ahLst/>
            <a:cxnLst>
              <a:cxn ang="0">
                <a:pos x="connsiteX0" y="connsiteY0"/>
              </a:cxn>
              <a:cxn ang="0">
                <a:pos x="connsiteX1" y="connsiteY1"/>
              </a:cxn>
              <a:cxn ang="0">
                <a:pos x="connsiteX2" y="connsiteY2"/>
              </a:cxn>
              <a:cxn ang="0">
                <a:pos x="connsiteX3" y="connsiteY3"/>
              </a:cxn>
            </a:cxnLst>
            <a:rect l="l" t="t" r="r" b="b"/>
            <a:pathLst>
              <a:path w="373387" h="575119">
                <a:moveTo>
                  <a:pt x="173715" y="0"/>
                </a:moveTo>
                <a:cubicBezTo>
                  <a:pt x="86857" y="49923"/>
                  <a:pt x="0" y="99847"/>
                  <a:pt x="29951" y="155761"/>
                </a:cubicBezTo>
                <a:cubicBezTo>
                  <a:pt x="59902" y="211675"/>
                  <a:pt x="333453" y="265593"/>
                  <a:pt x="353420" y="335486"/>
                </a:cubicBezTo>
                <a:cubicBezTo>
                  <a:pt x="373387" y="405379"/>
                  <a:pt x="149754" y="575119"/>
                  <a:pt x="149754" y="575119"/>
                </a:cubicBezTo>
              </a:path>
            </a:pathLst>
          </a:cu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ZoneTexte 72"/>
          <p:cNvSpPr txBox="1"/>
          <p:nvPr/>
        </p:nvSpPr>
        <p:spPr>
          <a:xfrm>
            <a:off x="1295400" y="3200400"/>
            <a:ext cx="1221608" cy="923330"/>
          </a:xfrm>
          <a:prstGeom prst="rect">
            <a:avLst/>
          </a:prstGeom>
          <a:noFill/>
        </p:spPr>
        <p:txBody>
          <a:bodyPr wrap="none" rtlCol="0">
            <a:spAutoFit/>
          </a:bodyPr>
          <a:lstStyle/>
          <a:p>
            <a:pPr algn="ctr"/>
            <a:r>
              <a:rPr lang="en-US" smtClean="0">
                <a:latin typeface="Times New Roman"/>
                <a:cs typeface="Times New Roman"/>
              </a:rPr>
              <a:t>Initial </a:t>
            </a:r>
          </a:p>
          <a:p>
            <a:pPr algn="ctr"/>
            <a:r>
              <a:rPr lang="en-US" smtClean="0">
                <a:latin typeface="Times New Roman"/>
                <a:cs typeface="Times New Roman"/>
              </a:rPr>
              <a:t>application </a:t>
            </a:r>
          </a:p>
          <a:p>
            <a:pPr algn="ctr"/>
            <a:r>
              <a:rPr lang="en-US" smtClean="0">
                <a:latin typeface="Times New Roman"/>
                <a:cs typeface="Times New Roman"/>
              </a:rPr>
              <a:t>thread</a:t>
            </a:r>
            <a:endParaRPr lang="en-US">
              <a:latin typeface="Times New Roman"/>
              <a:cs typeface="Times New Roman"/>
            </a:endParaRPr>
          </a:p>
        </p:txBody>
      </p:sp>
      <p:sp>
        <p:nvSpPr>
          <p:cNvPr id="122" name="ZoneTexte 121"/>
          <p:cNvSpPr txBox="1"/>
          <p:nvPr/>
        </p:nvSpPr>
        <p:spPr>
          <a:xfrm>
            <a:off x="381000" y="1219200"/>
            <a:ext cx="2438400" cy="646331"/>
          </a:xfrm>
          <a:prstGeom prst="rect">
            <a:avLst/>
          </a:prstGeom>
          <a:noFill/>
        </p:spPr>
        <p:txBody>
          <a:bodyPr wrap="square" rtlCol="0" anchor="ctr" anchorCtr="0">
            <a:noAutofit/>
          </a:bodyPr>
          <a:lstStyle/>
          <a:p>
            <a:pPr algn="ctr"/>
            <a:r>
              <a:rPr lang="en-US" sz="2000" smtClean="0">
                <a:solidFill>
                  <a:schemeClr val="accent6">
                    <a:lumMod val="50000"/>
                  </a:schemeClr>
                </a:solidFill>
                <a:latin typeface="Times New Roman"/>
                <a:cs typeface="Times New Roman"/>
              </a:rPr>
              <a:t>First-touch allocation policy</a:t>
            </a:r>
            <a:endParaRPr lang="en-US" sz="2000">
              <a:solidFill>
                <a:schemeClr val="accent6">
                  <a:lumMod val="50000"/>
                </a:schemeClr>
              </a:solidFill>
              <a:latin typeface="Times New Roman"/>
              <a:cs typeface="Times New Roman"/>
            </a:endParaRPr>
          </a:p>
        </p:txBody>
      </p:sp>
      <p:sp>
        <p:nvSpPr>
          <p:cNvPr id="133" name="ZoneTexte 132"/>
          <p:cNvSpPr txBox="1"/>
          <p:nvPr/>
        </p:nvSpPr>
        <p:spPr>
          <a:xfrm>
            <a:off x="381000" y="762000"/>
            <a:ext cx="2438400" cy="369332"/>
          </a:xfrm>
          <a:prstGeom prst="rect">
            <a:avLst/>
          </a:prstGeom>
          <a:noFill/>
        </p:spPr>
        <p:txBody>
          <a:bodyPr wrap="square" rtlCol="0" anchor="ctr" anchorCtr="0">
            <a:noAutofit/>
          </a:bodyPr>
          <a:lstStyle/>
          <a:p>
            <a:pPr algn="ctr"/>
            <a:r>
              <a:rPr lang="en-US" sz="2200" b="1" smtClean="0">
                <a:solidFill>
                  <a:srgbClr val="000090"/>
                </a:solidFill>
                <a:latin typeface="Times New Roman"/>
                <a:cs typeface="Times New Roman"/>
              </a:rPr>
              <a:t>Parallel Scavenge</a:t>
            </a:r>
            <a:endParaRPr lang="en-US" sz="2200" b="1">
              <a:solidFill>
                <a:srgbClr val="000090"/>
              </a:soli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5"/>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200"/>
                                  </p:stCondLst>
                                  <p:childTnLst>
                                    <p:set>
                                      <p:cBhvr>
                                        <p:cTn id="12" dur="1" fill="hold">
                                          <p:stCondLst>
                                            <p:cond delay="0"/>
                                          </p:stCondLst>
                                        </p:cTn>
                                        <p:tgtEl>
                                          <p:spTgt spid="93"/>
                                        </p:tgtEl>
                                        <p:attrNameLst>
                                          <p:attrName>style.visibility</p:attrName>
                                        </p:attrNameLst>
                                      </p:cBhvr>
                                      <p:to>
                                        <p:strVal val="visible"/>
                                      </p:to>
                                    </p:set>
                                  </p:childTnLst>
                                </p:cTn>
                              </p:par>
                            </p:childTnLst>
                          </p:cTn>
                        </p:par>
                        <p:par>
                          <p:cTn id="13" fill="hold">
                            <p:stCondLst>
                              <p:cond delay="200"/>
                            </p:stCondLst>
                            <p:childTnLst>
                              <p:par>
                                <p:cTn id="14" presetID="1" presetClass="entr" presetSubtype="0" fill="hold" grpId="0" nodeType="afterEffect">
                                  <p:stCondLst>
                                    <p:cond delay="0"/>
                                  </p:stCondLst>
                                  <p:childTnLst>
                                    <p:set>
                                      <p:cBhvr>
                                        <p:cTn id="15" dur="1" fill="hold">
                                          <p:stCondLst>
                                            <p:cond delay="0"/>
                                          </p:stCondLst>
                                        </p:cTn>
                                        <p:tgtEl>
                                          <p:spTgt spid="76"/>
                                        </p:tgtEl>
                                        <p:attrNameLst>
                                          <p:attrName>style.visibility</p:attrName>
                                        </p:attrNameLst>
                                      </p:cBhvr>
                                      <p:to>
                                        <p:strVal val="visible"/>
                                      </p:to>
                                    </p:set>
                                  </p:childTnLst>
                                </p:cTn>
                              </p:par>
                            </p:childTnLst>
                          </p:cTn>
                        </p:par>
                        <p:par>
                          <p:cTn id="16" fill="hold">
                            <p:stCondLst>
                              <p:cond delay="200"/>
                            </p:stCondLst>
                            <p:childTnLst>
                              <p:par>
                                <p:cTn id="17" presetID="1" presetClass="entr" presetSubtype="0" fill="hold" nodeType="afterEffect">
                                  <p:stCondLst>
                                    <p:cond delay="200"/>
                                  </p:stCondLst>
                                  <p:childTnLst>
                                    <p:set>
                                      <p:cBhvr>
                                        <p:cTn id="18" dur="1" fill="hold">
                                          <p:stCondLst>
                                            <p:cond delay="0"/>
                                          </p:stCondLst>
                                        </p:cTn>
                                        <p:tgtEl>
                                          <p:spTgt spid="96"/>
                                        </p:tgtEl>
                                        <p:attrNameLst>
                                          <p:attrName>style.visibility</p:attrName>
                                        </p:attrNameLst>
                                      </p:cBhvr>
                                      <p:to>
                                        <p:strVal val="visible"/>
                                      </p:to>
                                    </p:set>
                                  </p:childTnLst>
                                </p:cTn>
                              </p:par>
                            </p:childTnLst>
                          </p:cTn>
                        </p:par>
                        <p:par>
                          <p:cTn id="19" fill="hold">
                            <p:stCondLst>
                              <p:cond delay="400"/>
                            </p:stCondLst>
                            <p:childTnLst>
                              <p:par>
                                <p:cTn id="20" presetID="1" presetClass="entr" presetSubtype="0" fill="hold" grpId="0" nodeType="afterEffect">
                                  <p:stCondLst>
                                    <p:cond delay="0"/>
                                  </p:stCondLst>
                                  <p:childTnLst>
                                    <p:set>
                                      <p:cBhvr>
                                        <p:cTn id="21" dur="1" fill="hold">
                                          <p:stCondLst>
                                            <p:cond delay="0"/>
                                          </p:stCondLst>
                                        </p:cTn>
                                        <p:tgtEl>
                                          <p:spTgt spid="77"/>
                                        </p:tgtEl>
                                        <p:attrNameLst>
                                          <p:attrName>style.visibility</p:attrName>
                                        </p:attrNameLst>
                                      </p:cBhvr>
                                      <p:to>
                                        <p:strVal val="visible"/>
                                      </p:to>
                                    </p:set>
                                  </p:childTnLst>
                                </p:cTn>
                              </p:par>
                            </p:childTnLst>
                          </p:cTn>
                        </p:par>
                        <p:par>
                          <p:cTn id="22" fill="hold">
                            <p:stCondLst>
                              <p:cond delay="400"/>
                            </p:stCondLst>
                            <p:childTnLst>
                              <p:par>
                                <p:cTn id="23" presetID="1" presetClass="entr" presetSubtype="0" fill="hold" nodeType="afterEffect">
                                  <p:stCondLst>
                                    <p:cond delay="200"/>
                                  </p:stCondLst>
                                  <p:childTnLst>
                                    <p:set>
                                      <p:cBhvr>
                                        <p:cTn id="24" dur="1" fill="hold">
                                          <p:stCondLst>
                                            <p:cond delay="0"/>
                                          </p:stCondLst>
                                        </p:cTn>
                                        <p:tgtEl>
                                          <p:spTgt spid="99"/>
                                        </p:tgtEl>
                                        <p:attrNameLst>
                                          <p:attrName>style.visibility</p:attrName>
                                        </p:attrNameLst>
                                      </p:cBhvr>
                                      <p:to>
                                        <p:strVal val="visible"/>
                                      </p:to>
                                    </p:set>
                                  </p:childTnLst>
                                </p:cTn>
                              </p:par>
                            </p:childTnLst>
                          </p:cTn>
                        </p:par>
                        <p:par>
                          <p:cTn id="25" fill="hold">
                            <p:stCondLst>
                              <p:cond delay="600"/>
                            </p:stCondLst>
                            <p:childTnLst>
                              <p:par>
                                <p:cTn id="26" presetID="1" presetClass="entr" presetSubtype="0" fill="hold" grpId="0" nodeType="afterEffect">
                                  <p:stCondLst>
                                    <p:cond delay="0"/>
                                  </p:stCondLst>
                                  <p:childTnLst>
                                    <p:set>
                                      <p:cBhvr>
                                        <p:cTn id="27" dur="1" fill="hold">
                                          <p:stCondLst>
                                            <p:cond delay="0"/>
                                          </p:stCondLst>
                                        </p:cTn>
                                        <p:tgtEl>
                                          <p:spTgt spid="78"/>
                                        </p:tgtEl>
                                        <p:attrNameLst>
                                          <p:attrName>style.visibility</p:attrName>
                                        </p:attrNameLst>
                                      </p:cBhvr>
                                      <p:to>
                                        <p:strVal val="visible"/>
                                      </p:to>
                                    </p:set>
                                  </p:childTnLst>
                                </p:cTn>
                              </p:par>
                            </p:childTnLst>
                          </p:cTn>
                        </p:par>
                        <p:par>
                          <p:cTn id="28" fill="hold">
                            <p:stCondLst>
                              <p:cond delay="600"/>
                            </p:stCondLst>
                            <p:childTnLst>
                              <p:par>
                                <p:cTn id="29" presetID="1" presetClass="entr" presetSubtype="0" fill="hold" nodeType="afterEffect">
                                  <p:stCondLst>
                                    <p:cond delay="200"/>
                                  </p:stCondLst>
                                  <p:childTnLst>
                                    <p:set>
                                      <p:cBhvr>
                                        <p:cTn id="30" dur="1" fill="hold">
                                          <p:stCondLst>
                                            <p:cond delay="0"/>
                                          </p:stCondLst>
                                        </p:cTn>
                                        <p:tgtEl>
                                          <p:spTgt spid="102"/>
                                        </p:tgtEl>
                                        <p:attrNameLst>
                                          <p:attrName>style.visibility</p:attrName>
                                        </p:attrNameLst>
                                      </p:cBhvr>
                                      <p:to>
                                        <p:strVal val="visible"/>
                                      </p:to>
                                    </p:set>
                                  </p:childTnLst>
                                </p:cTn>
                              </p:par>
                            </p:childTnLst>
                          </p:cTn>
                        </p:par>
                        <p:par>
                          <p:cTn id="31" fill="hold">
                            <p:stCondLst>
                              <p:cond delay="800"/>
                            </p:stCondLst>
                            <p:childTnLst>
                              <p:par>
                                <p:cTn id="32" presetID="1" presetClass="entr" presetSubtype="0" fill="hold" grpId="0" nodeType="afterEffect">
                                  <p:stCondLst>
                                    <p:cond delay="0"/>
                                  </p:stCondLst>
                                  <p:childTnLst>
                                    <p:set>
                                      <p:cBhvr>
                                        <p:cTn id="33" dur="1" fill="hold">
                                          <p:stCondLst>
                                            <p:cond delay="0"/>
                                          </p:stCondLst>
                                        </p:cTn>
                                        <p:tgtEl>
                                          <p:spTgt spid="79"/>
                                        </p:tgtEl>
                                        <p:attrNameLst>
                                          <p:attrName>style.visibility</p:attrName>
                                        </p:attrNameLst>
                                      </p:cBhvr>
                                      <p:to>
                                        <p:strVal val="visible"/>
                                      </p:to>
                                    </p:set>
                                  </p:childTnLst>
                                </p:cTn>
                              </p:par>
                            </p:childTnLst>
                          </p:cTn>
                        </p:par>
                        <p:par>
                          <p:cTn id="34" fill="hold">
                            <p:stCondLst>
                              <p:cond delay="800"/>
                            </p:stCondLst>
                            <p:childTnLst>
                              <p:par>
                                <p:cTn id="35" presetID="1" presetClass="entr" presetSubtype="0" fill="hold" nodeType="afterEffect">
                                  <p:stCondLst>
                                    <p:cond delay="200"/>
                                  </p:stCondLst>
                                  <p:childTnLst>
                                    <p:set>
                                      <p:cBhvr>
                                        <p:cTn id="36" dur="1" fill="hold">
                                          <p:stCondLst>
                                            <p:cond delay="0"/>
                                          </p:stCondLst>
                                        </p:cTn>
                                        <p:tgtEl>
                                          <p:spTgt spid="105"/>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childTnLst>
                                </p:cTn>
                              </p:par>
                            </p:childTnLst>
                          </p:cTn>
                        </p:par>
                        <p:par>
                          <p:cTn id="40" fill="hold">
                            <p:stCondLst>
                              <p:cond delay="1000"/>
                            </p:stCondLst>
                            <p:childTnLst>
                              <p:par>
                                <p:cTn id="41" presetID="1" presetClass="entr" presetSubtype="0" fill="hold" nodeType="afterEffect">
                                  <p:stCondLst>
                                    <p:cond delay="200"/>
                                  </p:stCondLst>
                                  <p:childTnLst>
                                    <p:set>
                                      <p:cBhvr>
                                        <p:cTn id="42" dur="1" fill="hold">
                                          <p:stCondLst>
                                            <p:cond delay="0"/>
                                          </p:stCondLst>
                                        </p:cTn>
                                        <p:tgtEl>
                                          <p:spTgt spid="108"/>
                                        </p:tgtEl>
                                        <p:attrNameLst>
                                          <p:attrName>style.visibility</p:attrName>
                                        </p:attrNameLst>
                                      </p:cBhvr>
                                      <p:to>
                                        <p:strVal val="visible"/>
                                      </p:to>
                                    </p:set>
                                  </p:childTnLst>
                                </p:cTn>
                              </p:par>
                            </p:childTnLst>
                          </p:cTn>
                        </p:par>
                        <p:par>
                          <p:cTn id="43" fill="hold">
                            <p:stCondLst>
                              <p:cond delay="1200"/>
                            </p:stCondLst>
                            <p:childTnLst>
                              <p:par>
                                <p:cTn id="44" presetID="1" presetClass="entr" presetSubtype="0" fill="hold" grpId="0" nodeType="afterEffect">
                                  <p:stCondLst>
                                    <p:cond delay="0"/>
                                  </p:stCondLst>
                                  <p:childTnLst>
                                    <p:set>
                                      <p:cBhvr>
                                        <p:cTn id="45" dur="1" fill="hold">
                                          <p:stCondLst>
                                            <p:cond delay="0"/>
                                          </p:stCondLst>
                                        </p:cTn>
                                        <p:tgtEl>
                                          <p:spTgt spid="81"/>
                                        </p:tgtEl>
                                        <p:attrNameLst>
                                          <p:attrName>style.visibility</p:attrName>
                                        </p:attrNameLst>
                                      </p:cBhvr>
                                      <p:to>
                                        <p:strVal val="visible"/>
                                      </p:to>
                                    </p:set>
                                  </p:childTnLst>
                                </p:cTn>
                              </p:par>
                            </p:childTnLst>
                          </p:cTn>
                        </p:par>
                        <p:par>
                          <p:cTn id="46" fill="hold">
                            <p:stCondLst>
                              <p:cond delay="1200"/>
                            </p:stCondLst>
                            <p:childTnLst>
                              <p:par>
                                <p:cTn id="47" presetID="1" presetClass="entr" presetSubtype="0" fill="hold" nodeType="afterEffect">
                                  <p:stCondLst>
                                    <p:cond delay="200"/>
                                  </p:stCondLst>
                                  <p:childTnLst>
                                    <p:set>
                                      <p:cBhvr>
                                        <p:cTn id="48" dur="1" fill="hold">
                                          <p:stCondLst>
                                            <p:cond delay="0"/>
                                          </p:stCondLst>
                                        </p:cTn>
                                        <p:tgtEl>
                                          <p:spTgt spid="111"/>
                                        </p:tgtEl>
                                        <p:attrNameLst>
                                          <p:attrName>style.visibility</p:attrName>
                                        </p:attrNameLst>
                                      </p:cBhvr>
                                      <p:to>
                                        <p:strVal val="visible"/>
                                      </p:to>
                                    </p:set>
                                  </p:childTnLst>
                                </p:cTn>
                              </p:par>
                            </p:childTnLst>
                          </p:cTn>
                        </p:par>
                        <p:par>
                          <p:cTn id="49" fill="hold">
                            <p:stCondLst>
                              <p:cond delay="1400"/>
                            </p:stCondLst>
                            <p:childTnLst>
                              <p:par>
                                <p:cTn id="50" presetID="1" presetClass="entr" presetSubtype="0"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childTnLst>
                                </p:cTn>
                              </p:par>
                            </p:childTnLst>
                          </p:cTn>
                        </p:par>
                        <p:par>
                          <p:cTn id="52" fill="hold">
                            <p:stCondLst>
                              <p:cond delay="1400"/>
                            </p:stCondLst>
                            <p:childTnLst>
                              <p:par>
                                <p:cTn id="53" presetID="1" presetClass="entr" presetSubtype="0" fill="hold" nodeType="afterEffect">
                                  <p:stCondLst>
                                    <p:cond delay="200"/>
                                  </p:stCondLst>
                                  <p:childTnLst>
                                    <p:set>
                                      <p:cBhvr>
                                        <p:cTn id="54" dur="1" fill="hold">
                                          <p:stCondLst>
                                            <p:cond delay="0"/>
                                          </p:stCondLst>
                                        </p:cTn>
                                        <p:tgtEl>
                                          <p:spTgt spid="114"/>
                                        </p:tgtEl>
                                        <p:attrNameLst>
                                          <p:attrName>style.visibility</p:attrName>
                                        </p:attrNameLst>
                                      </p:cBhvr>
                                      <p:to>
                                        <p:strVal val="visible"/>
                                      </p:to>
                                    </p:set>
                                  </p:childTnLst>
                                </p:cTn>
                              </p:par>
                            </p:childTnLst>
                          </p:cTn>
                        </p:par>
                        <p:par>
                          <p:cTn id="55" fill="hold">
                            <p:stCondLst>
                              <p:cond delay="1600"/>
                            </p:stCondLst>
                            <p:childTnLst>
                              <p:par>
                                <p:cTn id="56" presetID="1" presetClass="entr" presetSubtype="0" fill="hold" grpId="0" nodeType="afterEffect">
                                  <p:stCondLst>
                                    <p:cond delay="0"/>
                                  </p:stCondLst>
                                  <p:childTnLst>
                                    <p:set>
                                      <p:cBhvr>
                                        <p:cTn id="57" dur="1" fill="hold">
                                          <p:stCondLst>
                                            <p:cond delay="0"/>
                                          </p:stCondLst>
                                        </p:cTn>
                                        <p:tgtEl>
                                          <p:spTgt spid="83"/>
                                        </p:tgtEl>
                                        <p:attrNameLst>
                                          <p:attrName>style.visibility</p:attrName>
                                        </p:attrNameLst>
                                      </p:cBhvr>
                                      <p:to>
                                        <p:strVal val="visible"/>
                                      </p:to>
                                    </p:set>
                                  </p:childTnLst>
                                </p:cTn>
                              </p:par>
                            </p:childTnLst>
                          </p:cTn>
                        </p:par>
                        <p:par>
                          <p:cTn id="58" fill="hold">
                            <p:stCondLst>
                              <p:cond delay="1600"/>
                            </p:stCondLst>
                            <p:childTnLst>
                              <p:par>
                                <p:cTn id="59" presetID="1" presetClass="entr" presetSubtype="0" fill="hold" nodeType="afterEffect">
                                  <p:stCondLst>
                                    <p:cond delay="200"/>
                                  </p:stCondLst>
                                  <p:childTnLst>
                                    <p:set>
                                      <p:cBhvr>
                                        <p:cTn id="60" dur="1" fill="hold">
                                          <p:stCondLst>
                                            <p:cond delay="0"/>
                                          </p:stCondLst>
                                        </p:cTn>
                                        <p:tgtEl>
                                          <p:spTgt spid="117"/>
                                        </p:tgtEl>
                                        <p:attrNameLst>
                                          <p:attrName>style.visibility</p:attrName>
                                        </p:attrNameLst>
                                      </p:cBhvr>
                                      <p:to>
                                        <p:strVal val="visible"/>
                                      </p:to>
                                    </p:set>
                                  </p:childTnLst>
                                </p:cTn>
                              </p:par>
                            </p:childTnLst>
                          </p:cTn>
                        </p:par>
                        <p:par>
                          <p:cTn id="61" fill="hold">
                            <p:stCondLst>
                              <p:cond delay="1800"/>
                            </p:stCondLst>
                            <p:childTnLst>
                              <p:par>
                                <p:cTn id="62" presetID="1" presetClass="entr" presetSubtype="0"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childTnLst>
                                </p:cTn>
                              </p:par>
                            </p:childTnLst>
                          </p:cTn>
                        </p:par>
                        <p:par>
                          <p:cTn id="64" fill="hold">
                            <p:stCondLst>
                              <p:cond delay="1800"/>
                            </p:stCondLst>
                            <p:childTnLst>
                              <p:par>
                                <p:cTn id="65" presetID="1" presetClass="entr" presetSubtype="0" fill="hold" nodeType="afterEffect">
                                  <p:stCondLst>
                                    <p:cond delay="200"/>
                                  </p:stCondLst>
                                  <p:childTnLst>
                                    <p:set>
                                      <p:cBhvr>
                                        <p:cTn id="66" dur="1" fill="hold">
                                          <p:stCondLst>
                                            <p:cond delay="0"/>
                                          </p:stCondLst>
                                        </p:cTn>
                                        <p:tgtEl>
                                          <p:spTgt spid="121"/>
                                        </p:tgtEl>
                                        <p:attrNameLst>
                                          <p:attrName>style.visibility</p:attrName>
                                        </p:attrNameLst>
                                      </p:cBhvr>
                                      <p:to>
                                        <p:strVal val="visible"/>
                                      </p:to>
                                    </p:set>
                                  </p:childTnLst>
                                </p:cTn>
                              </p:par>
                            </p:childTnLst>
                          </p:cTn>
                        </p:par>
                        <p:par>
                          <p:cTn id="67" fill="hold">
                            <p:stCondLst>
                              <p:cond delay="2000"/>
                            </p:stCondLst>
                            <p:childTnLst>
                              <p:par>
                                <p:cTn id="68" presetID="1" presetClass="entr" presetSubtype="0" fill="hold" grpId="0" nodeType="afterEffect">
                                  <p:stCondLst>
                                    <p:cond delay="0"/>
                                  </p:stCondLst>
                                  <p:childTnLst>
                                    <p:set>
                                      <p:cBhvr>
                                        <p:cTn id="69" dur="1" fill="hold">
                                          <p:stCondLst>
                                            <p:cond delay="0"/>
                                          </p:stCondLst>
                                        </p:cTn>
                                        <p:tgtEl>
                                          <p:spTgt spid="85"/>
                                        </p:tgtEl>
                                        <p:attrNameLst>
                                          <p:attrName>style.visibility</p:attrName>
                                        </p:attrNameLst>
                                      </p:cBhvr>
                                      <p:to>
                                        <p:strVal val="visible"/>
                                      </p:to>
                                    </p:set>
                                  </p:childTnLst>
                                </p:cTn>
                              </p:par>
                            </p:childTnLst>
                          </p:cTn>
                        </p:par>
                        <p:par>
                          <p:cTn id="70" fill="hold">
                            <p:stCondLst>
                              <p:cond delay="2000"/>
                            </p:stCondLst>
                            <p:childTnLst>
                              <p:par>
                                <p:cTn id="71" presetID="1" presetClass="entr" presetSubtype="0" fill="hold" nodeType="afterEffect">
                                  <p:stCondLst>
                                    <p:cond delay="200"/>
                                  </p:stCondLst>
                                  <p:childTnLst>
                                    <p:set>
                                      <p:cBhvr>
                                        <p:cTn id="72" dur="1" fill="hold">
                                          <p:stCondLst>
                                            <p:cond delay="0"/>
                                          </p:stCondLst>
                                        </p:cTn>
                                        <p:tgtEl>
                                          <p:spTgt spid="124"/>
                                        </p:tgtEl>
                                        <p:attrNameLst>
                                          <p:attrName>style.visibility</p:attrName>
                                        </p:attrNameLst>
                                      </p:cBhvr>
                                      <p:to>
                                        <p:strVal val="visible"/>
                                      </p:to>
                                    </p:set>
                                  </p:childTnLst>
                                </p:cTn>
                              </p:par>
                            </p:childTnLst>
                          </p:cTn>
                        </p:par>
                        <p:par>
                          <p:cTn id="73" fill="hold">
                            <p:stCondLst>
                              <p:cond delay="2200"/>
                            </p:stCondLst>
                            <p:childTnLst>
                              <p:par>
                                <p:cTn id="74" presetID="1" presetClass="entr" presetSubtype="0" fill="hold" grpId="0" nodeType="afterEffect">
                                  <p:stCondLst>
                                    <p:cond delay="0"/>
                                  </p:stCondLst>
                                  <p:childTnLst>
                                    <p:set>
                                      <p:cBhvr>
                                        <p:cTn id="75" dur="1" fill="hold">
                                          <p:stCondLst>
                                            <p:cond delay="0"/>
                                          </p:stCondLst>
                                        </p:cTn>
                                        <p:tgtEl>
                                          <p:spTgt spid="86"/>
                                        </p:tgtEl>
                                        <p:attrNameLst>
                                          <p:attrName>style.visibility</p:attrName>
                                        </p:attrNameLst>
                                      </p:cBhvr>
                                      <p:to>
                                        <p:strVal val="visible"/>
                                      </p:to>
                                    </p:set>
                                  </p:childTnLst>
                                </p:cTn>
                              </p:par>
                            </p:childTnLst>
                          </p:cTn>
                        </p:par>
                        <p:par>
                          <p:cTn id="76" fill="hold">
                            <p:stCondLst>
                              <p:cond delay="2200"/>
                            </p:stCondLst>
                            <p:childTnLst>
                              <p:par>
                                <p:cTn id="77" presetID="1" presetClass="entr" presetSubtype="0" fill="hold" nodeType="afterEffect">
                                  <p:stCondLst>
                                    <p:cond delay="200"/>
                                  </p:stCondLst>
                                  <p:childTnLst>
                                    <p:set>
                                      <p:cBhvr>
                                        <p:cTn id="78" dur="1" fill="hold">
                                          <p:stCondLst>
                                            <p:cond delay="0"/>
                                          </p:stCondLst>
                                        </p:cTn>
                                        <p:tgtEl>
                                          <p:spTgt spid="127"/>
                                        </p:tgtEl>
                                        <p:attrNameLst>
                                          <p:attrName>style.visibility</p:attrName>
                                        </p:attrNameLst>
                                      </p:cBhvr>
                                      <p:to>
                                        <p:strVal val="visible"/>
                                      </p:to>
                                    </p:set>
                                  </p:childTnLst>
                                </p:cTn>
                              </p:par>
                            </p:childTnLst>
                          </p:cTn>
                        </p:par>
                        <p:par>
                          <p:cTn id="79" fill="hold">
                            <p:stCondLst>
                              <p:cond delay="2400"/>
                            </p:stCondLst>
                            <p:childTnLst>
                              <p:par>
                                <p:cTn id="80" presetID="1" presetClass="entr" presetSubtype="0" fill="hold" grpId="0" nodeType="afterEffect">
                                  <p:stCondLst>
                                    <p:cond delay="0"/>
                                  </p:stCondLst>
                                  <p:childTnLst>
                                    <p:set>
                                      <p:cBhvr>
                                        <p:cTn id="81" dur="1" fill="hold">
                                          <p:stCondLst>
                                            <p:cond delay="0"/>
                                          </p:stCondLst>
                                        </p:cTn>
                                        <p:tgtEl>
                                          <p:spTgt spid="87"/>
                                        </p:tgtEl>
                                        <p:attrNameLst>
                                          <p:attrName>style.visibility</p:attrName>
                                        </p:attrNameLst>
                                      </p:cBhvr>
                                      <p:to>
                                        <p:strVal val="visible"/>
                                      </p:to>
                                    </p:set>
                                  </p:childTnLst>
                                </p:cTn>
                              </p:par>
                            </p:childTnLst>
                          </p:cTn>
                        </p:par>
                        <p:par>
                          <p:cTn id="82" fill="hold">
                            <p:stCondLst>
                              <p:cond delay="2400"/>
                            </p:stCondLst>
                            <p:childTnLst>
                              <p:par>
                                <p:cTn id="83" presetID="1" presetClass="entr" presetSubtype="0" fill="hold" nodeType="afterEffect">
                                  <p:stCondLst>
                                    <p:cond delay="200"/>
                                  </p:stCondLst>
                                  <p:childTnLst>
                                    <p:set>
                                      <p:cBhvr>
                                        <p:cTn id="84" dur="1" fill="hold">
                                          <p:stCondLst>
                                            <p:cond delay="0"/>
                                          </p:stCondLst>
                                        </p:cTn>
                                        <p:tgtEl>
                                          <p:spTgt spid="130"/>
                                        </p:tgtEl>
                                        <p:attrNameLst>
                                          <p:attrName>style.visibility</p:attrName>
                                        </p:attrNameLst>
                                      </p:cBhvr>
                                      <p:to>
                                        <p:strVal val="visible"/>
                                      </p:to>
                                    </p:set>
                                  </p:childTnLst>
                                </p:cTn>
                              </p:par>
                            </p:childTnLst>
                          </p:cTn>
                        </p:par>
                        <p:par>
                          <p:cTn id="85" fill="hold">
                            <p:stCondLst>
                              <p:cond delay="2600"/>
                            </p:stCondLst>
                            <p:childTnLst>
                              <p:par>
                                <p:cTn id="86" presetID="1" presetClass="entr" presetSubtype="0" fill="hold" grpId="0" nodeType="afterEffect">
                                  <p:stCondLst>
                                    <p:cond delay="0"/>
                                  </p:stCondLst>
                                  <p:childTnLst>
                                    <p:set>
                                      <p:cBhvr>
                                        <p:cTn id="87"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nvSpPr>
        <p:spPr>
          <a:xfrm>
            <a:off x="381000" y="1905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76" name="Rectangle 75"/>
          <p:cNvSpPr/>
          <p:nvPr/>
        </p:nvSpPr>
        <p:spPr>
          <a:xfrm>
            <a:off x="533400" y="1905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77" name="Rectangle 76"/>
          <p:cNvSpPr/>
          <p:nvPr/>
        </p:nvSpPr>
        <p:spPr>
          <a:xfrm>
            <a:off x="685800" y="1905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78" name="Rectangle 77"/>
          <p:cNvSpPr/>
          <p:nvPr/>
        </p:nvSpPr>
        <p:spPr>
          <a:xfrm>
            <a:off x="838200" y="1905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79" name="Rectangle 78"/>
          <p:cNvSpPr/>
          <p:nvPr/>
        </p:nvSpPr>
        <p:spPr>
          <a:xfrm>
            <a:off x="990600" y="1905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80" name="Rectangle 79"/>
          <p:cNvSpPr/>
          <p:nvPr/>
        </p:nvSpPr>
        <p:spPr>
          <a:xfrm>
            <a:off x="1143000" y="1905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81" name="Rectangle 80"/>
          <p:cNvSpPr/>
          <p:nvPr/>
        </p:nvSpPr>
        <p:spPr>
          <a:xfrm>
            <a:off x="1295400" y="1905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82" name="Rectangle 81"/>
          <p:cNvSpPr/>
          <p:nvPr/>
        </p:nvSpPr>
        <p:spPr>
          <a:xfrm>
            <a:off x="1447800" y="1905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83" name="Rectangle 82"/>
          <p:cNvSpPr/>
          <p:nvPr/>
        </p:nvSpPr>
        <p:spPr>
          <a:xfrm>
            <a:off x="1600200" y="1905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84" name="Rectangle 83"/>
          <p:cNvSpPr/>
          <p:nvPr/>
        </p:nvSpPr>
        <p:spPr>
          <a:xfrm>
            <a:off x="1752600" y="1905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85" name="Rectangle 84"/>
          <p:cNvSpPr/>
          <p:nvPr/>
        </p:nvSpPr>
        <p:spPr>
          <a:xfrm>
            <a:off x="1905000" y="1905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86" name="Rectangle 85"/>
          <p:cNvSpPr/>
          <p:nvPr/>
        </p:nvSpPr>
        <p:spPr>
          <a:xfrm>
            <a:off x="2057400" y="1905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87" name="Rectangle 86"/>
          <p:cNvSpPr/>
          <p:nvPr/>
        </p:nvSpPr>
        <p:spPr>
          <a:xfrm>
            <a:off x="2209800" y="1905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88" name="Rectangle 87"/>
          <p:cNvSpPr/>
          <p:nvPr/>
        </p:nvSpPr>
        <p:spPr>
          <a:xfrm>
            <a:off x="2362200" y="1905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2" name="Titre 1"/>
          <p:cNvSpPr>
            <a:spLocks noGrp="1"/>
          </p:cNvSpPr>
          <p:nvPr>
            <p:ph type="title"/>
          </p:nvPr>
        </p:nvSpPr>
        <p:spPr/>
        <p:txBody>
          <a:bodyPr>
            <a:normAutofit fontScale="90000"/>
          </a:bodyPr>
          <a:lstStyle/>
          <a:p>
            <a:r>
              <a:rPr lang="en-US" smtClean="0"/>
              <a:t>Parallel Scavenge Heap Space</a:t>
            </a:r>
            <a:endParaRPr lang="en-US"/>
          </a:p>
        </p:txBody>
      </p:sp>
      <p:sp>
        <p:nvSpPr>
          <p:cNvPr id="4" name="Espace réservé de la date 3"/>
          <p:cNvSpPr>
            <a:spLocks noGrp="1"/>
          </p:cNvSpPr>
          <p:nvPr>
            <p:ph type="dt" sz="half" idx="10"/>
          </p:nvPr>
        </p:nvSpPr>
        <p:spPr/>
        <p:txBody>
          <a:bodyPr/>
          <a:lstStyle/>
          <a:p>
            <a:r>
              <a:rPr lang="en-US" smtClean="0"/>
              <a:t>Lokesh Gidra</a:t>
            </a:r>
            <a:endParaRPr lang="en-US"/>
          </a:p>
        </p:txBody>
      </p:sp>
      <p:sp>
        <p:nvSpPr>
          <p:cNvPr id="5" name="Espace réservé du pied de page 4"/>
          <p:cNvSpPr>
            <a:spLocks noGrp="1"/>
          </p:cNvSpPr>
          <p:nvPr>
            <p:ph type="ftr" sz="quarter" idx="11"/>
          </p:nvPr>
        </p:nvSpPr>
        <p:spPr/>
        <p:txBody>
          <a:bodyPr/>
          <a:lstStyle/>
          <a:p>
            <a:r>
              <a:rPr lang="fr-FR" smtClean="0"/>
              <a:t>A Study of the </a:t>
            </a:r>
            <a:r>
              <a:rPr lang="fr-FR" err="1" smtClean="0"/>
              <a:t>Scalability</a:t>
            </a:r>
            <a:r>
              <a:rPr lang="fr-FR" smtClean="0"/>
              <a:t> of </a:t>
            </a:r>
            <a:r>
              <a:rPr lang="fr-FR" err="1" smtClean="0"/>
              <a:t>Garbage</a:t>
            </a:r>
            <a:r>
              <a:rPr lang="fr-FR" smtClean="0"/>
              <a:t> </a:t>
            </a:r>
            <a:r>
              <a:rPr lang="fr-FR" err="1" smtClean="0"/>
              <a:t>Collectors</a:t>
            </a:r>
            <a:r>
              <a:rPr lang="fr-FR" smtClean="0"/>
              <a:t> on </a:t>
            </a:r>
            <a:r>
              <a:rPr lang="fr-FR" err="1" smtClean="0"/>
              <a:t>Multicores</a:t>
            </a:r>
            <a:endParaRPr lang="en-US"/>
          </a:p>
        </p:txBody>
      </p:sp>
      <p:sp>
        <p:nvSpPr>
          <p:cNvPr id="6" name="Espace réservé du numéro de diapositive 5"/>
          <p:cNvSpPr>
            <a:spLocks noGrp="1"/>
          </p:cNvSpPr>
          <p:nvPr>
            <p:ph type="sldNum" sz="quarter" idx="12"/>
          </p:nvPr>
        </p:nvSpPr>
        <p:spPr/>
        <p:txBody>
          <a:bodyPr/>
          <a:lstStyle/>
          <a:p>
            <a:fld id="{92BDF9E0-75C6-4D77-A6BA-576DDC803D1A}" type="slidenum">
              <a:rPr lang="en-US" smtClean="0"/>
              <a:pPr/>
              <a:t>13</a:t>
            </a:fld>
            <a:endParaRPr lang="en-US"/>
          </a:p>
        </p:txBody>
      </p:sp>
      <p:grpSp>
        <p:nvGrpSpPr>
          <p:cNvPr id="3" name="Grouper 60"/>
          <p:cNvGrpSpPr>
            <a:grpSpLocks noChangeAspect="1"/>
          </p:cNvGrpSpPr>
          <p:nvPr/>
        </p:nvGrpSpPr>
        <p:grpSpPr>
          <a:xfrm>
            <a:off x="685800" y="4267200"/>
            <a:ext cx="2615167" cy="2108950"/>
            <a:chOff x="1307018" y="2362200"/>
            <a:chExt cx="4255583" cy="2819796"/>
          </a:xfrm>
        </p:grpSpPr>
        <p:sp>
          <p:nvSpPr>
            <p:cNvPr id="149" name="Cylindre 61"/>
            <p:cNvSpPr/>
            <p:nvPr/>
          </p:nvSpPr>
          <p:spPr>
            <a:xfrm rot="3120000">
              <a:off x="3418056" y="2523877"/>
              <a:ext cx="99536" cy="253495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0" name="Cylindre 62"/>
            <p:cNvSpPr/>
            <p:nvPr/>
          </p:nvSpPr>
          <p:spPr>
            <a:xfrm rot="18480000">
              <a:off x="3379232" y="2465898"/>
              <a:ext cx="99536" cy="253495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1" name="Cylindre 63"/>
            <p:cNvSpPr/>
            <p:nvPr/>
          </p:nvSpPr>
          <p:spPr>
            <a:xfrm rot="16200000">
              <a:off x="3429000" y="3962400"/>
              <a:ext cx="76200" cy="114300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2" name="Cylindre 64"/>
            <p:cNvSpPr/>
            <p:nvPr/>
          </p:nvSpPr>
          <p:spPr>
            <a:xfrm>
              <a:off x="4419600" y="3505200"/>
              <a:ext cx="76200" cy="68580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3" name="Cylindre 65"/>
            <p:cNvSpPr/>
            <p:nvPr/>
          </p:nvSpPr>
          <p:spPr>
            <a:xfrm>
              <a:off x="2362200" y="3429000"/>
              <a:ext cx="76200" cy="68580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4" name="Cylindre 66"/>
            <p:cNvSpPr/>
            <p:nvPr/>
          </p:nvSpPr>
          <p:spPr>
            <a:xfrm rot="16200000">
              <a:off x="3429000" y="2438400"/>
              <a:ext cx="76200" cy="114300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5" name="Cylindre 67"/>
            <p:cNvSpPr/>
            <p:nvPr/>
          </p:nvSpPr>
          <p:spPr>
            <a:xfrm rot="16200000">
              <a:off x="1752600" y="2743200"/>
              <a:ext cx="76200" cy="533400"/>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6" name="Rectangle 155"/>
            <p:cNvSpPr/>
            <p:nvPr/>
          </p:nvSpPr>
          <p:spPr>
            <a:xfrm>
              <a:off x="1905000" y="2362200"/>
              <a:ext cx="1066800" cy="1219200"/>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7" name="Rectangle 156"/>
            <p:cNvSpPr/>
            <p:nvPr/>
          </p:nvSpPr>
          <p:spPr>
            <a:xfrm>
              <a:off x="1981200" y="2438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58" name="Rectangle 157"/>
            <p:cNvSpPr/>
            <p:nvPr/>
          </p:nvSpPr>
          <p:spPr>
            <a:xfrm>
              <a:off x="2514600" y="2438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59" name="Rectangle 158"/>
            <p:cNvSpPr/>
            <p:nvPr/>
          </p:nvSpPr>
          <p:spPr>
            <a:xfrm>
              <a:off x="1981200" y="2819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60" name="Rectangle 159"/>
            <p:cNvSpPr/>
            <p:nvPr/>
          </p:nvSpPr>
          <p:spPr>
            <a:xfrm>
              <a:off x="2514600" y="2819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61" name="Rectangle 160"/>
            <p:cNvSpPr/>
            <p:nvPr/>
          </p:nvSpPr>
          <p:spPr>
            <a:xfrm>
              <a:off x="1981200" y="3200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62" name="Rectangle 161"/>
            <p:cNvSpPr/>
            <p:nvPr/>
          </p:nvSpPr>
          <p:spPr>
            <a:xfrm>
              <a:off x="2514600" y="3200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63" name="Rectangle 162"/>
            <p:cNvSpPr/>
            <p:nvPr/>
          </p:nvSpPr>
          <p:spPr>
            <a:xfrm rot="16200000">
              <a:off x="889489" y="2783268"/>
              <a:ext cx="1216057" cy="381000"/>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sp>
          <p:nvSpPr>
            <p:cNvPr id="164" name="Cylindre 76"/>
            <p:cNvSpPr/>
            <p:nvPr/>
          </p:nvSpPr>
          <p:spPr>
            <a:xfrm rot="16200000">
              <a:off x="5029200" y="2743200"/>
              <a:ext cx="76200" cy="533400"/>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65" name="Rectangle 164"/>
            <p:cNvSpPr/>
            <p:nvPr/>
          </p:nvSpPr>
          <p:spPr>
            <a:xfrm>
              <a:off x="3886200" y="2362200"/>
              <a:ext cx="1066800" cy="1219200"/>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66" name="Rectangle 165"/>
            <p:cNvSpPr/>
            <p:nvPr/>
          </p:nvSpPr>
          <p:spPr>
            <a:xfrm>
              <a:off x="3962400" y="2438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67" name="Rectangle 166"/>
            <p:cNvSpPr/>
            <p:nvPr/>
          </p:nvSpPr>
          <p:spPr>
            <a:xfrm>
              <a:off x="4495800" y="2438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68" name="Rectangle 167"/>
            <p:cNvSpPr/>
            <p:nvPr/>
          </p:nvSpPr>
          <p:spPr>
            <a:xfrm>
              <a:off x="3962400" y="2819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69" name="Rectangle 168"/>
            <p:cNvSpPr/>
            <p:nvPr/>
          </p:nvSpPr>
          <p:spPr>
            <a:xfrm>
              <a:off x="4495800" y="2819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70" name="Rectangle 169"/>
            <p:cNvSpPr/>
            <p:nvPr/>
          </p:nvSpPr>
          <p:spPr>
            <a:xfrm>
              <a:off x="3962400" y="3200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71" name="Rectangle 170"/>
            <p:cNvSpPr/>
            <p:nvPr/>
          </p:nvSpPr>
          <p:spPr>
            <a:xfrm>
              <a:off x="4495800" y="3200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72" name="Rectangle 171"/>
            <p:cNvSpPr/>
            <p:nvPr/>
          </p:nvSpPr>
          <p:spPr>
            <a:xfrm rot="5400000">
              <a:off x="4764073" y="2779731"/>
              <a:ext cx="1216055" cy="381000"/>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sp>
          <p:nvSpPr>
            <p:cNvPr id="173" name="Cylindre 85"/>
            <p:cNvSpPr/>
            <p:nvPr/>
          </p:nvSpPr>
          <p:spPr>
            <a:xfrm rot="16200000">
              <a:off x="1752600" y="4343400"/>
              <a:ext cx="76200" cy="533400"/>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74" name="Rectangle 173"/>
            <p:cNvSpPr/>
            <p:nvPr/>
          </p:nvSpPr>
          <p:spPr>
            <a:xfrm>
              <a:off x="1905000" y="3962400"/>
              <a:ext cx="1066800" cy="1219200"/>
            </a:xfrm>
            <a:prstGeom prst="rect">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75" name="Rectangle 174"/>
            <p:cNvSpPr/>
            <p:nvPr/>
          </p:nvSpPr>
          <p:spPr>
            <a:xfrm>
              <a:off x="1981200" y="4038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76" name="Rectangle 175"/>
            <p:cNvSpPr/>
            <p:nvPr/>
          </p:nvSpPr>
          <p:spPr>
            <a:xfrm>
              <a:off x="2514600" y="4038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77" name="Rectangle 176"/>
            <p:cNvSpPr/>
            <p:nvPr/>
          </p:nvSpPr>
          <p:spPr>
            <a:xfrm>
              <a:off x="1981200" y="4419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78" name="Rectangle 177"/>
            <p:cNvSpPr/>
            <p:nvPr/>
          </p:nvSpPr>
          <p:spPr>
            <a:xfrm>
              <a:off x="2514600" y="4419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79" name="Rectangle 178"/>
            <p:cNvSpPr/>
            <p:nvPr/>
          </p:nvSpPr>
          <p:spPr>
            <a:xfrm>
              <a:off x="1981200" y="4800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80" name="Rectangle 179"/>
            <p:cNvSpPr/>
            <p:nvPr/>
          </p:nvSpPr>
          <p:spPr>
            <a:xfrm>
              <a:off x="2514600" y="4800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81" name="Rectangle 180"/>
            <p:cNvSpPr/>
            <p:nvPr/>
          </p:nvSpPr>
          <p:spPr>
            <a:xfrm rot="16200000">
              <a:off x="889489" y="4383468"/>
              <a:ext cx="1216057" cy="381000"/>
            </a:xfrm>
            <a:prstGeom prst="rect">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sp>
          <p:nvSpPr>
            <p:cNvPr id="182" name="Cylindre 94"/>
            <p:cNvSpPr/>
            <p:nvPr/>
          </p:nvSpPr>
          <p:spPr>
            <a:xfrm rot="16200000">
              <a:off x="5029200" y="4343400"/>
              <a:ext cx="76200" cy="533400"/>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83" name="Rectangle 182"/>
            <p:cNvSpPr/>
            <p:nvPr/>
          </p:nvSpPr>
          <p:spPr>
            <a:xfrm>
              <a:off x="3886199" y="3962400"/>
              <a:ext cx="1066800" cy="1219200"/>
            </a:xfrm>
            <a:prstGeom prst="rect">
              <a:avLst/>
            </a:prstGeom>
            <a:solidFill>
              <a:schemeClr val="bg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84" name="Rectangle 183"/>
            <p:cNvSpPr/>
            <p:nvPr/>
          </p:nvSpPr>
          <p:spPr>
            <a:xfrm>
              <a:off x="3962399" y="4038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85" name="Rectangle 184"/>
            <p:cNvSpPr/>
            <p:nvPr/>
          </p:nvSpPr>
          <p:spPr>
            <a:xfrm>
              <a:off x="4495799" y="4038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86" name="Rectangle 185"/>
            <p:cNvSpPr/>
            <p:nvPr/>
          </p:nvSpPr>
          <p:spPr>
            <a:xfrm>
              <a:off x="3962399" y="4419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87" name="Rectangle 186"/>
            <p:cNvSpPr/>
            <p:nvPr/>
          </p:nvSpPr>
          <p:spPr>
            <a:xfrm>
              <a:off x="4495799" y="4419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88" name="Rectangle 187"/>
            <p:cNvSpPr/>
            <p:nvPr/>
          </p:nvSpPr>
          <p:spPr>
            <a:xfrm>
              <a:off x="3962399" y="4800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89" name="Rectangle 188"/>
            <p:cNvSpPr/>
            <p:nvPr/>
          </p:nvSpPr>
          <p:spPr>
            <a:xfrm>
              <a:off x="4495799" y="4800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90" name="Rectangle 189"/>
            <p:cNvSpPr/>
            <p:nvPr/>
          </p:nvSpPr>
          <p:spPr>
            <a:xfrm rot="5400000">
              <a:off x="4764072" y="4379931"/>
              <a:ext cx="1216055" cy="381000"/>
            </a:xfrm>
            <a:prstGeom prst="rect">
              <a:avLst/>
            </a:prstGeom>
            <a:solidFill>
              <a:schemeClr val="bg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grpSp>
      <p:sp>
        <p:nvSpPr>
          <p:cNvPr id="120" name="TextBox 77"/>
          <p:cNvSpPr txBox="1"/>
          <p:nvPr/>
        </p:nvSpPr>
        <p:spPr>
          <a:xfrm>
            <a:off x="3124200" y="1447800"/>
            <a:ext cx="6019597" cy="707886"/>
          </a:xfrm>
          <a:prstGeom prst="rect">
            <a:avLst/>
          </a:prstGeom>
          <a:noFill/>
        </p:spPr>
        <p:txBody>
          <a:bodyPr wrap="none" rtlCol="0">
            <a:spAutoFit/>
          </a:bodyPr>
          <a:lstStyle/>
          <a:p>
            <a:r>
              <a:rPr lang="en-US" sz="2000" smtClean="0">
                <a:latin typeface="Times New Roman"/>
                <a:cs typeface="Times New Roman"/>
              </a:rPr>
              <a:t>Kernel’s lazy first-touch page allocation policy</a:t>
            </a:r>
          </a:p>
          <a:p>
            <a:r>
              <a:rPr lang="en-US" sz="2000" smtClean="0">
                <a:latin typeface="Times New Roman"/>
                <a:cs typeface="Times New Roman"/>
              </a:rPr>
              <a:t>⇒ initial sequential phase maps most pages on its node</a:t>
            </a:r>
            <a:endParaRPr lang="en-US" sz="2000">
              <a:latin typeface="Times New Roman"/>
              <a:cs typeface="Times New Roman"/>
            </a:endParaRPr>
          </a:p>
        </p:txBody>
      </p:sp>
      <p:sp>
        <p:nvSpPr>
          <p:cNvPr id="72" name="Forme libre 71"/>
          <p:cNvSpPr/>
          <p:nvPr/>
        </p:nvSpPr>
        <p:spPr>
          <a:xfrm>
            <a:off x="1066801" y="3429000"/>
            <a:ext cx="228600" cy="651319"/>
          </a:xfrm>
          <a:custGeom>
            <a:avLst/>
            <a:gdLst>
              <a:gd name="connsiteX0" fmla="*/ 173715 w 373387"/>
              <a:gd name="connsiteY0" fmla="*/ 0 h 575119"/>
              <a:gd name="connsiteX1" fmla="*/ 29951 w 373387"/>
              <a:gd name="connsiteY1" fmla="*/ 155761 h 575119"/>
              <a:gd name="connsiteX2" fmla="*/ 353420 w 373387"/>
              <a:gd name="connsiteY2" fmla="*/ 335486 h 575119"/>
              <a:gd name="connsiteX3" fmla="*/ 149754 w 373387"/>
              <a:gd name="connsiteY3" fmla="*/ 575119 h 575119"/>
            </a:gdLst>
            <a:ahLst/>
            <a:cxnLst>
              <a:cxn ang="0">
                <a:pos x="connsiteX0" y="connsiteY0"/>
              </a:cxn>
              <a:cxn ang="0">
                <a:pos x="connsiteX1" y="connsiteY1"/>
              </a:cxn>
              <a:cxn ang="0">
                <a:pos x="connsiteX2" y="connsiteY2"/>
              </a:cxn>
              <a:cxn ang="0">
                <a:pos x="connsiteX3" y="connsiteY3"/>
              </a:cxn>
            </a:cxnLst>
            <a:rect l="l" t="t" r="r" b="b"/>
            <a:pathLst>
              <a:path w="373387" h="575119">
                <a:moveTo>
                  <a:pt x="173715" y="0"/>
                </a:moveTo>
                <a:cubicBezTo>
                  <a:pt x="86857" y="49923"/>
                  <a:pt x="0" y="99847"/>
                  <a:pt x="29951" y="155761"/>
                </a:cubicBezTo>
                <a:cubicBezTo>
                  <a:pt x="59902" y="211675"/>
                  <a:pt x="333453" y="265593"/>
                  <a:pt x="353420" y="335486"/>
                </a:cubicBezTo>
                <a:cubicBezTo>
                  <a:pt x="373387" y="405379"/>
                  <a:pt x="149754" y="575119"/>
                  <a:pt x="149754" y="575119"/>
                </a:cubicBezTo>
              </a:path>
            </a:pathLst>
          </a:cu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ZoneTexte 72"/>
          <p:cNvSpPr txBox="1"/>
          <p:nvPr/>
        </p:nvSpPr>
        <p:spPr>
          <a:xfrm>
            <a:off x="1295400" y="3200400"/>
            <a:ext cx="1221608" cy="923330"/>
          </a:xfrm>
          <a:prstGeom prst="rect">
            <a:avLst/>
          </a:prstGeom>
          <a:noFill/>
        </p:spPr>
        <p:txBody>
          <a:bodyPr wrap="none" rtlCol="0">
            <a:spAutoFit/>
          </a:bodyPr>
          <a:lstStyle/>
          <a:p>
            <a:pPr algn="ctr"/>
            <a:r>
              <a:rPr lang="en-US" smtClean="0">
                <a:latin typeface="Times New Roman"/>
                <a:cs typeface="Times New Roman"/>
              </a:rPr>
              <a:t>Initial </a:t>
            </a:r>
          </a:p>
          <a:p>
            <a:pPr algn="ctr"/>
            <a:r>
              <a:rPr lang="en-US" smtClean="0">
                <a:latin typeface="Times New Roman"/>
                <a:cs typeface="Times New Roman"/>
              </a:rPr>
              <a:t>application </a:t>
            </a:r>
          </a:p>
          <a:p>
            <a:pPr algn="ctr"/>
            <a:r>
              <a:rPr lang="en-US" smtClean="0">
                <a:latin typeface="Times New Roman"/>
                <a:cs typeface="Times New Roman"/>
              </a:rPr>
              <a:t>thread</a:t>
            </a:r>
            <a:endParaRPr lang="en-US">
              <a:latin typeface="Times New Roman"/>
              <a:cs typeface="Times New Roman"/>
            </a:endParaRPr>
          </a:p>
        </p:txBody>
      </p:sp>
      <p:sp>
        <p:nvSpPr>
          <p:cNvPr id="116" name="Forme libre 115"/>
          <p:cNvSpPr/>
          <p:nvPr/>
        </p:nvSpPr>
        <p:spPr>
          <a:xfrm>
            <a:off x="3429000" y="4191000"/>
            <a:ext cx="228600" cy="651319"/>
          </a:xfrm>
          <a:custGeom>
            <a:avLst/>
            <a:gdLst>
              <a:gd name="connsiteX0" fmla="*/ 173715 w 373387"/>
              <a:gd name="connsiteY0" fmla="*/ 0 h 575119"/>
              <a:gd name="connsiteX1" fmla="*/ 29951 w 373387"/>
              <a:gd name="connsiteY1" fmla="*/ 155761 h 575119"/>
              <a:gd name="connsiteX2" fmla="*/ 353420 w 373387"/>
              <a:gd name="connsiteY2" fmla="*/ 335486 h 575119"/>
              <a:gd name="connsiteX3" fmla="*/ 149754 w 373387"/>
              <a:gd name="connsiteY3" fmla="*/ 575119 h 575119"/>
            </a:gdLst>
            <a:ahLst/>
            <a:cxnLst>
              <a:cxn ang="0">
                <a:pos x="connsiteX0" y="connsiteY0"/>
              </a:cxn>
              <a:cxn ang="0">
                <a:pos x="connsiteX1" y="connsiteY1"/>
              </a:cxn>
              <a:cxn ang="0">
                <a:pos x="connsiteX2" y="connsiteY2"/>
              </a:cxn>
              <a:cxn ang="0">
                <a:pos x="connsiteX3" y="connsiteY3"/>
              </a:cxn>
            </a:cxnLst>
            <a:rect l="l" t="t" r="r" b="b"/>
            <a:pathLst>
              <a:path w="373387" h="575119">
                <a:moveTo>
                  <a:pt x="173715" y="0"/>
                </a:moveTo>
                <a:cubicBezTo>
                  <a:pt x="86857" y="49923"/>
                  <a:pt x="0" y="99847"/>
                  <a:pt x="29951" y="155761"/>
                </a:cubicBezTo>
                <a:cubicBezTo>
                  <a:pt x="59902" y="211675"/>
                  <a:pt x="333453" y="265593"/>
                  <a:pt x="353420" y="335486"/>
                </a:cubicBezTo>
                <a:cubicBezTo>
                  <a:pt x="373387" y="405379"/>
                  <a:pt x="149754" y="575119"/>
                  <a:pt x="149754" y="575119"/>
                </a:cubicBezTo>
              </a:path>
            </a:pathLst>
          </a:cu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 name="Forme libre 117"/>
          <p:cNvSpPr/>
          <p:nvPr/>
        </p:nvSpPr>
        <p:spPr>
          <a:xfrm>
            <a:off x="228600" y="5486400"/>
            <a:ext cx="228600" cy="651319"/>
          </a:xfrm>
          <a:custGeom>
            <a:avLst/>
            <a:gdLst>
              <a:gd name="connsiteX0" fmla="*/ 173715 w 373387"/>
              <a:gd name="connsiteY0" fmla="*/ 0 h 575119"/>
              <a:gd name="connsiteX1" fmla="*/ 29951 w 373387"/>
              <a:gd name="connsiteY1" fmla="*/ 155761 h 575119"/>
              <a:gd name="connsiteX2" fmla="*/ 353420 w 373387"/>
              <a:gd name="connsiteY2" fmla="*/ 335486 h 575119"/>
              <a:gd name="connsiteX3" fmla="*/ 149754 w 373387"/>
              <a:gd name="connsiteY3" fmla="*/ 575119 h 575119"/>
            </a:gdLst>
            <a:ahLst/>
            <a:cxnLst>
              <a:cxn ang="0">
                <a:pos x="connsiteX0" y="connsiteY0"/>
              </a:cxn>
              <a:cxn ang="0">
                <a:pos x="connsiteX1" y="connsiteY1"/>
              </a:cxn>
              <a:cxn ang="0">
                <a:pos x="connsiteX2" y="connsiteY2"/>
              </a:cxn>
              <a:cxn ang="0">
                <a:pos x="connsiteX3" y="connsiteY3"/>
              </a:cxn>
            </a:cxnLst>
            <a:rect l="l" t="t" r="r" b="b"/>
            <a:pathLst>
              <a:path w="373387" h="575119">
                <a:moveTo>
                  <a:pt x="173715" y="0"/>
                </a:moveTo>
                <a:cubicBezTo>
                  <a:pt x="86857" y="49923"/>
                  <a:pt x="0" y="99847"/>
                  <a:pt x="29951" y="155761"/>
                </a:cubicBezTo>
                <a:cubicBezTo>
                  <a:pt x="59902" y="211675"/>
                  <a:pt x="333453" y="265593"/>
                  <a:pt x="353420" y="335486"/>
                </a:cubicBezTo>
                <a:cubicBezTo>
                  <a:pt x="373387" y="405379"/>
                  <a:pt x="149754" y="575119"/>
                  <a:pt x="149754" y="575119"/>
                </a:cubicBezTo>
              </a:path>
            </a:pathLst>
          </a:cu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Forme libre 118"/>
          <p:cNvSpPr/>
          <p:nvPr/>
        </p:nvSpPr>
        <p:spPr>
          <a:xfrm>
            <a:off x="3429000" y="5410200"/>
            <a:ext cx="228600" cy="651319"/>
          </a:xfrm>
          <a:custGeom>
            <a:avLst/>
            <a:gdLst>
              <a:gd name="connsiteX0" fmla="*/ 173715 w 373387"/>
              <a:gd name="connsiteY0" fmla="*/ 0 h 575119"/>
              <a:gd name="connsiteX1" fmla="*/ 29951 w 373387"/>
              <a:gd name="connsiteY1" fmla="*/ 155761 h 575119"/>
              <a:gd name="connsiteX2" fmla="*/ 353420 w 373387"/>
              <a:gd name="connsiteY2" fmla="*/ 335486 h 575119"/>
              <a:gd name="connsiteX3" fmla="*/ 149754 w 373387"/>
              <a:gd name="connsiteY3" fmla="*/ 575119 h 575119"/>
            </a:gdLst>
            <a:ahLst/>
            <a:cxnLst>
              <a:cxn ang="0">
                <a:pos x="connsiteX0" y="connsiteY0"/>
              </a:cxn>
              <a:cxn ang="0">
                <a:pos x="connsiteX1" y="connsiteY1"/>
              </a:cxn>
              <a:cxn ang="0">
                <a:pos x="connsiteX2" y="connsiteY2"/>
              </a:cxn>
              <a:cxn ang="0">
                <a:pos x="connsiteX3" y="connsiteY3"/>
              </a:cxn>
            </a:cxnLst>
            <a:rect l="l" t="t" r="r" b="b"/>
            <a:pathLst>
              <a:path w="373387" h="575119">
                <a:moveTo>
                  <a:pt x="173715" y="0"/>
                </a:moveTo>
                <a:cubicBezTo>
                  <a:pt x="86857" y="49923"/>
                  <a:pt x="0" y="99847"/>
                  <a:pt x="29951" y="155761"/>
                </a:cubicBezTo>
                <a:cubicBezTo>
                  <a:pt x="59902" y="211675"/>
                  <a:pt x="333453" y="265593"/>
                  <a:pt x="353420" y="335486"/>
                </a:cubicBezTo>
                <a:cubicBezTo>
                  <a:pt x="373387" y="405379"/>
                  <a:pt x="149754" y="575119"/>
                  <a:pt x="149754" y="575119"/>
                </a:cubicBezTo>
              </a:path>
            </a:pathLst>
          </a:cu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2" name="Rectangle 131"/>
          <p:cNvSpPr/>
          <p:nvPr/>
        </p:nvSpPr>
        <p:spPr>
          <a:xfrm>
            <a:off x="2514600" y="1905000"/>
            <a:ext cx="152400" cy="304800"/>
          </a:xfrm>
          <a:prstGeom prst="rect">
            <a:avLst/>
          </a:prstGeom>
          <a:solidFill>
            <a:schemeClr val="accent4">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33" name="Rectangle 132"/>
          <p:cNvSpPr/>
          <p:nvPr/>
        </p:nvSpPr>
        <p:spPr>
          <a:xfrm>
            <a:off x="2667000" y="1905000"/>
            <a:ext cx="152400" cy="304800"/>
          </a:xfrm>
          <a:prstGeom prst="rect">
            <a:avLst/>
          </a:prstGeom>
          <a:solidFill>
            <a:schemeClr val="accent6">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39" name="ZoneTexte 138"/>
          <p:cNvSpPr txBox="1"/>
          <p:nvPr/>
        </p:nvSpPr>
        <p:spPr>
          <a:xfrm>
            <a:off x="381000" y="1219200"/>
            <a:ext cx="2438400" cy="646331"/>
          </a:xfrm>
          <a:prstGeom prst="rect">
            <a:avLst/>
          </a:prstGeom>
          <a:noFill/>
        </p:spPr>
        <p:txBody>
          <a:bodyPr wrap="square" rtlCol="0" anchor="ctr" anchorCtr="0">
            <a:noAutofit/>
          </a:bodyPr>
          <a:lstStyle/>
          <a:p>
            <a:pPr algn="ctr"/>
            <a:r>
              <a:rPr lang="en-US" sz="2000" smtClean="0">
                <a:solidFill>
                  <a:schemeClr val="accent6">
                    <a:lumMod val="50000"/>
                  </a:schemeClr>
                </a:solidFill>
                <a:latin typeface="Times New Roman"/>
                <a:cs typeface="Times New Roman"/>
              </a:rPr>
              <a:t>First-touch allocation policy</a:t>
            </a:r>
            <a:endParaRPr lang="en-US" sz="2000">
              <a:solidFill>
                <a:schemeClr val="accent6">
                  <a:lumMod val="50000"/>
                </a:schemeClr>
              </a:solidFill>
              <a:latin typeface="Times New Roman"/>
              <a:cs typeface="Times New Roman"/>
            </a:endParaRPr>
          </a:p>
        </p:txBody>
      </p:sp>
      <p:sp>
        <p:nvSpPr>
          <p:cNvPr id="191" name="TextBox 77"/>
          <p:cNvSpPr txBox="1"/>
          <p:nvPr/>
        </p:nvSpPr>
        <p:spPr>
          <a:xfrm>
            <a:off x="3702034" y="2514600"/>
            <a:ext cx="3844514" cy="1015663"/>
          </a:xfrm>
          <a:prstGeom prst="rect">
            <a:avLst/>
          </a:prstGeom>
          <a:noFill/>
        </p:spPr>
        <p:txBody>
          <a:bodyPr wrap="none" rtlCol="0">
            <a:spAutoFit/>
          </a:bodyPr>
          <a:lstStyle/>
          <a:p>
            <a:pPr algn="ctr"/>
            <a:r>
              <a:rPr lang="en-US" sz="2000" b="1" smtClean="0">
                <a:solidFill>
                  <a:srgbClr val="FF0000"/>
                </a:solidFill>
                <a:latin typeface="Times New Roman"/>
                <a:cs typeface="Times New Roman"/>
              </a:rPr>
              <a:t>But during the whole execution,</a:t>
            </a:r>
          </a:p>
          <a:p>
            <a:pPr algn="ctr"/>
            <a:r>
              <a:rPr lang="en-US" sz="2000" b="1" smtClean="0">
                <a:solidFill>
                  <a:srgbClr val="FF0000"/>
                </a:solidFill>
                <a:latin typeface="Times New Roman"/>
                <a:cs typeface="Times New Roman"/>
              </a:rPr>
              <a:t> the mapping remains as it is</a:t>
            </a:r>
          </a:p>
          <a:p>
            <a:pPr algn="ctr"/>
            <a:r>
              <a:rPr lang="en-US" sz="2000" b="1" smtClean="0">
                <a:solidFill>
                  <a:srgbClr val="FF0000"/>
                </a:solidFill>
                <a:latin typeface="Times New Roman"/>
                <a:cs typeface="Times New Roman"/>
              </a:rPr>
              <a:t>(virtual space reused by the GC)</a:t>
            </a:r>
            <a:endParaRPr lang="en-US" sz="2000" b="1">
              <a:solidFill>
                <a:srgbClr val="FF0000"/>
              </a:solidFill>
              <a:latin typeface="Times New Roman"/>
              <a:cs typeface="Times New Roman"/>
            </a:endParaRPr>
          </a:p>
        </p:txBody>
      </p:sp>
      <p:sp>
        <p:nvSpPr>
          <p:cNvPr id="91" name="ZoneTexte 90"/>
          <p:cNvSpPr txBox="1"/>
          <p:nvPr/>
        </p:nvSpPr>
        <p:spPr>
          <a:xfrm>
            <a:off x="381000" y="762000"/>
            <a:ext cx="2438400" cy="369332"/>
          </a:xfrm>
          <a:prstGeom prst="rect">
            <a:avLst/>
          </a:prstGeom>
          <a:noFill/>
        </p:spPr>
        <p:txBody>
          <a:bodyPr wrap="square" rtlCol="0" anchor="ctr" anchorCtr="0">
            <a:noAutofit/>
          </a:bodyPr>
          <a:lstStyle/>
          <a:p>
            <a:pPr algn="ctr"/>
            <a:r>
              <a:rPr lang="en-US" sz="2200" b="1" smtClean="0">
                <a:solidFill>
                  <a:srgbClr val="000090"/>
                </a:solidFill>
                <a:latin typeface="Times New Roman"/>
                <a:cs typeface="Times New Roman"/>
              </a:rPr>
              <a:t>Parallel Scavenge</a:t>
            </a:r>
            <a:endParaRPr lang="en-US" sz="2200" b="1">
              <a:solidFill>
                <a:srgbClr val="000090"/>
              </a:solidFill>
              <a:latin typeface="Times New Roman"/>
              <a:cs typeface="Times New Roman"/>
            </a:endParaRPr>
          </a:p>
        </p:txBody>
      </p:sp>
      <p:sp>
        <p:nvSpPr>
          <p:cNvPr id="74" name="TextBox 73"/>
          <p:cNvSpPr txBox="1"/>
          <p:nvPr/>
        </p:nvSpPr>
        <p:spPr>
          <a:xfrm>
            <a:off x="3962400" y="4572000"/>
            <a:ext cx="5094280" cy="461665"/>
          </a:xfrm>
          <a:prstGeom prst="rect">
            <a:avLst/>
          </a:prstGeom>
          <a:noFill/>
        </p:spPr>
        <p:txBody>
          <a:bodyPr wrap="none" rtlCol="0">
            <a:spAutoFit/>
          </a:bodyPr>
          <a:lstStyle/>
          <a:p>
            <a:r>
              <a:rPr lang="en-US" sz="2400" b="1" smtClean="0">
                <a:solidFill>
                  <a:srgbClr val="FF0000"/>
                </a:solidFill>
              </a:rPr>
              <a:t>A severe problem for generational GCs</a:t>
            </a:r>
            <a:endParaRPr lang="en-US" b="1">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Picture 91" descr="specjbb_baseline.bmp"/>
          <p:cNvPicPr>
            <a:picLocks noChangeAspect="1"/>
          </p:cNvPicPr>
          <p:nvPr/>
        </p:nvPicPr>
        <p:blipFill>
          <a:blip r:embed="rId3" cstate="print"/>
          <a:stretch>
            <a:fillRect/>
          </a:stretch>
        </p:blipFill>
        <p:spPr>
          <a:xfrm>
            <a:off x="4419600" y="3505200"/>
            <a:ext cx="4267200" cy="2971806"/>
          </a:xfrm>
          <a:prstGeom prst="rect">
            <a:avLst/>
          </a:prstGeom>
        </p:spPr>
      </p:pic>
      <p:sp>
        <p:nvSpPr>
          <p:cNvPr id="2" name="Titre 1"/>
          <p:cNvSpPr>
            <a:spLocks noGrp="1"/>
          </p:cNvSpPr>
          <p:nvPr>
            <p:ph type="title"/>
          </p:nvPr>
        </p:nvSpPr>
        <p:spPr/>
        <p:txBody>
          <a:bodyPr>
            <a:normAutofit fontScale="90000"/>
          </a:bodyPr>
          <a:lstStyle/>
          <a:p>
            <a:r>
              <a:rPr lang="en-US" smtClean="0"/>
              <a:t>Parallel Scavenge Heap Space</a:t>
            </a:r>
            <a:endParaRPr lang="en-US"/>
          </a:p>
        </p:txBody>
      </p:sp>
      <p:sp>
        <p:nvSpPr>
          <p:cNvPr id="4" name="Espace réservé de la date 3"/>
          <p:cNvSpPr>
            <a:spLocks noGrp="1"/>
          </p:cNvSpPr>
          <p:nvPr>
            <p:ph type="dt" sz="half" idx="10"/>
          </p:nvPr>
        </p:nvSpPr>
        <p:spPr/>
        <p:txBody>
          <a:bodyPr/>
          <a:lstStyle/>
          <a:p>
            <a:r>
              <a:rPr lang="en-US" smtClean="0"/>
              <a:t>Lokesh Gidra</a:t>
            </a:r>
            <a:endParaRPr lang="en-US"/>
          </a:p>
        </p:txBody>
      </p:sp>
      <p:sp>
        <p:nvSpPr>
          <p:cNvPr id="6" name="Espace réservé du numéro de diapositive 5"/>
          <p:cNvSpPr>
            <a:spLocks noGrp="1"/>
          </p:cNvSpPr>
          <p:nvPr>
            <p:ph type="sldNum" sz="quarter" idx="12"/>
          </p:nvPr>
        </p:nvSpPr>
        <p:spPr/>
        <p:txBody>
          <a:bodyPr/>
          <a:lstStyle/>
          <a:p>
            <a:fld id="{92BDF9E0-75C6-4D77-A6BA-576DDC803D1A}" type="slidenum">
              <a:rPr lang="en-US" smtClean="0"/>
              <a:pPr/>
              <a:t>14</a:t>
            </a:fld>
            <a:endParaRPr lang="en-US"/>
          </a:p>
        </p:txBody>
      </p:sp>
      <p:grpSp>
        <p:nvGrpSpPr>
          <p:cNvPr id="3" name="Grouper 192"/>
          <p:cNvGrpSpPr/>
          <p:nvPr/>
        </p:nvGrpSpPr>
        <p:grpSpPr>
          <a:xfrm>
            <a:off x="381000" y="1905000"/>
            <a:ext cx="2438400" cy="304800"/>
            <a:chOff x="1676400" y="1600200"/>
            <a:chExt cx="2438400" cy="304800"/>
          </a:xfrm>
        </p:grpSpPr>
        <p:sp>
          <p:nvSpPr>
            <p:cNvPr id="75" name="Rectangle 74"/>
            <p:cNvSpPr/>
            <p:nvPr/>
          </p:nvSpPr>
          <p:spPr>
            <a:xfrm>
              <a:off x="16764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76" name="Rectangle 75"/>
            <p:cNvSpPr/>
            <p:nvPr/>
          </p:nvSpPr>
          <p:spPr>
            <a:xfrm>
              <a:off x="18288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77" name="Rectangle 76"/>
            <p:cNvSpPr/>
            <p:nvPr/>
          </p:nvSpPr>
          <p:spPr>
            <a:xfrm>
              <a:off x="19812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78" name="Rectangle 77"/>
            <p:cNvSpPr/>
            <p:nvPr/>
          </p:nvSpPr>
          <p:spPr>
            <a:xfrm>
              <a:off x="21336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79" name="Rectangle 78"/>
            <p:cNvSpPr/>
            <p:nvPr/>
          </p:nvSpPr>
          <p:spPr>
            <a:xfrm>
              <a:off x="22860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80" name="Rectangle 79"/>
            <p:cNvSpPr/>
            <p:nvPr/>
          </p:nvSpPr>
          <p:spPr>
            <a:xfrm>
              <a:off x="24384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81" name="Rectangle 80"/>
            <p:cNvSpPr/>
            <p:nvPr/>
          </p:nvSpPr>
          <p:spPr>
            <a:xfrm>
              <a:off x="25908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82" name="Rectangle 81"/>
            <p:cNvSpPr/>
            <p:nvPr/>
          </p:nvSpPr>
          <p:spPr>
            <a:xfrm>
              <a:off x="27432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83" name="Rectangle 82"/>
            <p:cNvSpPr/>
            <p:nvPr/>
          </p:nvSpPr>
          <p:spPr>
            <a:xfrm>
              <a:off x="28956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84" name="Rectangle 83"/>
            <p:cNvSpPr/>
            <p:nvPr/>
          </p:nvSpPr>
          <p:spPr>
            <a:xfrm>
              <a:off x="30480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85" name="Rectangle 84"/>
            <p:cNvSpPr/>
            <p:nvPr/>
          </p:nvSpPr>
          <p:spPr>
            <a:xfrm>
              <a:off x="32004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86" name="Rectangle 85"/>
            <p:cNvSpPr/>
            <p:nvPr/>
          </p:nvSpPr>
          <p:spPr>
            <a:xfrm>
              <a:off x="33528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87" name="Rectangle 86"/>
            <p:cNvSpPr/>
            <p:nvPr/>
          </p:nvSpPr>
          <p:spPr>
            <a:xfrm>
              <a:off x="35052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88" name="Rectangle 87"/>
            <p:cNvSpPr/>
            <p:nvPr/>
          </p:nvSpPr>
          <p:spPr>
            <a:xfrm>
              <a:off x="36576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89" name="Rectangle 88"/>
            <p:cNvSpPr/>
            <p:nvPr/>
          </p:nvSpPr>
          <p:spPr>
            <a:xfrm>
              <a:off x="3810000" y="1600200"/>
              <a:ext cx="152400" cy="304800"/>
            </a:xfrm>
            <a:prstGeom prst="rect">
              <a:avLst/>
            </a:prstGeom>
            <a:solidFill>
              <a:schemeClr val="accent4">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90" name="Rectangle 89"/>
            <p:cNvSpPr/>
            <p:nvPr/>
          </p:nvSpPr>
          <p:spPr>
            <a:xfrm>
              <a:off x="3962400" y="1600200"/>
              <a:ext cx="152400" cy="304800"/>
            </a:xfrm>
            <a:prstGeom prst="rect">
              <a:avLst/>
            </a:prstGeom>
            <a:solidFill>
              <a:schemeClr val="accent6">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grpSp>
      <p:grpSp>
        <p:nvGrpSpPr>
          <p:cNvPr id="9" name="Grouper 60"/>
          <p:cNvGrpSpPr>
            <a:grpSpLocks noChangeAspect="1"/>
          </p:cNvGrpSpPr>
          <p:nvPr/>
        </p:nvGrpSpPr>
        <p:grpSpPr>
          <a:xfrm>
            <a:off x="685800" y="4267200"/>
            <a:ext cx="2615167" cy="2108950"/>
            <a:chOff x="1307018" y="2362200"/>
            <a:chExt cx="4255583" cy="2819796"/>
          </a:xfrm>
        </p:grpSpPr>
        <p:sp>
          <p:nvSpPr>
            <p:cNvPr id="149" name="Cylindre 61"/>
            <p:cNvSpPr/>
            <p:nvPr/>
          </p:nvSpPr>
          <p:spPr>
            <a:xfrm rot="3120000">
              <a:off x="3418056" y="2523877"/>
              <a:ext cx="99536" cy="253495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0" name="Cylindre 62"/>
            <p:cNvSpPr/>
            <p:nvPr/>
          </p:nvSpPr>
          <p:spPr>
            <a:xfrm rot="18480000">
              <a:off x="3379232" y="2465898"/>
              <a:ext cx="99536" cy="253495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1" name="Cylindre 63"/>
            <p:cNvSpPr/>
            <p:nvPr/>
          </p:nvSpPr>
          <p:spPr>
            <a:xfrm rot="16200000">
              <a:off x="3429000" y="3962400"/>
              <a:ext cx="76200" cy="114300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2" name="Cylindre 64"/>
            <p:cNvSpPr/>
            <p:nvPr/>
          </p:nvSpPr>
          <p:spPr>
            <a:xfrm>
              <a:off x="4419600" y="3505200"/>
              <a:ext cx="76200" cy="68580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3" name="Cylindre 65"/>
            <p:cNvSpPr/>
            <p:nvPr/>
          </p:nvSpPr>
          <p:spPr>
            <a:xfrm>
              <a:off x="2362200" y="3429000"/>
              <a:ext cx="76200" cy="68580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4" name="Cylindre 66"/>
            <p:cNvSpPr/>
            <p:nvPr/>
          </p:nvSpPr>
          <p:spPr>
            <a:xfrm rot="16200000">
              <a:off x="3429000" y="2438400"/>
              <a:ext cx="76200" cy="114300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5" name="Cylindre 67"/>
            <p:cNvSpPr/>
            <p:nvPr/>
          </p:nvSpPr>
          <p:spPr>
            <a:xfrm rot="16200000">
              <a:off x="1752600" y="2743200"/>
              <a:ext cx="76200" cy="533400"/>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6" name="Rectangle 155"/>
            <p:cNvSpPr/>
            <p:nvPr/>
          </p:nvSpPr>
          <p:spPr>
            <a:xfrm>
              <a:off x="1905000" y="2362200"/>
              <a:ext cx="1066800" cy="1219200"/>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7" name="Rectangle 156"/>
            <p:cNvSpPr/>
            <p:nvPr/>
          </p:nvSpPr>
          <p:spPr>
            <a:xfrm>
              <a:off x="1981200" y="2438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58" name="Rectangle 157"/>
            <p:cNvSpPr/>
            <p:nvPr/>
          </p:nvSpPr>
          <p:spPr>
            <a:xfrm>
              <a:off x="2514600" y="2438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59" name="Rectangle 158"/>
            <p:cNvSpPr/>
            <p:nvPr/>
          </p:nvSpPr>
          <p:spPr>
            <a:xfrm>
              <a:off x="1981200" y="2819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60" name="Rectangle 159"/>
            <p:cNvSpPr/>
            <p:nvPr/>
          </p:nvSpPr>
          <p:spPr>
            <a:xfrm>
              <a:off x="2514600" y="2819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61" name="Rectangle 160"/>
            <p:cNvSpPr/>
            <p:nvPr/>
          </p:nvSpPr>
          <p:spPr>
            <a:xfrm>
              <a:off x="1981200" y="3200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62" name="Rectangle 161"/>
            <p:cNvSpPr/>
            <p:nvPr/>
          </p:nvSpPr>
          <p:spPr>
            <a:xfrm>
              <a:off x="2514600" y="3200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63" name="Rectangle 162"/>
            <p:cNvSpPr/>
            <p:nvPr/>
          </p:nvSpPr>
          <p:spPr>
            <a:xfrm rot="16200000">
              <a:off x="889489" y="2783268"/>
              <a:ext cx="1216057" cy="381000"/>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sp>
          <p:nvSpPr>
            <p:cNvPr id="164" name="Cylindre 76"/>
            <p:cNvSpPr/>
            <p:nvPr/>
          </p:nvSpPr>
          <p:spPr>
            <a:xfrm rot="16200000">
              <a:off x="5029200" y="2743200"/>
              <a:ext cx="76200" cy="533400"/>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65" name="Rectangle 164"/>
            <p:cNvSpPr/>
            <p:nvPr/>
          </p:nvSpPr>
          <p:spPr>
            <a:xfrm>
              <a:off x="3886200" y="2362200"/>
              <a:ext cx="1066800" cy="1219200"/>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66" name="Rectangle 165"/>
            <p:cNvSpPr/>
            <p:nvPr/>
          </p:nvSpPr>
          <p:spPr>
            <a:xfrm>
              <a:off x="3962400" y="2438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67" name="Rectangle 166"/>
            <p:cNvSpPr/>
            <p:nvPr/>
          </p:nvSpPr>
          <p:spPr>
            <a:xfrm>
              <a:off x="4495800" y="2438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68" name="Rectangle 167"/>
            <p:cNvSpPr/>
            <p:nvPr/>
          </p:nvSpPr>
          <p:spPr>
            <a:xfrm>
              <a:off x="3962400" y="2819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69" name="Rectangle 168"/>
            <p:cNvSpPr/>
            <p:nvPr/>
          </p:nvSpPr>
          <p:spPr>
            <a:xfrm>
              <a:off x="4495800" y="2819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70" name="Rectangle 169"/>
            <p:cNvSpPr/>
            <p:nvPr/>
          </p:nvSpPr>
          <p:spPr>
            <a:xfrm>
              <a:off x="3962400" y="3200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71" name="Rectangle 170"/>
            <p:cNvSpPr/>
            <p:nvPr/>
          </p:nvSpPr>
          <p:spPr>
            <a:xfrm>
              <a:off x="4495800" y="3200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72" name="Rectangle 171"/>
            <p:cNvSpPr/>
            <p:nvPr/>
          </p:nvSpPr>
          <p:spPr>
            <a:xfrm rot="5400000">
              <a:off x="4764073" y="2779731"/>
              <a:ext cx="1216055" cy="381000"/>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sp>
          <p:nvSpPr>
            <p:cNvPr id="173" name="Cylindre 85"/>
            <p:cNvSpPr/>
            <p:nvPr/>
          </p:nvSpPr>
          <p:spPr>
            <a:xfrm rot="16200000">
              <a:off x="1752600" y="4343400"/>
              <a:ext cx="76200" cy="533400"/>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74" name="Rectangle 173"/>
            <p:cNvSpPr/>
            <p:nvPr/>
          </p:nvSpPr>
          <p:spPr>
            <a:xfrm>
              <a:off x="1905000" y="3962400"/>
              <a:ext cx="1066800" cy="1219200"/>
            </a:xfrm>
            <a:prstGeom prst="rect">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75" name="Rectangle 174"/>
            <p:cNvSpPr/>
            <p:nvPr/>
          </p:nvSpPr>
          <p:spPr>
            <a:xfrm>
              <a:off x="1981200" y="4038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76" name="Rectangle 175"/>
            <p:cNvSpPr/>
            <p:nvPr/>
          </p:nvSpPr>
          <p:spPr>
            <a:xfrm>
              <a:off x="2514600" y="4038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77" name="Rectangle 176"/>
            <p:cNvSpPr/>
            <p:nvPr/>
          </p:nvSpPr>
          <p:spPr>
            <a:xfrm>
              <a:off x="1981200" y="4419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78" name="Rectangle 177"/>
            <p:cNvSpPr/>
            <p:nvPr/>
          </p:nvSpPr>
          <p:spPr>
            <a:xfrm>
              <a:off x="2514600" y="4419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79" name="Rectangle 178"/>
            <p:cNvSpPr/>
            <p:nvPr/>
          </p:nvSpPr>
          <p:spPr>
            <a:xfrm>
              <a:off x="1981200" y="4800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80" name="Rectangle 179"/>
            <p:cNvSpPr/>
            <p:nvPr/>
          </p:nvSpPr>
          <p:spPr>
            <a:xfrm>
              <a:off x="2514600" y="4800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81" name="Rectangle 180"/>
            <p:cNvSpPr/>
            <p:nvPr/>
          </p:nvSpPr>
          <p:spPr>
            <a:xfrm rot="16200000">
              <a:off x="889489" y="4383468"/>
              <a:ext cx="1216057" cy="381000"/>
            </a:xfrm>
            <a:prstGeom prst="rect">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sp>
          <p:nvSpPr>
            <p:cNvPr id="182" name="Cylindre 94"/>
            <p:cNvSpPr/>
            <p:nvPr/>
          </p:nvSpPr>
          <p:spPr>
            <a:xfrm rot="16200000">
              <a:off x="5029200" y="4343400"/>
              <a:ext cx="76200" cy="533400"/>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83" name="Rectangle 182"/>
            <p:cNvSpPr/>
            <p:nvPr/>
          </p:nvSpPr>
          <p:spPr>
            <a:xfrm>
              <a:off x="3886199" y="3962400"/>
              <a:ext cx="1066800" cy="1219200"/>
            </a:xfrm>
            <a:prstGeom prst="rect">
              <a:avLst/>
            </a:prstGeom>
            <a:solidFill>
              <a:schemeClr val="bg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84" name="Rectangle 183"/>
            <p:cNvSpPr/>
            <p:nvPr/>
          </p:nvSpPr>
          <p:spPr>
            <a:xfrm>
              <a:off x="3962399" y="4038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85" name="Rectangle 184"/>
            <p:cNvSpPr/>
            <p:nvPr/>
          </p:nvSpPr>
          <p:spPr>
            <a:xfrm>
              <a:off x="4495799" y="4038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86" name="Rectangle 185"/>
            <p:cNvSpPr/>
            <p:nvPr/>
          </p:nvSpPr>
          <p:spPr>
            <a:xfrm>
              <a:off x="3962399" y="4419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87" name="Rectangle 186"/>
            <p:cNvSpPr/>
            <p:nvPr/>
          </p:nvSpPr>
          <p:spPr>
            <a:xfrm>
              <a:off x="4495799" y="4419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88" name="Rectangle 187"/>
            <p:cNvSpPr/>
            <p:nvPr/>
          </p:nvSpPr>
          <p:spPr>
            <a:xfrm>
              <a:off x="3962399" y="4800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89" name="Rectangle 188"/>
            <p:cNvSpPr/>
            <p:nvPr/>
          </p:nvSpPr>
          <p:spPr>
            <a:xfrm>
              <a:off x="4495799" y="4800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90" name="Rectangle 189"/>
            <p:cNvSpPr/>
            <p:nvPr/>
          </p:nvSpPr>
          <p:spPr>
            <a:xfrm rot="5400000">
              <a:off x="4764072" y="4379931"/>
              <a:ext cx="1216055" cy="381000"/>
            </a:xfrm>
            <a:prstGeom prst="rect">
              <a:avLst/>
            </a:prstGeom>
            <a:solidFill>
              <a:schemeClr val="bg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grpSp>
      <p:sp>
        <p:nvSpPr>
          <p:cNvPr id="197" name="ZoneTexte 196"/>
          <p:cNvSpPr txBox="1"/>
          <p:nvPr/>
        </p:nvSpPr>
        <p:spPr>
          <a:xfrm>
            <a:off x="381000" y="2209800"/>
            <a:ext cx="2438400" cy="369332"/>
          </a:xfrm>
          <a:prstGeom prst="rect">
            <a:avLst/>
          </a:prstGeom>
          <a:noFill/>
        </p:spPr>
        <p:txBody>
          <a:bodyPr wrap="square" rtlCol="0" anchor="ctr" anchorCtr="0">
            <a:noAutofit/>
          </a:bodyPr>
          <a:lstStyle/>
          <a:p>
            <a:pPr algn="ctr"/>
            <a:r>
              <a:rPr lang="en-US" sz="2000" smtClean="0">
                <a:solidFill>
                  <a:srgbClr val="FF0000"/>
                </a:solidFill>
                <a:latin typeface="Times New Roman"/>
                <a:cs typeface="Times New Roman"/>
              </a:rPr>
              <a:t>Bad balance</a:t>
            </a:r>
            <a:endParaRPr lang="en-US" sz="2000">
              <a:solidFill>
                <a:srgbClr val="FF0000"/>
              </a:solidFill>
              <a:latin typeface="Times New Roman"/>
              <a:cs typeface="Times New Roman"/>
            </a:endParaRPr>
          </a:p>
        </p:txBody>
      </p:sp>
      <p:sp>
        <p:nvSpPr>
          <p:cNvPr id="200" name="ZoneTexte 199"/>
          <p:cNvSpPr txBox="1"/>
          <p:nvPr/>
        </p:nvSpPr>
        <p:spPr>
          <a:xfrm>
            <a:off x="381000" y="2590800"/>
            <a:ext cx="2438400" cy="369332"/>
          </a:xfrm>
          <a:prstGeom prst="rect">
            <a:avLst/>
          </a:prstGeom>
          <a:noFill/>
        </p:spPr>
        <p:txBody>
          <a:bodyPr wrap="square" rtlCol="0" anchor="ctr" anchorCtr="0">
            <a:noAutofit/>
          </a:bodyPr>
          <a:lstStyle/>
          <a:p>
            <a:pPr algn="ctr"/>
            <a:r>
              <a:rPr lang="en-US" sz="2000" smtClean="0">
                <a:solidFill>
                  <a:srgbClr val="FF0000"/>
                </a:solidFill>
                <a:latin typeface="Times New Roman"/>
                <a:cs typeface="Times New Roman"/>
              </a:rPr>
              <a:t>Bad locality</a:t>
            </a:r>
            <a:endParaRPr lang="en-US" sz="2000">
              <a:solidFill>
                <a:srgbClr val="FF0000"/>
              </a:solidFill>
              <a:latin typeface="Times New Roman"/>
              <a:cs typeface="Times New Roman"/>
            </a:endParaRPr>
          </a:p>
        </p:txBody>
      </p:sp>
      <p:sp>
        <p:nvSpPr>
          <p:cNvPr id="208" name="ZoneTexte 207"/>
          <p:cNvSpPr txBox="1"/>
          <p:nvPr/>
        </p:nvSpPr>
        <p:spPr>
          <a:xfrm>
            <a:off x="381000" y="1219200"/>
            <a:ext cx="2438400" cy="646331"/>
          </a:xfrm>
          <a:prstGeom prst="rect">
            <a:avLst/>
          </a:prstGeom>
          <a:noFill/>
        </p:spPr>
        <p:txBody>
          <a:bodyPr wrap="square" rtlCol="0" anchor="ctr" anchorCtr="0">
            <a:noAutofit/>
          </a:bodyPr>
          <a:lstStyle/>
          <a:p>
            <a:pPr algn="ctr"/>
            <a:r>
              <a:rPr lang="en-US" sz="2000" smtClean="0">
                <a:solidFill>
                  <a:schemeClr val="accent6">
                    <a:lumMod val="50000"/>
                  </a:schemeClr>
                </a:solidFill>
                <a:latin typeface="Times New Roman"/>
                <a:cs typeface="Times New Roman"/>
              </a:rPr>
              <a:t>First-touch allocation policy</a:t>
            </a:r>
            <a:endParaRPr lang="en-US" sz="2000">
              <a:solidFill>
                <a:schemeClr val="accent6">
                  <a:lumMod val="50000"/>
                </a:schemeClr>
              </a:solidFill>
              <a:latin typeface="Times New Roman"/>
              <a:cs typeface="Times New Roman"/>
            </a:endParaRPr>
          </a:p>
        </p:txBody>
      </p:sp>
      <p:sp>
        <p:nvSpPr>
          <p:cNvPr id="212" name="ZoneTexte 211"/>
          <p:cNvSpPr txBox="1"/>
          <p:nvPr/>
        </p:nvSpPr>
        <p:spPr>
          <a:xfrm>
            <a:off x="381000" y="2971800"/>
            <a:ext cx="2438400" cy="369332"/>
          </a:xfrm>
          <a:prstGeom prst="rect">
            <a:avLst/>
          </a:prstGeom>
          <a:noFill/>
        </p:spPr>
        <p:txBody>
          <a:bodyPr wrap="square" rtlCol="0" anchor="ctr" anchorCtr="0">
            <a:noAutofit/>
          </a:bodyPr>
          <a:lstStyle/>
          <a:p>
            <a:pPr algn="ctr"/>
            <a:r>
              <a:rPr lang="en-US" sz="2000" smtClean="0">
                <a:solidFill>
                  <a:srgbClr val="FF0000"/>
                </a:solidFill>
                <a:latin typeface="Times New Roman"/>
                <a:cs typeface="Times New Roman"/>
              </a:rPr>
              <a:t>95% on a single node</a:t>
            </a:r>
            <a:endParaRPr lang="en-US" sz="2000">
              <a:solidFill>
                <a:srgbClr val="FF0000"/>
              </a:solidFill>
              <a:latin typeface="Times New Roman"/>
              <a:cs typeface="Times New Roman"/>
            </a:endParaRPr>
          </a:p>
        </p:txBody>
      </p:sp>
      <p:cxnSp>
        <p:nvCxnSpPr>
          <p:cNvPr id="141" name="Connecteur droit avec flèche 7"/>
          <p:cNvCxnSpPr/>
          <p:nvPr/>
        </p:nvCxnSpPr>
        <p:spPr>
          <a:xfrm rot="5400000" flipH="1">
            <a:off x="1667775" y="3742426"/>
            <a:ext cx="265107" cy="1924257"/>
          </a:xfrm>
          <a:prstGeom prst="straightConnector1">
            <a:avLst/>
          </a:prstGeom>
          <a:ln w="635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42" name="Connecteur droit avec flèche 9"/>
          <p:cNvCxnSpPr/>
          <p:nvPr/>
        </p:nvCxnSpPr>
        <p:spPr>
          <a:xfrm rot="10800000">
            <a:off x="919935" y="4724597"/>
            <a:ext cx="1725455" cy="1195332"/>
          </a:xfrm>
          <a:prstGeom prst="straightConnector1">
            <a:avLst/>
          </a:prstGeom>
          <a:ln w="635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43" name="Connecteur droit avec flèche 13"/>
          <p:cNvCxnSpPr/>
          <p:nvPr/>
        </p:nvCxnSpPr>
        <p:spPr>
          <a:xfrm rot="16200000" flipV="1">
            <a:off x="533401" y="5181601"/>
            <a:ext cx="1066800" cy="609598"/>
          </a:xfrm>
          <a:prstGeom prst="straightConnector1">
            <a:avLst/>
          </a:prstGeom>
          <a:ln w="635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sp>
        <p:nvSpPr>
          <p:cNvPr id="194" name="ZoneTexte 193"/>
          <p:cNvSpPr txBox="1"/>
          <p:nvPr/>
        </p:nvSpPr>
        <p:spPr>
          <a:xfrm>
            <a:off x="7696200" y="5257800"/>
            <a:ext cx="454046" cy="369332"/>
          </a:xfrm>
          <a:prstGeom prst="rect">
            <a:avLst/>
          </a:prstGeom>
          <a:noFill/>
        </p:spPr>
        <p:txBody>
          <a:bodyPr wrap="none" rtlCol="0">
            <a:spAutoFit/>
          </a:bodyPr>
          <a:lstStyle/>
          <a:p>
            <a:r>
              <a:rPr lang="en-US" b="1" smtClean="0">
                <a:solidFill>
                  <a:srgbClr val="000090"/>
                </a:solidFill>
                <a:latin typeface="Times New Roman"/>
                <a:cs typeface="Times New Roman"/>
              </a:rPr>
              <a:t>PS</a:t>
            </a:r>
            <a:endParaRPr lang="en-US" b="1">
              <a:solidFill>
                <a:srgbClr val="000090"/>
              </a:solidFill>
              <a:latin typeface="Times New Roman"/>
              <a:cs typeface="Times New Roman"/>
            </a:endParaRPr>
          </a:p>
        </p:txBody>
      </p:sp>
      <p:sp>
        <p:nvSpPr>
          <p:cNvPr id="195" name="ZoneTexte 194"/>
          <p:cNvSpPr txBox="1"/>
          <p:nvPr/>
        </p:nvSpPr>
        <p:spPr>
          <a:xfrm>
            <a:off x="5156592" y="3810000"/>
            <a:ext cx="1168008" cy="400110"/>
          </a:xfrm>
          <a:prstGeom prst="rect">
            <a:avLst/>
          </a:prstGeom>
          <a:noFill/>
        </p:spPr>
        <p:txBody>
          <a:bodyPr wrap="none" rtlCol="0">
            <a:spAutoFit/>
          </a:bodyPr>
          <a:lstStyle/>
          <a:p>
            <a:r>
              <a:rPr lang="en-US" sz="2000" b="1" err="1" smtClean="0">
                <a:latin typeface="Times New Roman"/>
                <a:cs typeface="Times New Roman"/>
              </a:rPr>
              <a:t>SpecJBB</a:t>
            </a:r>
            <a:endParaRPr lang="en-US" b="1">
              <a:latin typeface="Times New Roman"/>
              <a:cs typeface="Times New Roman"/>
            </a:endParaRPr>
          </a:p>
        </p:txBody>
      </p:sp>
      <p:sp>
        <p:nvSpPr>
          <p:cNvPr id="196" name="TextBox 143"/>
          <p:cNvSpPr txBox="1"/>
          <p:nvPr/>
        </p:nvSpPr>
        <p:spPr>
          <a:xfrm>
            <a:off x="5638800" y="6248400"/>
            <a:ext cx="2438400" cy="400110"/>
          </a:xfrm>
          <a:prstGeom prst="rect">
            <a:avLst/>
          </a:prstGeom>
          <a:noFill/>
        </p:spPr>
        <p:txBody>
          <a:bodyPr wrap="square" rtlCol="0">
            <a:spAutoFit/>
          </a:bodyPr>
          <a:lstStyle/>
          <a:p>
            <a:pPr algn="ctr"/>
            <a:r>
              <a:rPr lang="en-US" sz="2000" smtClean="0">
                <a:latin typeface="Times New Roman"/>
                <a:cs typeface="Times New Roman"/>
              </a:rPr>
              <a:t>GC threads</a:t>
            </a:r>
            <a:endParaRPr lang="en-US" sz="2000">
              <a:latin typeface="Times New Roman"/>
              <a:cs typeface="Times New Roman"/>
            </a:endParaRPr>
          </a:p>
        </p:txBody>
      </p:sp>
      <p:sp>
        <p:nvSpPr>
          <p:cNvPr id="201" name="ZoneTexte 200"/>
          <p:cNvSpPr txBox="1"/>
          <p:nvPr/>
        </p:nvSpPr>
        <p:spPr>
          <a:xfrm rot="16200000">
            <a:off x="3284399" y="4945202"/>
            <a:ext cx="2334935" cy="369332"/>
          </a:xfrm>
          <a:prstGeom prst="rect">
            <a:avLst/>
          </a:prstGeom>
          <a:noFill/>
        </p:spPr>
        <p:txBody>
          <a:bodyPr wrap="none" rtlCol="0">
            <a:spAutoFit/>
          </a:bodyPr>
          <a:lstStyle/>
          <a:p>
            <a:r>
              <a:rPr lang="en-US" smtClean="0">
                <a:latin typeface="Times New Roman"/>
                <a:cs typeface="Times New Roman"/>
              </a:rPr>
              <a:t>GC Throughput (GB/</a:t>
            </a:r>
            <a:r>
              <a:rPr lang="en-US" err="1" smtClean="0">
                <a:latin typeface="Times New Roman"/>
                <a:cs typeface="Times New Roman"/>
              </a:rPr>
              <a:t>s</a:t>
            </a:r>
            <a:r>
              <a:rPr lang="en-US" smtClean="0">
                <a:latin typeface="Times New Roman"/>
                <a:cs typeface="Times New Roman"/>
              </a:rPr>
              <a:t>)</a:t>
            </a:r>
            <a:endParaRPr lang="en-US">
              <a:latin typeface="Times New Roman"/>
              <a:cs typeface="Times New Roman"/>
            </a:endParaRPr>
          </a:p>
        </p:txBody>
      </p:sp>
      <p:sp>
        <p:nvSpPr>
          <p:cNvPr id="211" name="ZoneTexte 210"/>
          <p:cNvSpPr txBox="1"/>
          <p:nvPr/>
        </p:nvSpPr>
        <p:spPr>
          <a:xfrm>
            <a:off x="3810000" y="3505200"/>
            <a:ext cx="1143000" cy="400110"/>
          </a:xfrm>
          <a:prstGeom prst="rect">
            <a:avLst/>
          </a:prstGeom>
          <a:noFill/>
        </p:spPr>
        <p:txBody>
          <a:bodyPr wrap="square" rtlCol="0">
            <a:spAutoFit/>
          </a:bodyPr>
          <a:lstStyle/>
          <a:p>
            <a:pPr algn="r"/>
            <a:r>
              <a:rPr lang="en-US" sz="2000" b="1" smtClean="0">
                <a:solidFill>
                  <a:srgbClr val="008000"/>
                </a:solidFill>
                <a:latin typeface="Calibri"/>
                <a:cs typeface="Calibri"/>
              </a:rPr>
              <a:t>Better </a:t>
            </a:r>
            <a:r>
              <a:rPr lang="en-US" sz="2000" smtClean="0">
                <a:solidFill>
                  <a:srgbClr val="008000"/>
                </a:solidFill>
                <a:latin typeface="Lucida Grande"/>
                <a:ea typeface="Lucida Grande"/>
                <a:cs typeface="Lucida Grande"/>
              </a:rPr>
              <a:t>↑</a:t>
            </a:r>
            <a:endParaRPr lang="en-US" sz="2000" b="1">
              <a:solidFill>
                <a:srgbClr val="008000"/>
              </a:solidFill>
              <a:latin typeface="Calibri"/>
              <a:cs typeface="Calibri"/>
            </a:endParaRPr>
          </a:p>
        </p:txBody>
      </p:sp>
      <p:sp>
        <p:nvSpPr>
          <p:cNvPr id="214" name="ZoneTexte 213"/>
          <p:cNvSpPr txBox="1"/>
          <p:nvPr/>
        </p:nvSpPr>
        <p:spPr>
          <a:xfrm>
            <a:off x="381000" y="762000"/>
            <a:ext cx="2438400" cy="369332"/>
          </a:xfrm>
          <a:prstGeom prst="rect">
            <a:avLst/>
          </a:prstGeom>
          <a:noFill/>
        </p:spPr>
        <p:txBody>
          <a:bodyPr wrap="square" rtlCol="0" anchor="ctr" anchorCtr="0">
            <a:noAutofit/>
          </a:bodyPr>
          <a:lstStyle/>
          <a:p>
            <a:pPr algn="ctr"/>
            <a:r>
              <a:rPr lang="en-US" sz="2200" b="1" smtClean="0">
                <a:solidFill>
                  <a:srgbClr val="000090"/>
                </a:solidFill>
                <a:latin typeface="Times New Roman"/>
                <a:cs typeface="Times New Roman"/>
              </a:rPr>
              <a:t>Parallel Scavenge</a:t>
            </a:r>
            <a:endParaRPr lang="en-US" sz="2200" b="1">
              <a:solidFill>
                <a:srgbClr val="000090"/>
              </a:solidFill>
              <a:latin typeface="Times New Roman"/>
              <a:cs typeface="Times New Roman"/>
            </a:endParaRPr>
          </a:p>
        </p:txBody>
      </p:sp>
      <p:sp>
        <p:nvSpPr>
          <p:cNvPr id="91" name="Footer Placeholder 90"/>
          <p:cNvSpPr>
            <a:spLocks noGrp="1"/>
          </p:cNvSpPr>
          <p:nvPr>
            <p:ph type="ftr" sz="quarter" idx="11"/>
          </p:nvPr>
        </p:nvSpPr>
        <p:spPr>
          <a:xfrm>
            <a:off x="2286000" y="6477000"/>
            <a:ext cx="4572000" cy="304800"/>
          </a:xfrm>
        </p:spPr>
        <p:txBody>
          <a:bodyPr/>
          <a:lstStyle/>
          <a:p>
            <a:r>
              <a:rPr lang="fr-FR" smtClean="0"/>
              <a:t>A Study of the </a:t>
            </a:r>
            <a:r>
              <a:rPr lang="fr-FR" err="1" smtClean="0"/>
              <a:t>Scalability</a:t>
            </a:r>
            <a:r>
              <a:rPr lang="fr-FR" smtClean="0"/>
              <a:t> of </a:t>
            </a:r>
            <a:r>
              <a:rPr lang="fr-FR" err="1" smtClean="0"/>
              <a:t>Garbage</a:t>
            </a:r>
            <a:r>
              <a:rPr lang="fr-FR" smtClean="0"/>
              <a:t> </a:t>
            </a:r>
            <a:r>
              <a:rPr lang="fr-FR" err="1" smtClean="0"/>
              <a:t>Collectors</a:t>
            </a:r>
            <a:r>
              <a:rPr lang="fr-FR" smtClean="0"/>
              <a:t> on </a:t>
            </a:r>
            <a:r>
              <a:rPr lang="fr-FR" err="1" smtClean="0"/>
              <a:t>Multicores</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smtClean="0"/>
              <a:t>NUMA-aware heap layouts</a:t>
            </a:r>
            <a:endParaRPr lang="en-US"/>
          </a:p>
        </p:txBody>
      </p:sp>
      <p:sp>
        <p:nvSpPr>
          <p:cNvPr id="4" name="Espace réservé de la date 3"/>
          <p:cNvSpPr>
            <a:spLocks noGrp="1"/>
          </p:cNvSpPr>
          <p:nvPr>
            <p:ph type="dt" sz="half" idx="10"/>
          </p:nvPr>
        </p:nvSpPr>
        <p:spPr/>
        <p:txBody>
          <a:bodyPr/>
          <a:lstStyle/>
          <a:p>
            <a:r>
              <a:rPr lang="en-US" smtClean="0"/>
              <a:t>Lokesh Gidra</a:t>
            </a:r>
            <a:endParaRPr lang="en-US"/>
          </a:p>
        </p:txBody>
      </p:sp>
      <p:sp>
        <p:nvSpPr>
          <p:cNvPr id="6" name="Espace réservé du numéro de diapositive 5"/>
          <p:cNvSpPr>
            <a:spLocks noGrp="1"/>
          </p:cNvSpPr>
          <p:nvPr>
            <p:ph type="sldNum" sz="quarter" idx="12"/>
          </p:nvPr>
        </p:nvSpPr>
        <p:spPr/>
        <p:txBody>
          <a:bodyPr/>
          <a:lstStyle/>
          <a:p>
            <a:fld id="{92BDF9E0-75C6-4D77-A6BA-576DDC803D1A}" type="slidenum">
              <a:rPr lang="en-US" smtClean="0"/>
              <a:pPr/>
              <a:t>15</a:t>
            </a:fld>
            <a:endParaRPr lang="en-US"/>
          </a:p>
        </p:txBody>
      </p:sp>
      <p:grpSp>
        <p:nvGrpSpPr>
          <p:cNvPr id="3" name="Grouper 192"/>
          <p:cNvGrpSpPr/>
          <p:nvPr/>
        </p:nvGrpSpPr>
        <p:grpSpPr>
          <a:xfrm>
            <a:off x="381000" y="1905000"/>
            <a:ext cx="2438400" cy="304800"/>
            <a:chOff x="1676400" y="1600200"/>
            <a:chExt cx="2438400" cy="304800"/>
          </a:xfrm>
        </p:grpSpPr>
        <p:sp>
          <p:nvSpPr>
            <p:cNvPr id="75" name="Rectangle 74"/>
            <p:cNvSpPr/>
            <p:nvPr/>
          </p:nvSpPr>
          <p:spPr>
            <a:xfrm>
              <a:off x="16764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chemeClr val="bg1">
                    <a:lumMod val="50000"/>
                  </a:schemeClr>
                </a:solidFill>
              </a:endParaRPr>
            </a:p>
          </p:txBody>
        </p:sp>
        <p:sp>
          <p:nvSpPr>
            <p:cNvPr id="76" name="Rectangle 75"/>
            <p:cNvSpPr/>
            <p:nvPr/>
          </p:nvSpPr>
          <p:spPr>
            <a:xfrm>
              <a:off x="18288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chemeClr val="bg1">
                    <a:lumMod val="50000"/>
                  </a:schemeClr>
                </a:solidFill>
              </a:endParaRPr>
            </a:p>
          </p:txBody>
        </p:sp>
        <p:sp>
          <p:nvSpPr>
            <p:cNvPr id="77" name="Rectangle 76"/>
            <p:cNvSpPr/>
            <p:nvPr/>
          </p:nvSpPr>
          <p:spPr>
            <a:xfrm>
              <a:off x="19812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chemeClr val="bg1">
                    <a:lumMod val="50000"/>
                  </a:schemeClr>
                </a:solidFill>
              </a:endParaRPr>
            </a:p>
          </p:txBody>
        </p:sp>
        <p:sp>
          <p:nvSpPr>
            <p:cNvPr id="78" name="Rectangle 77"/>
            <p:cNvSpPr/>
            <p:nvPr/>
          </p:nvSpPr>
          <p:spPr>
            <a:xfrm>
              <a:off x="21336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chemeClr val="bg1">
                    <a:lumMod val="50000"/>
                  </a:schemeClr>
                </a:solidFill>
              </a:endParaRPr>
            </a:p>
          </p:txBody>
        </p:sp>
        <p:sp>
          <p:nvSpPr>
            <p:cNvPr id="79" name="Rectangle 78"/>
            <p:cNvSpPr/>
            <p:nvPr/>
          </p:nvSpPr>
          <p:spPr>
            <a:xfrm>
              <a:off x="22860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chemeClr val="bg1">
                    <a:lumMod val="50000"/>
                  </a:schemeClr>
                </a:solidFill>
              </a:endParaRPr>
            </a:p>
          </p:txBody>
        </p:sp>
        <p:sp>
          <p:nvSpPr>
            <p:cNvPr id="80" name="Rectangle 79"/>
            <p:cNvSpPr/>
            <p:nvPr/>
          </p:nvSpPr>
          <p:spPr>
            <a:xfrm>
              <a:off x="24384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chemeClr val="bg1">
                    <a:lumMod val="50000"/>
                  </a:schemeClr>
                </a:solidFill>
              </a:endParaRPr>
            </a:p>
          </p:txBody>
        </p:sp>
        <p:sp>
          <p:nvSpPr>
            <p:cNvPr id="81" name="Rectangle 80"/>
            <p:cNvSpPr/>
            <p:nvPr/>
          </p:nvSpPr>
          <p:spPr>
            <a:xfrm>
              <a:off x="25908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chemeClr val="bg1">
                    <a:lumMod val="50000"/>
                  </a:schemeClr>
                </a:solidFill>
              </a:endParaRPr>
            </a:p>
          </p:txBody>
        </p:sp>
        <p:sp>
          <p:nvSpPr>
            <p:cNvPr id="82" name="Rectangle 81"/>
            <p:cNvSpPr/>
            <p:nvPr/>
          </p:nvSpPr>
          <p:spPr>
            <a:xfrm>
              <a:off x="27432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chemeClr val="bg1">
                    <a:lumMod val="50000"/>
                  </a:schemeClr>
                </a:solidFill>
              </a:endParaRPr>
            </a:p>
          </p:txBody>
        </p:sp>
        <p:sp>
          <p:nvSpPr>
            <p:cNvPr id="83" name="Rectangle 82"/>
            <p:cNvSpPr/>
            <p:nvPr/>
          </p:nvSpPr>
          <p:spPr>
            <a:xfrm>
              <a:off x="28956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chemeClr val="bg1">
                    <a:lumMod val="50000"/>
                  </a:schemeClr>
                </a:solidFill>
              </a:endParaRPr>
            </a:p>
          </p:txBody>
        </p:sp>
        <p:sp>
          <p:nvSpPr>
            <p:cNvPr id="84" name="Rectangle 83"/>
            <p:cNvSpPr/>
            <p:nvPr/>
          </p:nvSpPr>
          <p:spPr>
            <a:xfrm>
              <a:off x="30480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chemeClr val="bg1">
                    <a:lumMod val="50000"/>
                  </a:schemeClr>
                </a:solidFill>
              </a:endParaRPr>
            </a:p>
          </p:txBody>
        </p:sp>
        <p:sp>
          <p:nvSpPr>
            <p:cNvPr id="85" name="Rectangle 84"/>
            <p:cNvSpPr/>
            <p:nvPr/>
          </p:nvSpPr>
          <p:spPr>
            <a:xfrm>
              <a:off x="32004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chemeClr val="bg1">
                    <a:lumMod val="50000"/>
                  </a:schemeClr>
                </a:solidFill>
              </a:endParaRPr>
            </a:p>
          </p:txBody>
        </p:sp>
        <p:sp>
          <p:nvSpPr>
            <p:cNvPr id="86" name="Rectangle 85"/>
            <p:cNvSpPr/>
            <p:nvPr/>
          </p:nvSpPr>
          <p:spPr>
            <a:xfrm>
              <a:off x="33528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chemeClr val="bg1">
                    <a:lumMod val="50000"/>
                  </a:schemeClr>
                </a:solidFill>
              </a:endParaRPr>
            </a:p>
          </p:txBody>
        </p:sp>
        <p:sp>
          <p:nvSpPr>
            <p:cNvPr id="87" name="Rectangle 86"/>
            <p:cNvSpPr/>
            <p:nvPr/>
          </p:nvSpPr>
          <p:spPr>
            <a:xfrm>
              <a:off x="35052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chemeClr val="bg1">
                    <a:lumMod val="50000"/>
                  </a:schemeClr>
                </a:solidFill>
              </a:endParaRPr>
            </a:p>
          </p:txBody>
        </p:sp>
        <p:sp>
          <p:nvSpPr>
            <p:cNvPr id="88" name="Rectangle 87"/>
            <p:cNvSpPr/>
            <p:nvPr/>
          </p:nvSpPr>
          <p:spPr>
            <a:xfrm>
              <a:off x="36576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chemeClr val="bg1">
                    <a:lumMod val="50000"/>
                  </a:schemeClr>
                </a:solidFill>
              </a:endParaRPr>
            </a:p>
          </p:txBody>
        </p:sp>
        <p:sp>
          <p:nvSpPr>
            <p:cNvPr id="89" name="Rectangle 88"/>
            <p:cNvSpPr/>
            <p:nvPr/>
          </p:nvSpPr>
          <p:spPr>
            <a:xfrm>
              <a:off x="3810000" y="1600200"/>
              <a:ext cx="152400" cy="304800"/>
            </a:xfrm>
            <a:prstGeom prst="rect">
              <a:avLst/>
            </a:prstGeom>
            <a:solidFill>
              <a:schemeClr val="accent4">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chemeClr val="bg1">
                    <a:lumMod val="50000"/>
                  </a:schemeClr>
                </a:solidFill>
              </a:endParaRPr>
            </a:p>
          </p:txBody>
        </p:sp>
        <p:sp>
          <p:nvSpPr>
            <p:cNvPr id="90" name="Rectangle 89"/>
            <p:cNvSpPr/>
            <p:nvPr/>
          </p:nvSpPr>
          <p:spPr>
            <a:xfrm>
              <a:off x="3962400" y="1600200"/>
              <a:ext cx="152400" cy="304800"/>
            </a:xfrm>
            <a:prstGeom prst="rect">
              <a:avLst/>
            </a:prstGeom>
            <a:solidFill>
              <a:schemeClr val="accent6">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chemeClr val="bg1">
                    <a:lumMod val="50000"/>
                  </a:schemeClr>
                </a:solidFill>
              </a:endParaRPr>
            </a:p>
          </p:txBody>
        </p:sp>
      </p:grpSp>
      <p:grpSp>
        <p:nvGrpSpPr>
          <p:cNvPr id="7" name="Grouper 193"/>
          <p:cNvGrpSpPr/>
          <p:nvPr/>
        </p:nvGrpSpPr>
        <p:grpSpPr>
          <a:xfrm>
            <a:off x="3352800" y="1905000"/>
            <a:ext cx="2438400" cy="304800"/>
            <a:chOff x="1600200" y="3048000"/>
            <a:chExt cx="2438400" cy="304800"/>
          </a:xfrm>
        </p:grpSpPr>
        <p:sp>
          <p:nvSpPr>
            <p:cNvPr id="99" name="Rectangle 98"/>
            <p:cNvSpPr/>
            <p:nvPr/>
          </p:nvSpPr>
          <p:spPr>
            <a:xfrm>
              <a:off x="1600200" y="3048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00" name="Rectangle 99"/>
            <p:cNvSpPr/>
            <p:nvPr/>
          </p:nvSpPr>
          <p:spPr>
            <a:xfrm>
              <a:off x="1752600" y="3048000"/>
              <a:ext cx="152400" cy="304800"/>
            </a:xfrm>
            <a:prstGeom prst="rect">
              <a:avLst/>
            </a:prstGeom>
            <a:solidFill>
              <a:schemeClr val="accent6">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01" name="Rectangle 100"/>
            <p:cNvSpPr/>
            <p:nvPr/>
          </p:nvSpPr>
          <p:spPr>
            <a:xfrm>
              <a:off x="1905000" y="3048000"/>
              <a:ext cx="152400" cy="304800"/>
            </a:xfrm>
            <a:prstGeom prst="rect">
              <a:avLst/>
            </a:prstGeom>
            <a:solidFill>
              <a:schemeClr val="accent4">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02" name="Rectangle 101"/>
            <p:cNvSpPr/>
            <p:nvPr/>
          </p:nvSpPr>
          <p:spPr>
            <a:xfrm>
              <a:off x="2057400" y="3048000"/>
              <a:ext cx="152400" cy="304800"/>
            </a:xfrm>
            <a:prstGeom prst="rect">
              <a:avLst/>
            </a:prstGeom>
            <a:solidFill>
              <a:schemeClr val="bg2">
                <a:lumMod val="5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03" name="Rectangle 102"/>
            <p:cNvSpPr/>
            <p:nvPr/>
          </p:nvSpPr>
          <p:spPr>
            <a:xfrm>
              <a:off x="2209800" y="3048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04" name="Rectangle 103"/>
            <p:cNvSpPr/>
            <p:nvPr/>
          </p:nvSpPr>
          <p:spPr>
            <a:xfrm>
              <a:off x="2362200" y="3048000"/>
              <a:ext cx="152400" cy="304800"/>
            </a:xfrm>
            <a:prstGeom prst="rect">
              <a:avLst/>
            </a:prstGeom>
            <a:solidFill>
              <a:schemeClr val="accent6">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05" name="Rectangle 104"/>
            <p:cNvSpPr/>
            <p:nvPr/>
          </p:nvSpPr>
          <p:spPr>
            <a:xfrm>
              <a:off x="2514600" y="3048000"/>
              <a:ext cx="152400" cy="304800"/>
            </a:xfrm>
            <a:prstGeom prst="rect">
              <a:avLst/>
            </a:prstGeom>
            <a:solidFill>
              <a:schemeClr val="accent4">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06" name="Rectangle 105"/>
            <p:cNvSpPr/>
            <p:nvPr/>
          </p:nvSpPr>
          <p:spPr>
            <a:xfrm>
              <a:off x="2667000" y="3048000"/>
              <a:ext cx="152400" cy="304800"/>
            </a:xfrm>
            <a:prstGeom prst="rect">
              <a:avLst/>
            </a:prstGeom>
            <a:solidFill>
              <a:schemeClr val="bg2">
                <a:lumMod val="5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07" name="Rectangle 106"/>
            <p:cNvSpPr/>
            <p:nvPr/>
          </p:nvSpPr>
          <p:spPr>
            <a:xfrm>
              <a:off x="2819400" y="3048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08" name="Rectangle 107"/>
            <p:cNvSpPr/>
            <p:nvPr/>
          </p:nvSpPr>
          <p:spPr>
            <a:xfrm>
              <a:off x="2971800" y="3048000"/>
              <a:ext cx="152400" cy="304800"/>
            </a:xfrm>
            <a:prstGeom prst="rect">
              <a:avLst/>
            </a:prstGeom>
            <a:solidFill>
              <a:schemeClr val="accent6">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09" name="Rectangle 108"/>
            <p:cNvSpPr/>
            <p:nvPr/>
          </p:nvSpPr>
          <p:spPr>
            <a:xfrm>
              <a:off x="3124200" y="3048000"/>
              <a:ext cx="152400" cy="304800"/>
            </a:xfrm>
            <a:prstGeom prst="rect">
              <a:avLst/>
            </a:prstGeom>
            <a:solidFill>
              <a:schemeClr val="accent4">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10" name="Rectangle 109"/>
            <p:cNvSpPr/>
            <p:nvPr/>
          </p:nvSpPr>
          <p:spPr>
            <a:xfrm>
              <a:off x="3276600" y="3048000"/>
              <a:ext cx="152400" cy="304800"/>
            </a:xfrm>
            <a:prstGeom prst="rect">
              <a:avLst/>
            </a:prstGeom>
            <a:solidFill>
              <a:schemeClr val="bg2">
                <a:lumMod val="5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11" name="Rectangle 110"/>
            <p:cNvSpPr/>
            <p:nvPr/>
          </p:nvSpPr>
          <p:spPr>
            <a:xfrm>
              <a:off x="3429000" y="3048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12" name="Rectangle 111"/>
            <p:cNvSpPr/>
            <p:nvPr/>
          </p:nvSpPr>
          <p:spPr>
            <a:xfrm>
              <a:off x="3581400" y="3048000"/>
              <a:ext cx="152400" cy="304800"/>
            </a:xfrm>
            <a:prstGeom prst="rect">
              <a:avLst/>
            </a:prstGeom>
            <a:solidFill>
              <a:schemeClr val="accent6">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13" name="Rectangle 112"/>
            <p:cNvSpPr/>
            <p:nvPr/>
          </p:nvSpPr>
          <p:spPr>
            <a:xfrm>
              <a:off x="3733800" y="3048000"/>
              <a:ext cx="152400" cy="304800"/>
            </a:xfrm>
            <a:prstGeom prst="rect">
              <a:avLst/>
            </a:prstGeom>
            <a:solidFill>
              <a:schemeClr val="accent4">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14" name="Rectangle 113"/>
            <p:cNvSpPr/>
            <p:nvPr/>
          </p:nvSpPr>
          <p:spPr>
            <a:xfrm>
              <a:off x="3886200" y="3048000"/>
              <a:ext cx="152400" cy="304800"/>
            </a:xfrm>
            <a:prstGeom prst="rect">
              <a:avLst/>
            </a:prstGeom>
            <a:solidFill>
              <a:schemeClr val="bg2">
                <a:lumMod val="5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grpSp>
      <p:sp>
        <p:nvSpPr>
          <p:cNvPr id="123" name="Rectangle 122"/>
          <p:cNvSpPr/>
          <p:nvPr/>
        </p:nvSpPr>
        <p:spPr>
          <a:xfrm>
            <a:off x="6248400" y="1905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24" name="Rectangle 123"/>
          <p:cNvSpPr/>
          <p:nvPr/>
        </p:nvSpPr>
        <p:spPr>
          <a:xfrm>
            <a:off x="6400800" y="1905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25" name="Rectangle 124"/>
          <p:cNvSpPr/>
          <p:nvPr/>
        </p:nvSpPr>
        <p:spPr>
          <a:xfrm>
            <a:off x="6553200" y="1905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26" name="Rectangle 125"/>
          <p:cNvSpPr/>
          <p:nvPr/>
        </p:nvSpPr>
        <p:spPr>
          <a:xfrm>
            <a:off x="6705600" y="1905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27" name="Rectangle 126"/>
          <p:cNvSpPr/>
          <p:nvPr/>
        </p:nvSpPr>
        <p:spPr>
          <a:xfrm>
            <a:off x="6934200" y="1905000"/>
            <a:ext cx="152400" cy="304800"/>
          </a:xfrm>
          <a:prstGeom prst="rect">
            <a:avLst/>
          </a:prstGeom>
          <a:solidFill>
            <a:schemeClr val="accent6">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28" name="Rectangle 127"/>
          <p:cNvSpPr/>
          <p:nvPr/>
        </p:nvSpPr>
        <p:spPr>
          <a:xfrm>
            <a:off x="7086600" y="1905000"/>
            <a:ext cx="152400" cy="304800"/>
          </a:xfrm>
          <a:prstGeom prst="rect">
            <a:avLst/>
          </a:prstGeom>
          <a:solidFill>
            <a:schemeClr val="accent6">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29" name="Rectangle 128"/>
          <p:cNvSpPr/>
          <p:nvPr/>
        </p:nvSpPr>
        <p:spPr>
          <a:xfrm>
            <a:off x="7239000" y="1905000"/>
            <a:ext cx="152400" cy="304800"/>
          </a:xfrm>
          <a:prstGeom prst="rect">
            <a:avLst/>
          </a:prstGeom>
          <a:solidFill>
            <a:schemeClr val="accent6">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30" name="Rectangle 129"/>
          <p:cNvSpPr/>
          <p:nvPr/>
        </p:nvSpPr>
        <p:spPr>
          <a:xfrm>
            <a:off x="7391400" y="1905000"/>
            <a:ext cx="152400" cy="304800"/>
          </a:xfrm>
          <a:prstGeom prst="rect">
            <a:avLst/>
          </a:prstGeom>
          <a:solidFill>
            <a:schemeClr val="accent6">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31" name="Rectangle 130"/>
          <p:cNvSpPr/>
          <p:nvPr/>
        </p:nvSpPr>
        <p:spPr>
          <a:xfrm>
            <a:off x="7620000" y="1905000"/>
            <a:ext cx="152400" cy="304800"/>
          </a:xfrm>
          <a:prstGeom prst="rect">
            <a:avLst/>
          </a:prstGeom>
          <a:solidFill>
            <a:schemeClr val="accent4">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32" name="Rectangle 131"/>
          <p:cNvSpPr/>
          <p:nvPr/>
        </p:nvSpPr>
        <p:spPr>
          <a:xfrm>
            <a:off x="7772400" y="1905000"/>
            <a:ext cx="152400" cy="304800"/>
          </a:xfrm>
          <a:prstGeom prst="rect">
            <a:avLst/>
          </a:prstGeom>
          <a:solidFill>
            <a:schemeClr val="accent4">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33" name="Rectangle 132"/>
          <p:cNvSpPr/>
          <p:nvPr/>
        </p:nvSpPr>
        <p:spPr>
          <a:xfrm>
            <a:off x="7924800" y="1905000"/>
            <a:ext cx="152400" cy="304800"/>
          </a:xfrm>
          <a:prstGeom prst="rect">
            <a:avLst/>
          </a:prstGeom>
          <a:solidFill>
            <a:schemeClr val="accent4">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34" name="Rectangle 133"/>
          <p:cNvSpPr/>
          <p:nvPr/>
        </p:nvSpPr>
        <p:spPr>
          <a:xfrm>
            <a:off x="8077200" y="1905000"/>
            <a:ext cx="152400" cy="304800"/>
          </a:xfrm>
          <a:prstGeom prst="rect">
            <a:avLst/>
          </a:prstGeom>
          <a:solidFill>
            <a:schemeClr val="accent4">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35" name="Rectangle 134"/>
          <p:cNvSpPr/>
          <p:nvPr/>
        </p:nvSpPr>
        <p:spPr>
          <a:xfrm>
            <a:off x="8305800" y="1905000"/>
            <a:ext cx="152400" cy="304800"/>
          </a:xfrm>
          <a:prstGeom prst="rect">
            <a:avLst/>
          </a:prstGeom>
          <a:solidFill>
            <a:schemeClr val="bg2">
              <a:lumMod val="5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36" name="Rectangle 135"/>
          <p:cNvSpPr/>
          <p:nvPr/>
        </p:nvSpPr>
        <p:spPr>
          <a:xfrm>
            <a:off x="8458200" y="1905000"/>
            <a:ext cx="152400" cy="304800"/>
          </a:xfrm>
          <a:prstGeom prst="rect">
            <a:avLst/>
          </a:prstGeom>
          <a:solidFill>
            <a:schemeClr val="bg2">
              <a:lumMod val="5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37" name="Rectangle 136"/>
          <p:cNvSpPr/>
          <p:nvPr/>
        </p:nvSpPr>
        <p:spPr>
          <a:xfrm>
            <a:off x="8610600" y="1905000"/>
            <a:ext cx="152400" cy="304800"/>
          </a:xfrm>
          <a:prstGeom prst="rect">
            <a:avLst/>
          </a:prstGeom>
          <a:solidFill>
            <a:schemeClr val="bg2">
              <a:lumMod val="5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38" name="Rectangle 137"/>
          <p:cNvSpPr/>
          <p:nvPr/>
        </p:nvSpPr>
        <p:spPr>
          <a:xfrm>
            <a:off x="8763000" y="1905000"/>
            <a:ext cx="152400" cy="304800"/>
          </a:xfrm>
          <a:prstGeom prst="rect">
            <a:avLst/>
          </a:prstGeom>
          <a:solidFill>
            <a:schemeClr val="bg2">
              <a:lumMod val="5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grpSp>
        <p:nvGrpSpPr>
          <p:cNvPr id="8" name="Grouper 60"/>
          <p:cNvGrpSpPr>
            <a:grpSpLocks noChangeAspect="1"/>
          </p:cNvGrpSpPr>
          <p:nvPr/>
        </p:nvGrpSpPr>
        <p:grpSpPr>
          <a:xfrm>
            <a:off x="685800" y="4267200"/>
            <a:ext cx="2615167" cy="2108950"/>
            <a:chOff x="1307018" y="2362200"/>
            <a:chExt cx="4255583" cy="2819796"/>
          </a:xfrm>
        </p:grpSpPr>
        <p:sp>
          <p:nvSpPr>
            <p:cNvPr id="149" name="Cylindre 61"/>
            <p:cNvSpPr/>
            <p:nvPr/>
          </p:nvSpPr>
          <p:spPr>
            <a:xfrm rot="3120000">
              <a:off x="3418056" y="2523877"/>
              <a:ext cx="99536" cy="253495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0" name="Cylindre 62"/>
            <p:cNvSpPr/>
            <p:nvPr/>
          </p:nvSpPr>
          <p:spPr>
            <a:xfrm rot="18480000">
              <a:off x="3379232" y="2465898"/>
              <a:ext cx="99536" cy="253495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1" name="Cylindre 63"/>
            <p:cNvSpPr/>
            <p:nvPr/>
          </p:nvSpPr>
          <p:spPr>
            <a:xfrm rot="16200000">
              <a:off x="3429000" y="3962400"/>
              <a:ext cx="76200" cy="114300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2" name="Cylindre 64"/>
            <p:cNvSpPr/>
            <p:nvPr/>
          </p:nvSpPr>
          <p:spPr>
            <a:xfrm>
              <a:off x="4419600" y="3505200"/>
              <a:ext cx="76200" cy="68580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3" name="Cylindre 65"/>
            <p:cNvSpPr/>
            <p:nvPr/>
          </p:nvSpPr>
          <p:spPr>
            <a:xfrm>
              <a:off x="2362200" y="3429000"/>
              <a:ext cx="76200" cy="68580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4" name="Cylindre 66"/>
            <p:cNvSpPr/>
            <p:nvPr/>
          </p:nvSpPr>
          <p:spPr>
            <a:xfrm rot="16200000">
              <a:off x="3429000" y="2438400"/>
              <a:ext cx="76200" cy="114300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5" name="Cylindre 67"/>
            <p:cNvSpPr/>
            <p:nvPr/>
          </p:nvSpPr>
          <p:spPr>
            <a:xfrm rot="16200000">
              <a:off x="1752600" y="2743200"/>
              <a:ext cx="76200" cy="533400"/>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6" name="Rectangle 155"/>
            <p:cNvSpPr/>
            <p:nvPr/>
          </p:nvSpPr>
          <p:spPr>
            <a:xfrm>
              <a:off x="1905000" y="2362200"/>
              <a:ext cx="1066800" cy="1219200"/>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7" name="Rectangle 156"/>
            <p:cNvSpPr/>
            <p:nvPr/>
          </p:nvSpPr>
          <p:spPr>
            <a:xfrm>
              <a:off x="1981200" y="2438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58" name="Rectangle 157"/>
            <p:cNvSpPr/>
            <p:nvPr/>
          </p:nvSpPr>
          <p:spPr>
            <a:xfrm>
              <a:off x="2514600" y="2438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59" name="Rectangle 158"/>
            <p:cNvSpPr/>
            <p:nvPr/>
          </p:nvSpPr>
          <p:spPr>
            <a:xfrm>
              <a:off x="1981200" y="2819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60" name="Rectangle 159"/>
            <p:cNvSpPr/>
            <p:nvPr/>
          </p:nvSpPr>
          <p:spPr>
            <a:xfrm>
              <a:off x="2514600" y="2819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61" name="Rectangle 160"/>
            <p:cNvSpPr/>
            <p:nvPr/>
          </p:nvSpPr>
          <p:spPr>
            <a:xfrm>
              <a:off x="1981200" y="3200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62" name="Rectangle 161"/>
            <p:cNvSpPr/>
            <p:nvPr/>
          </p:nvSpPr>
          <p:spPr>
            <a:xfrm>
              <a:off x="2514600" y="3200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63" name="Rectangle 162"/>
            <p:cNvSpPr/>
            <p:nvPr/>
          </p:nvSpPr>
          <p:spPr>
            <a:xfrm rot="16200000">
              <a:off x="889489" y="2783268"/>
              <a:ext cx="1216057" cy="381000"/>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sp>
          <p:nvSpPr>
            <p:cNvPr id="164" name="Cylindre 76"/>
            <p:cNvSpPr/>
            <p:nvPr/>
          </p:nvSpPr>
          <p:spPr>
            <a:xfrm rot="16200000">
              <a:off x="5029200" y="2743200"/>
              <a:ext cx="76200" cy="533400"/>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65" name="Rectangle 164"/>
            <p:cNvSpPr/>
            <p:nvPr/>
          </p:nvSpPr>
          <p:spPr>
            <a:xfrm>
              <a:off x="3886200" y="2362200"/>
              <a:ext cx="1066800" cy="1219200"/>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66" name="Rectangle 165"/>
            <p:cNvSpPr/>
            <p:nvPr/>
          </p:nvSpPr>
          <p:spPr>
            <a:xfrm>
              <a:off x="3962400" y="2438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67" name="Rectangle 166"/>
            <p:cNvSpPr/>
            <p:nvPr/>
          </p:nvSpPr>
          <p:spPr>
            <a:xfrm>
              <a:off x="4495800" y="2438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68" name="Rectangle 167"/>
            <p:cNvSpPr/>
            <p:nvPr/>
          </p:nvSpPr>
          <p:spPr>
            <a:xfrm>
              <a:off x="3962400" y="2819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69" name="Rectangle 168"/>
            <p:cNvSpPr/>
            <p:nvPr/>
          </p:nvSpPr>
          <p:spPr>
            <a:xfrm>
              <a:off x="4495800" y="2819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70" name="Rectangle 169"/>
            <p:cNvSpPr/>
            <p:nvPr/>
          </p:nvSpPr>
          <p:spPr>
            <a:xfrm>
              <a:off x="3962400" y="3200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71" name="Rectangle 170"/>
            <p:cNvSpPr/>
            <p:nvPr/>
          </p:nvSpPr>
          <p:spPr>
            <a:xfrm>
              <a:off x="4495800" y="3200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72" name="Rectangle 171"/>
            <p:cNvSpPr/>
            <p:nvPr/>
          </p:nvSpPr>
          <p:spPr>
            <a:xfrm rot="5400000">
              <a:off x="4764073" y="2779731"/>
              <a:ext cx="1216055" cy="381000"/>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sp>
          <p:nvSpPr>
            <p:cNvPr id="173" name="Cylindre 85"/>
            <p:cNvSpPr/>
            <p:nvPr/>
          </p:nvSpPr>
          <p:spPr>
            <a:xfrm rot="16200000">
              <a:off x="1752600" y="4343400"/>
              <a:ext cx="76200" cy="533400"/>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74" name="Rectangle 173"/>
            <p:cNvSpPr/>
            <p:nvPr/>
          </p:nvSpPr>
          <p:spPr>
            <a:xfrm>
              <a:off x="1905000" y="3962400"/>
              <a:ext cx="1066800" cy="1219200"/>
            </a:xfrm>
            <a:prstGeom prst="rect">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75" name="Rectangle 174"/>
            <p:cNvSpPr/>
            <p:nvPr/>
          </p:nvSpPr>
          <p:spPr>
            <a:xfrm>
              <a:off x="1981200" y="4038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76" name="Rectangle 175"/>
            <p:cNvSpPr/>
            <p:nvPr/>
          </p:nvSpPr>
          <p:spPr>
            <a:xfrm>
              <a:off x="2514600" y="4038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77" name="Rectangle 176"/>
            <p:cNvSpPr/>
            <p:nvPr/>
          </p:nvSpPr>
          <p:spPr>
            <a:xfrm>
              <a:off x="1981200" y="4419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78" name="Rectangle 177"/>
            <p:cNvSpPr/>
            <p:nvPr/>
          </p:nvSpPr>
          <p:spPr>
            <a:xfrm>
              <a:off x="2514600" y="4419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79" name="Rectangle 178"/>
            <p:cNvSpPr/>
            <p:nvPr/>
          </p:nvSpPr>
          <p:spPr>
            <a:xfrm>
              <a:off x="1981200" y="4800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80" name="Rectangle 179"/>
            <p:cNvSpPr/>
            <p:nvPr/>
          </p:nvSpPr>
          <p:spPr>
            <a:xfrm>
              <a:off x="2514600" y="4800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81" name="Rectangle 180"/>
            <p:cNvSpPr/>
            <p:nvPr/>
          </p:nvSpPr>
          <p:spPr>
            <a:xfrm rot="16200000">
              <a:off x="889489" y="4383468"/>
              <a:ext cx="1216057" cy="381000"/>
            </a:xfrm>
            <a:prstGeom prst="rect">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sp>
          <p:nvSpPr>
            <p:cNvPr id="182" name="Cylindre 94"/>
            <p:cNvSpPr/>
            <p:nvPr/>
          </p:nvSpPr>
          <p:spPr>
            <a:xfrm rot="16200000">
              <a:off x="5029200" y="4343400"/>
              <a:ext cx="76200" cy="533400"/>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83" name="Rectangle 182"/>
            <p:cNvSpPr/>
            <p:nvPr/>
          </p:nvSpPr>
          <p:spPr>
            <a:xfrm>
              <a:off x="3886199" y="3962400"/>
              <a:ext cx="1066800" cy="1219200"/>
            </a:xfrm>
            <a:prstGeom prst="rect">
              <a:avLst/>
            </a:prstGeom>
            <a:solidFill>
              <a:schemeClr val="bg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84" name="Rectangle 183"/>
            <p:cNvSpPr/>
            <p:nvPr/>
          </p:nvSpPr>
          <p:spPr>
            <a:xfrm>
              <a:off x="3962399" y="4038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85" name="Rectangle 184"/>
            <p:cNvSpPr/>
            <p:nvPr/>
          </p:nvSpPr>
          <p:spPr>
            <a:xfrm>
              <a:off x="4495799" y="4038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86" name="Rectangle 185"/>
            <p:cNvSpPr/>
            <p:nvPr/>
          </p:nvSpPr>
          <p:spPr>
            <a:xfrm>
              <a:off x="3962399" y="4419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87" name="Rectangle 186"/>
            <p:cNvSpPr/>
            <p:nvPr/>
          </p:nvSpPr>
          <p:spPr>
            <a:xfrm>
              <a:off x="4495799" y="4419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88" name="Rectangle 187"/>
            <p:cNvSpPr/>
            <p:nvPr/>
          </p:nvSpPr>
          <p:spPr>
            <a:xfrm>
              <a:off x="3962399" y="4800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89" name="Rectangle 188"/>
            <p:cNvSpPr/>
            <p:nvPr/>
          </p:nvSpPr>
          <p:spPr>
            <a:xfrm>
              <a:off x="4495799" y="4800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90" name="Rectangle 189"/>
            <p:cNvSpPr/>
            <p:nvPr/>
          </p:nvSpPr>
          <p:spPr>
            <a:xfrm rot="5400000">
              <a:off x="4764072" y="4379931"/>
              <a:ext cx="1216055" cy="381000"/>
            </a:xfrm>
            <a:prstGeom prst="rect">
              <a:avLst/>
            </a:prstGeom>
            <a:solidFill>
              <a:schemeClr val="bg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grpSp>
      <p:sp>
        <p:nvSpPr>
          <p:cNvPr id="197" name="ZoneTexte 196"/>
          <p:cNvSpPr txBox="1"/>
          <p:nvPr/>
        </p:nvSpPr>
        <p:spPr>
          <a:xfrm>
            <a:off x="381000" y="2209800"/>
            <a:ext cx="2438400" cy="369332"/>
          </a:xfrm>
          <a:prstGeom prst="rect">
            <a:avLst/>
          </a:prstGeom>
          <a:noFill/>
        </p:spPr>
        <p:txBody>
          <a:bodyPr wrap="square" rtlCol="0" anchor="ctr" anchorCtr="0">
            <a:noAutofit/>
          </a:bodyPr>
          <a:lstStyle/>
          <a:p>
            <a:pPr algn="ctr"/>
            <a:r>
              <a:rPr lang="en-US" sz="2000" smtClean="0">
                <a:solidFill>
                  <a:schemeClr val="bg1">
                    <a:lumMod val="50000"/>
                  </a:schemeClr>
                </a:solidFill>
                <a:latin typeface="Times New Roman"/>
                <a:cs typeface="Times New Roman"/>
              </a:rPr>
              <a:t>Bad balance</a:t>
            </a:r>
            <a:endParaRPr lang="en-US" sz="2000">
              <a:solidFill>
                <a:schemeClr val="bg1">
                  <a:lumMod val="50000"/>
                </a:schemeClr>
              </a:solidFill>
              <a:latin typeface="Times New Roman"/>
              <a:cs typeface="Times New Roman"/>
            </a:endParaRPr>
          </a:p>
        </p:txBody>
      </p:sp>
      <p:sp>
        <p:nvSpPr>
          <p:cNvPr id="200" name="ZoneTexte 199"/>
          <p:cNvSpPr txBox="1"/>
          <p:nvPr/>
        </p:nvSpPr>
        <p:spPr>
          <a:xfrm>
            <a:off x="381000" y="2590800"/>
            <a:ext cx="2438400" cy="369332"/>
          </a:xfrm>
          <a:prstGeom prst="rect">
            <a:avLst/>
          </a:prstGeom>
          <a:noFill/>
        </p:spPr>
        <p:txBody>
          <a:bodyPr wrap="square" rtlCol="0" anchor="ctr" anchorCtr="0">
            <a:noAutofit/>
          </a:bodyPr>
          <a:lstStyle/>
          <a:p>
            <a:pPr algn="ctr"/>
            <a:r>
              <a:rPr lang="en-US" sz="2000" smtClean="0">
                <a:solidFill>
                  <a:schemeClr val="bg1">
                    <a:lumMod val="50000"/>
                  </a:schemeClr>
                </a:solidFill>
                <a:latin typeface="Times New Roman"/>
                <a:cs typeface="Times New Roman"/>
              </a:rPr>
              <a:t>Bad locality</a:t>
            </a:r>
            <a:endParaRPr lang="en-US" sz="2000">
              <a:solidFill>
                <a:schemeClr val="bg1">
                  <a:lumMod val="50000"/>
                </a:schemeClr>
              </a:solidFill>
              <a:latin typeface="Times New Roman"/>
              <a:cs typeface="Times New Roman"/>
            </a:endParaRPr>
          </a:p>
        </p:txBody>
      </p:sp>
      <p:sp>
        <p:nvSpPr>
          <p:cNvPr id="208" name="ZoneTexte 207"/>
          <p:cNvSpPr txBox="1"/>
          <p:nvPr/>
        </p:nvSpPr>
        <p:spPr>
          <a:xfrm>
            <a:off x="381000" y="1219200"/>
            <a:ext cx="2438400" cy="646331"/>
          </a:xfrm>
          <a:prstGeom prst="rect">
            <a:avLst/>
          </a:prstGeom>
          <a:noFill/>
        </p:spPr>
        <p:txBody>
          <a:bodyPr wrap="square" rtlCol="0" anchor="ctr" anchorCtr="0">
            <a:noAutofit/>
          </a:bodyPr>
          <a:lstStyle/>
          <a:p>
            <a:pPr algn="ctr"/>
            <a:r>
              <a:rPr lang="en-US" sz="2000" smtClean="0">
                <a:solidFill>
                  <a:schemeClr val="bg1">
                    <a:lumMod val="50000"/>
                  </a:schemeClr>
                </a:solidFill>
                <a:latin typeface="Times New Roman"/>
                <a:cs typeface="Times New Roman"/>
              </a:rPr>
              <a:t>First-touch allocation policy</a:t>
            </a:r>
            <a:endParaRPr lang="en-US" sz="2000">
              <a:solidFill>
                <a:schemeClr val="bg1">
                  <a:lumMod val="50000"/>
                </a:schemeClr>
              </a:solidFill>
              <a:latin typeface="Times New Roman"/>
              <a:cs typeface="Times New Roman"/>
            </a:endParaRPr>
          </a:p>
        </p:txBody>
      </p:sp>
      <p:sp>
        <p:nvSpPr>
          <p:cNvPr id="209" name="ZoneTexte 208"/>
          <p:cNvSpPr txBox="1"/>
          <p:nvPr/>
        </p:nvSpPr>
        <p:spPr>
          <a:xfrm>
            <a:off x="3352800" y="1219200"/>
            <a:ext cx="2438400" cy="646331"/>
          </a:xfrm>
          <a:prstGeom prst="rect">
            <a:avLst/>
          </a:prstGeom>
          <a:noFill/>
        </p:spPr>
        <p:txBody>
          <a:bodyPr wrap="square" rtlCol="0" anchor="ctr" anchorCtr="0">
            <a:noAutofit/>
          </a:bodyPr>
          <a:lstStyle/>
          <a:p>
            <a:pPr algn="ctr"/>
            <a:r>
              <a:rPr lang="en-US" sz="2000" smtClean="0">
                <a:solidFill>
                  <a:srgbClr val="984807"/>
                </a:solidFill>
                <a:latin typeface="Times New Roman"/>
                <a:cs typeface="Times New Roman"/>
              </a:rPr>
              <a:t>Round-robin allocation policy</a:t>
            </a:r>
            <a:endParaRPr lang="en-US" sz="2000">
              <a:solidFill>
                <a:srgbClr val="984807"/>
              </a:solidFill>
              <a:latin typeface="Times New Roman"/>
              <a:cs typeface="Times New Roman"/>
            </a:endParaRPr>
          </a:p>
        </p:txBody>
      </p:sp>
      <p:sp>
        <p:nvSpPr>
          <p:cNvPr id="210" name="ZoneTexte 209"/>
          <p:cNvSpPr txBox="1"/>
          <p:nvPr/>
        </p:nvSpPr>
        <p:spPr>
          <a:xfrm>
            <a:off x="6248400" y="1219200"/>
            <a:ext cx="2667000" cy="646331"/>
          </a:xfrm>
          <a:prstGeom prst="rect">
            <a:avLst/>
          </a:prstGeom>
          <a:noFill/>
        </p:spPr>
        <p:txBody>
          <a:bodyPr wrap="square" rtlCol="0" anchor="ctr" anchorCtr="0">
            <a:noAutofit/>
          </a:bodyPr>
          <a:lstStyle/>
          <a:p>
            <a:pPr algn="ctr"/>
            <a:r>
              <a:rPr lang="en-US" sz="2000" smtClean="0">
                <a:solidFill>
                  <a:srgbClr val="984807"/>
                </a:solidFill>
                <a:latin typeface="Times New Roman"/>
                <a:cs typeface="Times New Roman"/>
              </a:rPr>
              <a:t>Node local object</a:t>
            </a:r>
          </a:p>
          <a:p>
            <a:pPr algn="ctr"/>
            <a:r>
              <a:rPr lang="en-US" sz="2000" smtClean="0">
                <a:solidFill>
                  <a:srgbClr val="984807"/>
                </a:solidFill>
                <a:latin typeface="Times New Roman"/>
                <a:cs typeface="Times New Roman"/>
              </a:rPr>
              <a:t>allocation and copy</a:t>
            </a:r>
            <a:endParaRPr lang="en-US" sz="2000">
              <a:solidFill>
                <a:srgbClr val="984807"/>
              </a:solidFill>
              <a:latin typeface="Times New Roman"/>
              <a:cs typeface="Times New Roman"/>
            </a:endParaRPr>
          </a:p>
        </p:txBody>
      </p:sp>
      <p:sp>
        <p:nvSpPr>
          <p:cNvPr id="212" name="ZoneTexte 211"/>
          <p:cNvSpPr txBox="1"/>
          <p:nvPr/>
        </p:nvSpPr>
        <p:spPr>
          <a:xfrm>
            <a:off x="381000" y="2971800"/>
            <a:ext cx="2438400" cy="369332"/>
          </a:xfrm>
          <a:prstGeom prst="rect">
            <a:avLst/>
          </a:prstGeom>
          <a:noFill/>
        </p:spPr>
        <p:txBody>
          <a:bodyPr wrap="square" rtlCol="0" anchor="ctr" anchorCtr="0">
            <a:noAutofit/>
          </a:bodyPr>
          <a:lstStyle/>
          <a:p>
            <a:pPr algn="ctr"/>
            <a:r>
              <a:rPr lang="en-US" sz="2000" smtClean="0">
                <a:solidFill>
                  <a:schemeClr val="bg1">
                    <a:lumMod val="50000"/>
                  </a:schemeClr>
                </a:solidFill>
                <a:latin typeface="Times New Roman"/>
                <a:cs typeface="Times New Roman"/>
              </a:rPr>
              <a:t>95% on a single node</a:t>
            </a:r>
            <a:endParaRPr lang="en-US" sz="2000">
              <a:solidFill>
                <a:schemeClr val="bg1">
                  <a:lumMod val="50000"/>
                </a:schemeClr>
              </a:solidFill>
              <a:latin typeface="Times New Roman"/>
              <a:cs typeface="Times New Roman"/>
            </a:endParaRPr>
          </a:p>
        </p:txBody>
      </p:sp>
      <p:sp>
        <p:nvSpPr>
          <p:cNvPr id="194" name="ZoneTexte 193"/>
          <p:cNvSpPr txBox="1"/>
          <p:nvPr/>
        </p:nvSpPr>
        <p:spPr>
          <a:xfrm>
            <a:off x="3733800" y="2514600"/>
            <a:ext cx="1778401" cy="400110"/>
          </a:xfrm>
          <a:prstGeom prst="rect">
            <a:avLst/>
          </a:prstGeom>
          <a:noFill/>
        </p:spPr>
        <p:txBody>
          <a:bodyPr wrap="none" rtlCol="0">
            <a:spAutoFit/>
          </a:bodyPr>
          <a:lstStyle/>
          <a:p>
            <a:r>
              <a:rPr lang="en-US" sz="2000" smtClean="0">
                <a:latin typeface="Times New Roman"/>
                <a:cs typeface="Times New Roman"/>
              </a:rPr>
              <a:t>Targets balance</a:t>
            </a:r>
            <a:endParaRPr lang="en-US" sz="2000">
              <a:latin typeface="Times New Roman"/>
              <a:cs typeface="Times New Roman"/>
            </a:endParaRPr>
          </a:p>
        </p:txBody>
      </p:sp>
      <p:sp>
        <p:nvSpPr>
          <p:cNvPr id="195" name="ZoneTexte 194"/>
          <p:cNvSpPr txBox="1"/>
          <p:nvPr/>
        </p:nvSpPr>
        <p:spPr>
          <a:xfrm>
            <a:off x="6629400" y="2514600"/>
            <a:ext cx="1764500" cy="400110"/>
          </a:xfrm>
          <a:prstGeom prst="rect">
            <a:avLst/>
          </a:prstGeom>
          <a:noFill/>
        </p:spPr>
        <p:txBody>
          <a:bodyPr wrap="none" rtlCol="0">
            <a:spAutoFit/>
          </a:bodyPr>
          <a:lstStyle/>
          <a:p>
            <a:r>
              <a:rPr lang="en-US" sz="2000" smtClean="0">
                <a:latin typeface="Times New Roman"/>
                <a:cs typeface="Times New Roman"/>
              </a:rPr>
              <a:t>Targets locality</a:t>
            </a:r>
            <a:endParaRPr lang="en-US" sz="2000">
              <a:latin typeface="Times New Roman"/>
              <a:cs typeface="Times New Roman"/>
            </a:endParaRPr>
          </a:p>
        </p:txBody>
      </p:sp>
      <p:sp>
        <p:nvSpPr>
          <p:cNvPr id="196" name="ZoneTexte 195"/>
          <p:cNvSpPr txBox="1"/>
          <p:nvPr/>
        </p:nvSpPr>
        <p:spPr>
          <a:xfrm>
            <a:off x="381000" y="762000"/>
            <a:ext cx="2438400" cy="369332"/>
          </a:xfrm>
          <a:prstGeom prst="rect">
            <a:avLst/>
          </a:prstGeom>
          <a:noFill/>
        </p:spPr>
        <p:txBody>
          <a:bodyPr wrap="square" rtlCol="0" anchor="ctr" anchorCtr="0">
            <a:noAutofit/>
          </a:bodyPr>
          <a:lstStyle/>
          <a:p>
            <a:pPr algn="ctr"/>
            <a:r>
              <a:rPr lang="en-US" sz="2200" b="1" smtClean="0">
                <a:solidFill>
                  <a:srgbClr val="000090"/>
                </a:solidFill>
                <a:latin typeface="Times New Roman"/>
                <a:cs typeface="Times New Roman"/>
              </a:rPr>
              <a:t>Parallel Scavenge</a:t>
            </a:r>
            <a:endParaRPr lang="en-US" sz="2200" b="1">
              <a:solidFill>
                <a:srgbClr val="000090"/>
              </a:solidFill>
              <a:latin typeface="Times New Roman"/>
              <a:cs typeface="Times New Roman"/>
            </a:endParaRPr>
          </a:p>
        </p:txBody>
      </p:sp>
      <p:sp>
        <p:nvSpPr>
          <p:cNvPr id="201" name="ZoneTexte 200"/>
          <p:cNvSpPr txBox="1"/>
          <p:nvPr/>
        </p:nvSpPr>
        <p:spPr>
          <a:xfrm>
            <a:off x="3352800" y="762000"/>
            <a:ext cx="2438400" cy="369332"/>
          </a:xfrm>
          <a:prstGeom prst="rect">
            <a:avLst/>
          </a:prstGeom>
          <a:noFill/>
        </p:spPr>
        <p:txBody>
          <a:bodyPr wrap="square" rtlCol="0" anchor="ctr" anchorCtr="0">
            <a:noAutofit/>
          </a:bodyPr>
          <a:lstStyle/>
          <a:p>
            <a:pPr algn="ctr"/>
            <a:r>
              <a:rPr lang="en-US" sz="2200" b="1" smtClean="0">
                <a:solidFill>
                  <a:srgbClr val="000000"/>
                </a:solidFill>
                <a:latin typeface="Times New Roman"/>
                <a:cs typeface="Times New Roman"/>
              </a:rPr>
              <a:t>Interleaved</a:t>
            </a:r>
            <a:endParaRPr lang="en-US" sz="2200" b="1">
              <a:solidFill>
                <a:srgbClr val="000000"/>
              </a:solidFill>
              <a:latin typeface="Times New Roman"/>
              <a:cs typeface="Times New Roman"/>
            </a:endParaRPr>
          </a:p>
        </p:txBody>
      </p:sp>
      <p:sp>
        <p:nvSpPr>
          <p:cNvPr id="204" name="ZoneTexte 203"/>
          <p:cNvSpPr txBox="1"/>
          <p:nvPr/>
        </p:nvSpPr>
        <p:spPr>
          <a:xfrm>
            <a:off x="6248400" y="762000"/>
            <a:ext cx="2667000" cy="369332"/>
          </a:xfrm>
          <a:prstGeom prst="rect">
            <a:avLst/>
          </a:prstGeom>
          <a:noFill/>
        </p:spPr>
        <p:txBody>
          <a:bodyPr wrap="square" rtlCol="0" anchor="ctr" anchorCtr="0">
            <a:noAutofit/>
          </a:bodyPr>
          <a:lstStyle/>
          <a:p>
            <a:pPr algn="ctr"/>
            <a:r>
              <a:rPr lang="en-US" sz="2200" b="1" smtClean="0">
                <a:solidFill>
                  <a:srgbClr val="660066"/>
                </a:solidFill>
                <a:latin typeface="Times New Roman"/>
                <a:cs typeface="Times New Roman"/>
              </a:rPr>
              <a:t>Fragmented</a:t>
            </a:r>
            <a:endParaRPr lang="en-US" sz="2200" b="1">
              <a:solidFill>
                <a:srgbClr val="660066"/>
              </a:solidFill>
              <a:latin typeface="Times New Roman"/>
              <a:cs typeface="Times New Roman"/>
            </a:endParaRPr>
          </a:p>
        </p:txBody>
      </p:sp>
      <p:sp>
        <p:nvSpPr>
          <p:cNvPr id="116" name="Footer Placeholder 115"/>
          <p:cNvSpPr>
            <a:spLocks noGrp="1"/>
          </p:cNvSpPr>
          <p:nvPr>
            <p:ph type="ftr" sz="quarter" idx="11"/>
          </p:nvPr>
        </p:nvSpPr>
        <p:spPr/>
        <p:txBody>
          <a:bodyPr/>
          <a:lstStyle/>
          <a:p>
            <a:r>
              <a:rPr lang="fr-FR" smtClean="0"/>
              <a:t>A Study of the </a:t>
            </a:r>
            <a:r>
              <a:rPr lang="fr-FR" err="1" smtClean="0"/>
              <a:t>Scalability</a:t>
            </a:r>
            <a:r>
              <a:rPr lang="fr-FR" smtClean="0"/>
              <a:t> of </a:t>
            </a:r>
            <a:r>
              <a:rPr lang="fr-FR" err="1" smtClean="0"/>
              <a:t>Garbage</a:t>
            </a:r>
            <a:r>
              <a:rPr lang="fr-FR" smtClean="0"/>
              <a:t> </a:t>
            </a:r>
            <a:r>
              <a:rPr lang="fr-FR" err="1" smtClean="0"/>
              <a:t>Collectors</a:t>
            </a:r>
            <a:r>
              <a:rPr lang="fr-FR" smtClean="0"/>
              <a:t> on </a:t>
            </a:r>
            <a:r>
              <a:rPr lang="fr-FR" err="1" smtClean="0"/>
              <a:t>Multicores</a:t>
            </a:r>
            <a:endParaRPr lang="en-US"/>
          </a:p>
        </p:txBody>
      </p:sp>
      <p:pic>
        <p:nvPicPr>
          <p:cNvPr id="117" name="Picture 116" descr="specjbb_baseline.bmp"/>
          <p:cNvPicPr>
            <a:picLocks noChangeAspect="1"/>
          </p:cNvPicPr>
          <p:nvPr/>
        </p:nvPicPr>
        <p:blipFill>
          <a:blip r:embed="rId3" cstate="print"/>
          <a:stretch>
            <a:fillRect/>
          </a:stretch>
        </p:blipFill>
        <p:spPr>
          <a:xfrm>
            <a:off x="4419600" y="3505200"/>
            <a:ext cx="4267200" cy="2971806"/>
          </a:xfrm>
          <a:prstGeom prst="rect">
            <a:avLst/>
          </a:prstGeom>
        </p:spPr>
      </p:pic>
      <p:sp>
        <p:nvSpPr>
          <p:cNvPr id="118" name="ZoneTexte 193"/>
          <p:cNvSpPr txBox="1"/>
          <p:nvPr/>
        </p:nvSpPr>
        <p:spPr>
          <a:xfrm>
            <a:off x="7696200" y="5257800"/>
            <a:ext cx="454046" cy="369332"/>
          </a:xfrm>
          <a:prstGeom prst="rect">
            <a:avLst/>
          </a:prstGeom>
          <a:noFill/>
        </p:spPr>
        <p:txBody>
          <a:bodyPr wrap="none" rtlCol="0">
            <a:spAutoFit/>
          </a:bodyPr>
          <a:lstStyle/>
          <a:p>
            <a:r>
              <a:rPr lang="en-US" b="1" smtClean="0">
                <a:solidFill>
                  <a:srgbClr val="000090"/>
                </a:solidFill>
                <a:latin typeface="Times New Roman"/>
                <a:cs typeface="Times New Roman"/>
              </a:rPr>
              <a:t>PS</a:t>
            </a:r>
            <a:endParaRPr lang="en-US" b="1">
              <a:solidFill>
                <a:srgbClr val="000090"/>
              </a:solidFill>
              <a:latin typeface="Times New Roman"/>
              <a:cs typeface="Times New Roman"/>
            </a:endParaRPr>
          </a:p>
        </p:txBody>
      </p:sp>
      <p:sp>
        <p:nvSpPr>
          <p:cNvPr id="119" name="ZoneTexte 194"/>
          <p:cNvSpPr txBox="1"/>
          <p:nvPr/>
        </p:nvSpPr>
        <p:spPr>
          <a:xfrm>
            <a:off x="5156592" y="3810000"/>
            <a:ext cx="1168008" cy="400110"/>
          </a:xfrm>
          <a:prstGeom prst="rect">
            <a:avLst/>
          </a:prstGeom>
          <a:noFill/>
        </p:spPr>
        <p:txBody>
          <a:bodyPr wrap="none" rtlCol="0">
            <a:spAutoFit/>
          </a:bodyPr>
          <a:lstStyle/>
          <a:p>
            <a:r>
              <a:rPr lang="en-US" sz="2000" b="1" err="1" smtClean="0">
                <a:latin typeface="Times New Roman"/>
                <a:cs typeface="Times New Roman"/>
              </a:rPr>
              <a:t>SpecJBB</a:t>
            </a:r>
            <a:endParaRPr lang="en-US" b="1">
              <a:latin typeface="Times New Roman"/>
              <a:cs typeface="Times New Roman"/>
            </a:endParaRPr>
          </a:p>
        </p:txBody>
      </p:sp>
      <p:sp>
        <p:nvSpPr>
          <p:cNvPr id="121" name="TextBox 143"/>
          <p:cNvSpPr txBox="1"/>
          <p:nvPr/>
        </p:nvSpPr>
        <p:spPr>
          <a:xfrm>
            <a:off x="5638800" y="6248400"/>
            <a:ext cx="2438400" cy="400110"/>
          </a:xfrm>
          <a:prstGeom prst="rect">
            <a:avLst/>
          </a:prstGeom>
          <a:noFill/>
        </p:spPr>
        <p:txBody>
          <a:bodyPr wrap="square" rtlCol="0">
            <a:spAutoFit/>
          </a:bodyPr>
          <a:lstStyle/>
          <a:p>
            <a:pPr algn="ctr"/>
            <a:r>
              <a:rPr lang="en-US" sz="2000" smtClean="0">
                <a:latin typeface="Times New Roman"/>
                <a:cs typeface="Times New Roman"/>
              </a:rPr>
              <a:t>GC threads</a:t>
            </a:r>
            <a:endParaRPr lang="en-US" sz="2000">
              <a:latin typeface="Times New Roman"/>
              <a:cs typeface="Times New Roman"/>
            </a:endParaRPr>
          </a:p>
        </p:txBody>
      </p:sp>
      <p:sp>
        <p:nvSpPr>
          <p:cNvPr id="122" name="ZoneTexte 200"/>
          <p:cNvSpPr txBox="1"/>
          <p:nvPr/>
        </p:nvSpPr>
        <p:spPr>
          <a:xfrm rot="16200000">
            <a:off x="3284399" y="4945202"/>
            <a:ext cx="2334935" cy="369332"/>
          </a:xfrm>
          <a:prstGeom prst="rect">
            <a:avLst/>
          </a:prstGeom>
          <a:noFill/>
        </p:spPr>
        <p:txBody>
          <a:bodyPr wrap="none" rtlCol="0">
            <a:spAutoFit/>
          </a:bodyPr>
          <a:lstStyle/>
          <a:p>
            <a:r>
              <a:rPr lang="en-US" smtClean="0">
                <a:latin typeface="Times New Roman"/>
                <a:cs typeface="Times New Roman"/>
              </a:rPr>
              <a:t>GC Throughput (GB/</a:t>
            </a:r>
            <a:r>
              <a:rPr lang="en-US" err="1" smtClean="0">
                <a:latin typeface="Times New Roman"/>
                <a:cs typeface="Times New Roman"/>
              </a:rPr>
              <a:t>s</a:t>
            </a:r>
            <a:r>
              <a:rPr lang="en-US" smtClean="0">
                <a:latin typeface="Times New Roman"/>
                <a:cs typeface="Times New Roman"/>
              </a:rPr>
              <a:t>)</a:t>
            </a:r>
            <a:endParaRPr lang="en-US">
              <a:latin typeface="Times New Roman"/>
              <a:cs typeface="Times New Roman"/>
            </a:endParaRPr>
          </a:p>
        </p:txBody>
      </p:sp>
      <p:sp>
        <p:nvSpPr>
          <p:cNvPr id="140" name="ZoneTexte 210"/>
          <p:cNvSpPr txBox="1"/>
          <p:nvPr/>
        </p:nvSpPr>
        <p:spPr>
          <a:xfrm>
            <a:off x="3810000" y="3505200"/>
            <a:ext cx="1143000" cy="400110"/>
          </a:xfrm>
          <a:prstGeom prst="rect">
            <a:avLst/>
          </a:prstGeom>
          <a:noFill/>
        </p:spPr>
        <p:txBody>
          <a:bodyPr wrap="square" rtlCol="0">
            <a:spAutoFit/>
          </a:bodyPr>
          <a:lstStyle/>
          <a:p>
            <a:pPr algn="r"/>
            <a:r>
              <a:rPr lang="en-US" sz="2000" b="1" smtClean="0">
                <a:solidFill>
                  <a:srgbClr val="008000"/>
                </a:solidFill>
                <a:latin typeface="Calibri"/>
                <a:cs typeface="Calibri"/>
              </a:rPr>
              <a:t>Better </a:t>
            </a:r>
            <a:r>
              <a:rPr lang="en-US" sz="2000" smtClean="0">
                <a:solidFill>
                  <a:srgbClr val="008000"/>
                </a:solidFill>
                <a:latin typeface="Lucida Grande"/>
                <a:ea typeface="Lucida Grande"/>
                <a:cs typeface="Lucida Grande"/>
              </a:rPr>
              <a:t>↑</a:t>
            </a:r>
            <a:endParaRPr lang="en-US" sz="2000" b="1">
              <a:solidFill>
                <a:srgbClr val="008000"/>
              </a:solidFill>
              <a:latin typeface="Calibri"/>
              <a:cs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Picture 143" descr="specjbb_interleaved.bmp"/>
          <p:cNvPicPr>
            <a:picLocks noChangeAspect="1"/>
          </p:cNvPicPr>
          <p:nvPr/>
        </p:nvPicPr>
        <p:blipFill>
          <a:blip r:embed="rId3" cstate="print"/>
          <a:stretch>
            <a:fillRect/>
          </a:stretch>
        </p:blipFill>
        <p:spPr>
          <a:xfrm>
            <a:off x="4419600" y="3505200"/>
            <a:ext cx="4267199" cy="2971800"/>
          </a:xfrm>
          <a:prstGeom prst="rect">
            <a:avLst/>
          </a:prstGeom>
        </p:spPr>
      </p:pic>
      <p:sp>
        <p:nvSpPr>
          <p:cNvPr id="2" name="Titre 1"/>
          <p:cNvSpPr>
            <a:spLocks noGrp="1"/>
          </p:cNvSpPr>
          <p:nvPr>
            <p:ph type="title"/>
          </p:nvPr>
        </p:nvSpPr>
        <p:spPr/>
        <p:txBody>
          <a:bodyPr>
            <a:normAutofit fontScale="90000"/>
          </a:bodyPr>
          <a:lstStyle/>
          <a:p>
            <a:r>
              <a:rPr lang="en-US" smtClean="0"/>
              <a:t>Interleaved heap layout analysis</a:t>
            </a:r>
            <a:endParaRPr lang="en-US"/>
          </a:p>
        </p:txBody>
      </p:sp>
      <p:sp>
        <p:nvSpPr>
          <p:cNvPr id="4" name="Espace réservé de la date 3"/>
          <p:cNvSpPr>
            <a:spLocks noGrp="1"/>
          </p:cNvSpPr>
          <p:nvPr>
            <p:ph type="dt" sz="half" idx="10"/>
          </p:nvPr>
        </p:nvSpPr>
        <p:spPr/>
        <p:txBody>
          <a:bodyPr/>
          <a:lstStyle/>
          <a:p>
            <a:r>
              <a:rPr lang="en-US" smtClean="0"/>
              <a:t>Lokesh Gidra</a:t>
            </a:r>
            <a:endParaRPr lang="en-US"/>
          </a:p>
        </p:txBody>
      </p:sp>
      <p:sp>
        <p:nvSpPr>
          <p:cNvPr id="6" name="Espace réservé du numéro de diapositive 5"/>
          <p:cNvSpPr>
            <a:spLocks noGrp="1"/>
          </p:cNvSpPr>
          <p:nvPr>
            <p:ph type="sldNum" sz="quarter" idx="12"/>
          </p:nvPr>
        </p:nvSpPr>
        <p:spPr/>
        <p:txBody>
          <a:bodyPr/>
          <a:lstStyle/>
          <a:p>
            <a:fld id="{92BDF9E0-75C6-4D77-A6BA-576DDC803D1A}" type="slidenum">
              <a:rPr lang="en-US" smtClean="0"/>
              <a:pPr/>
              <a:t>16</a:t>
            </a:fld>
            <a:endParaRPr lang="en-US"/>
          </a:p>
        </p:txBody>
      </p:sp>
      <p:grpSp>
        <p:nvGrpSpPr>
          <p:cNvPr id="3" name="Grouper 192"/>
          <p:cNvGrpSpPr/>
          <p:nvPr/>
        </p:nvGrpSpPr>
        <p:grpSpPr>
          <a:xfrm>
            <a:off x="381000" y="1905000"/>
            <a:ext cx="2438400" cy="304800"/>
            <a:chOff x="1676400" y="1600200"/>
            <a:chExt cx="2438400" cy="304800"/>
          </a:xfrm>
        </p:grpSpPr>
        <p:sp>
          <p:nvSpPr>
            <p:cNvPr id="75" name="Rectangle 74"/>
            <p:cNvSpPr/>
            <p:nvPr/>
          </p:nvSpPr>
          <p:spPr>
            <a:xfrm>
              <a:off x="16764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76" name="Rectangle 75"/>
            <p:cNvSpPr/>
            <p:nvPr/>
          </p:nvSpPr>
          <p:spPr>
            <a:xfrm>
              <a:off x="18288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77" name="Rectangle 76"/>
            <p:cNvSpPr/>
            <p:nvPr/>
          </p:nvSpPr>
          <p:spPr>
            <a:xfrm>
              <a:off x="19812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78" name="Rectangle 77"/>
            <p:cNvSpPr/>
            <p:nvPr/>
          </p:nvSpPr>
          <p:spPr>
            <a:xfrm>
              <a:off x="21336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79" name="Rectangle 78"/>
            <p:cNvSpPr/>
            <p:nvPr/>
          </p:nvSpPr>
          <p:spPr>
            <a:xfrm>
              <a:off x="22860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80" name="Rectangle 79"/>
            <p:cNvSpPr/>
            <p:nvPr/>
          </p:nvSpPr>
          <p:spPr>
            <a:xfrm>
              <a:off x="24384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81" name="Rectangle 80"/>
            <p:cNvSpPr/>
            <p:nvPr/>
          </p:nvSpPr>
          <p:spPr>
            <a:xfrm>
              <a:off x="25908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82" name="Rectangle 81"/>
            <p:cNvSpPr/>
            <p:nvPr/>
          </p:nvSpPr>
          <p:spPr>
            <a:xfrm>
              <a:off x="27432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83" name="Rectangle 82"/>
            <p:cNvSpPr/>
            <p:nvPr/>
          </p:nvSpPr>
          <p:spPr>
            <a:xfrm>
              <a:off x="28956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84" name="Rectangle 83"/>
            <p:cNvSpPr/>
            <p:nvPr/>
          </p:nvSpPr>
          <p:spPr>
            <a:xfrm>
              <a:off x="30480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85" name="Rectangle 84"/>
            <p:cNvSpPr/>
            <p:nvPr/>
          </p:nvSpPr>
          <p:spPr>
            <a:xfrm>
              <a:off x="32004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86" name="Rectangle 85"/>
            <p:cNvSpPr/>
            <p:nvPr/>
          </p:nvSpPr>
          <p:spPr>
            <a:xfrm>
              <a:off x="33528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87" name="Rectangle 86"/>
            <p:cNvSpPr/>
            <p:nvPr/>
          </p:nvSpPr>
          <p:spPr>
            <a:xfrm>
              <a:off x="35052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88" name="Rectangle 87"/>
            <p:cNvSpPr/>
            <p:nvPr/>
          </p:nvSpPr>
          <p:spPr>
            <a:xfrm>
              <a:off x="36576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89" name="Rectangle 88"/>
            <p:cNvSpPr/>
            <p:nvPr/>
          </p:nvSpPr>
          <p:spPr>
            <a:xfrm>
              <a:off x="3810000" y="1600200"/>
              <a:ext cx="152400" cy="304800"/>
            </a:xfrm>
            <a:prstGeom prst="rect">
              <a:avLst/>
            </a:prstGeom>
            <a:solidFill>
              <a:schemeClr val="accent4">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90" name="Rectangle 89"/>
            <p:cNvSpPr/>
            <p:nvPr/>
          </p:nvSpPr>
          <p:spPr>
            <a:xfrm>
              <a:off x="3962400" y="1600200"/>
              <a:ext cx="152400" cy="304800"/>
            </a:xfrm>
            <a:prstGeom prst="rect">
              <a:avLst/>
            </a:prstGeom>
            <a:solidFill>
              <a:schemeClr val="accent6">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grpSp>
      <p:grpSp>
        <p:nvGrpSpPr>
          <p:cNvPr id="7" name="Grouper 193"/>
          <p:cNvGrpSpPr/>
          <p:nvPr/>
        </p:nvGrpSpPr>
        <p:grpSpPr>
          <a:xfrm>
            <a:off x="3352800" y="1905000"/>
            <a:ext cx="2438400" cy="304800"/>
            <a:chOff x="1600200" y="3048000"/>
            <a:chExt cx="2438400" cy="304800"/>
          </a:xfrm>
        </p:grpSpPr>
        <p:sp>
          <p:nvSpPr>
            <p:cNvPr id="99" name="Rectangle 98"/>
            <p:cNvSpPr/>
            <p:nvPr/>
          </p:nvSpPr>
          <p:spPr>
            <a:xfrm>
              <a:off x="1600200" y="3048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00" name="Rectangle 99"/>
            <p:cNvSpPr/>
            <p:nvPr/>
          </p:nvSpPr>
          <p:spPr>
            <a:xfrm>
              <a:off x="1752600" y="3048000"/>
              <a:ext cx="152400" cy="304800"/>
            </a:xfrm>
            <a:prstGeom prst="rect">
              <a:avLst/>
            </a:prstGeom>
            <a:solidFill>
              <a:schemeClr val="accent6">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01" name="Rectangle 100"/>
            <p:cNvSpPr/>
            <p:nvPr/>
          </p:nvSpPr>
          <p:spPr>
            <a:xfrm>
              <a:off x="1905000" y="3048000"/>
              <a:ext cx="152400" cy="304800"/>
            </a:xfrm>
            <a:prstGeom prst="rect">
              <a:avLst/>
            </a:prstGeom>
            <a:solidFill>
              <a:schemeClr val="accent4">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02" name="Rectangle 101"/>
            <p:cNvSpPr/>
            <p:nvPr/>
          </p:nvSpPr>
          <p:spPr>
            <a:xfrm>
              <a:off x="2057400" y="3048000"/>
              <a:ext cx="152400" cy="304800"/>
            </a:xfrm>
            <a:prstGeom prst="rect">
              <a:avLst/>
            </a:prstGeom>
            <a:solidFill>
              <a:schemeClr val="bg2">
                <a:lumMod val="5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03" name="Rectangle 102"/>
            <p:cNvSpPr/>
            <p:nvPr/>
          </p:nvSpPr>
          <p:spPr>
            <a:xfrm>
              <a:off x="2209800" y="3048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04" name="Rectangle 103"/>
            <p:cNvSpPr/>
            <p:nvPr/>
          </p:nvSpPr>
          <p:spPr>
            <a:xfrm>
              <a:off x="2362200" y="3048000"/>
              <a:ext cx="152400" cy="304800"/>
            </a:xfrm>
            <a:prstGeom prst="rect">
              <a:avLst/>
            </a:prstGeom>
            <a:solidFill>
              <a:schemeClr val="accent6">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05" name="Rectangle 104"/>
            <p:cNvSpPr/>
            <p:nvPr/>
          </p:nvSpPr>
          <p:spPr>
            <a:xfrm>
              <a:off x="2514600" y="3048000"/>
              <a:ext cx="152400" cy="304800"/>
            </a:xfrm>
            <a:prstGeom prst="rect">
              <a:avLst/>
            </a:prstGeom>
            <a:solidFill>
              <a:schemeClr val="accent4">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06" name="Rectangle 105"/>
            <p:cNvSpPr/>
            <p:nvPr/>
          </p:nvSpPr>
          <p:spPr>
            <a:xfrm>
              <a:off x="2667000" y="3048000"/>
              <a:ext cx="152400" cy="304800"/>
            </a:xfrm>
            <a:prstGeom prst="rect">
              <a:avLst/>
            </a:prstGeom>
            <a:solidFill>
              <a:schemeClr val="bg2">
                <a:lumMod val="5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07" name="Rectangle 106"/>
            <p:cNvSpPr/>
            <p:nvPr/>
          </p:nvSpPr>
          <p:spPr>
            <a:xfrm>
              <a:off x="2819400" y="3048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08" name="Rectangle 107"/>
            <p:cNvSpPr/>
            <p:nvPr/>
          </p:nvSpPr>
          <p:spPr>
            <a:xfrm>
              <a:off x="2971800" y="3048000"/>
              <a:ext cx="152400" cy="304800"/>
            </a:xfrm>
            <a:prstGeom prst="rect">
              <a:avLst/>
            </a:prstGeom>
            <a:solidFill>
              <a:schemeClr val="accent6">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09" name="Rectangle 108"/>
            <p:cNvSpPr/>
            <p:nvPr/>
          </p:nvSpPr>
          <p:spPr>
            <a:xfrm>
              <a:off x="3124200" y="3048000"/>
              <a:ext cx="152400" cy="304800"/>
            </a:xfrm>
            <a:prstGeom prst="rect">
              <a:avLst/>
            </a:prstGeom>
            <a:solidFill>
              <a:schemeClr val="accent4">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10" name="Rectangle 109"/>
            <p:cNvSpPr/>
            <p:nvPr/>
          </p:nvSpPr>
          <p:spPr>
            <a:xfrm>
              <a:off x="3276600" y="3048000"/>
              <a:ext cx="152400" cy="304800"/>
            </a:xfrm>
            <a:prstGeom prst="rect">
              <a:avLst/>
            </a:prstGeom>
            <a:solidFill>
              <a:schemeClr val="bg2">
                <a:lumMod val="5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11" name="Rectangle 110"/>
            <p:cNvSpPr/>
            <p:nvPr/>
          </p:nvSpPr>
          <p:spPr>
            <a:xfrm>
              <a:off x="3429000" y="3048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12" name="Rectangle 111"/>
            <p:cNvSpPr/>
            <p:nvPr/>
          </p:nvSpPr>
          <p:spPr>
            <a:xfrm>
              <a:off x="3581400" y="3048000"/>
              <a:ext cx="152400" cy="304800"/>
            </a:xfrm>
            <a:prstGeom prst="rect">
              <a:avLst/>
            </a:prstGeom>
            <a:solidFill>
              <a:schemeClr val="accent6">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13" name="Rectangle 112"/>
            <p:cNvSpPr/>
            <p:nvPr/>
          </p:nvSpPr>
          <p:spPr>
            <a:xfrm>
              <a:off x="3733800" y="3048000"/>
              <a:ext cx="152400" cy="304800"/>
            </a:xfrm>
            <a:prstGeom prst="rect">
              <a:avLst/>
            </a:prstGeom>
            <a:solidFill>
              <a:schemeClr val="accent4">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14" name="Rectangle 113"/>
            <p:cNvSpPr/>
            <p:nvPr/>
          </p:nvSpPr>
          <p:spPr>
            <a:xfrm>
              <a:off x="3886200" y="3048000"/>
              <a:ext cx="152400" cy="304800"/>
            </a:xfrm>
            <a:prstGeom prst="rect">
              <a:avLst/>
            </a:prstGeom>
            <a:solidFill>
              <a:schemeClr val="bg2">
                <a:lumMod val="5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grpSp>
      <p:sp>
        <p:nvSpPr>
          <p:cNvPr id="123" name="Rectangle 122"/>
          <p:cNvSpPr/>
          <p:nvPr/>
        </p:nvSpPr>
        <p:spPr>
          <a:xfrm>
            <a:off x="6248400" y="1905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124" name="Rectangle 123"/>
          <p:cNvSpPr/>
          <p:nvPr/>
        </p:nvSpPr>
        <p:spPr>
          <a:xfrm>
            <a:off x="6400800" y="1905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125" name="Rectangle 124"/>
          <p:cNvSpPr/>
          <p:nvPr/>
        </p:nvSpPr>
        <p:spPr>
          <a:xfrm>
            <a:off x="6553200" y="1905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126" name="Rectangle 125"/>
          <p:cNvSpPr/>
          <p:nvPr/>
        </p:nvSpPr>
        <p:spPr>
          <a:xfrm>
            <a:off x="6705600" y="1905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127" name="Rectangle 126"/>
          <p:cNvSpPr/>
          <p:nvPr/>
        </p:nvSpPr>
        <p:spPr>
          <a:xfrm>
            <a:off x="6934200" y="1905000"/>
            <a:ext cx="152400" cy="304800"/>
          </a:xfrm>
          <a:prstGeom prst="rect">
            <a:avLst/>
          </a:prstGeom>
          <a:solidFill>
            <a:schemeClr val="accent6">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128" name="Rectangle 127"/>
          <p:cNvSpPr/>
          <p:nvPr/>
        </p:nvSpPr>
        <p:spPr>
          <a:xfrm>
            <a:off x="7086600" y="1905000"/>
            <a:ext cx="152400" cy="304800"/>
          </a:xfrm>
          <a:prstGeom prst="rect">
            <a:avLst/>
          </a:prstGeom>
          <a:solidFill>
            <a:schemeClr val="accent6">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129" name="Rectangle 128"/>
          <p:cNvSpPr/>
          <p:nvPr/>
        </p:nvSpPr>
        <p:spPr>
          <a:xfrm>
            <a:off x="7239000" y="1905000"/>
            <a:ext cx="152400" cy="304800"/>
          </a:xfrm>
          <a:prstGeom prst="rect">
            <a:avLst/>
          </a:prstGeom>
          <a:solidFill>
            <a:schemeClr val="accent6">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130" name="Rectangle 129"/>
          <p:cNvSpPr/>
          <p:nvPr/>
        </p:nvSpPr>
        <p:spPr>
          <a:xfrm>
            <a:off x="7391400" y="1905000"/>
            <a:ext cx="152400" cy="304800"/>
          </a:xfrm>
          <a:prstGeom prst="rect">
            <a:avLst/>
          </a:prstGeom>
          <a:solidFill>
            <a:schemeClr val="accent6">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131" name="Rectangle 130"/>
          <p:cNvSpPr/>
          <p:nvPr/>
        </p:nvSpPr>
        <p:spPr>
          <a:xfrm>
            <a:off x="7620000" y="1905000"/>
            <a:ext cx="152400" cy="304800"/>
          </a:xfrm>
          <a:prstGeom prst="rect">
            <a:avLst/>
          </a:prstGeom>
          <a:solidFill>
            <a:schemeClr val="accent4">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132" name="Rectangle 131"/>
          <p:cNvSpPr/>
          <p:nvPr/>
        </p:nvSpPr>
        <p:spPr>
          <a:xfrm>
            <a:off x="7772400" y="1905000"/>
            <a:ext cx="152400" cy="304800"/>
          </a:xfrm>
          <a:prstGeom prst="rect">
            <a:avLst/>
          </a:prstGeom>
          <a:solidFill>
            <a:schemeClr val="accent4">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133" name="Rectangle 132"/>
          <p:cNvSpPr/>
          <p:nvPr/>
        </p:nvSpPr>
        <p:spPr>
          <a:xfrm>
            <a:off x="7924800" y="1905000"/>
            <a:ext cx="152400" cy="304800"/>
          </a:xfrm>
          <a:prstGeom prst="rect">
            <a:avLst/>
          </a:prstGeom>
          <a:solidFill>
            <a:schemeClr val="accent4">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134" name="Rectangle 133"/>
          <p:cNvSpPr/>
          <p:nvPr/>
        </p:nvSpPr>
        <p:spPr>
          <a:xfrm>
            <a:off x="8077200" y="1905000"/>
            <a:ext cx="152400" cy="304800"/>
          </a:xfrm>
          <a:prstGeom prst="rect">
            <a:avLst/>
          </a:prstGeom>
          <a:solidFill>
            <a:schemeClr val="accent4">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135" name="Rectangle 134"/>
          <p:cNvSpPr/>
          <p:nvPr/>
        </p:nvSpPr>
        <p:spPr>
          <a:xfrm>
            <a:off x="8305800" y="1905000"/>
            <a:ext cx="152400" cy="304800"/>
          </a:xfrm>
          <a:prstGeom prst="rect">
            <a:avLst/>
          </a:prstGeom>
          <a:solidFill>
            <a:schemeClr val="bg2">
              <a:lumMod val="5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136" name="Rectangle 135"/>
          <p:cNvSpPr/>
          <p:nvPr/>
        </p:nvSpPr>
        <p:spPr>
          <a:xfrm>
            <a:off x="8458200" y="1905000"/>
            <a:ext cx="152400" cy="304800"/>
          </a:xfrm>
          <a:prstGeom prst="rect">
            <a:avLst/>
          </a:prstGeom>
          <a:solidFill>
            <a:schemeClr val="bg2">
              <a:lumMod val="5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137" name="Rectangle 136"/>
          <p:cNvSpPr/>
          <p:nvPr/>
        </p:nvSpPr>
        <p:spPr>
          <a:xfrm>
            <a:off x="8610600" y="1905000"/>
            <a:ext cx="152400" cy="304800"/>
          </a:xfrm>
          <a:prstGeom prst="rect">
            <a:avLst/>
          </a:prstGeom>
          <a:solidFill>
            <a:schemeClr val="bg2">
              <a:lumMod val="5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138" name="Rectangle 137"/>
          <p:cNvSpPr/>
          <p:nvPr/>
        </p:nvSpPr>
        <p:spPr>
          <a:xfrm>
            <a:off x="8763000" y="1905000"/>
            <a:ext cx="152400" cy="304800"/>
          </a:xfrm>
          <a:prstGeom prst="rect">
            <a:avLst/>
          </a:prstGeom>
          <a:solidFill>
            <a:schemeClr val="bg2">
              <a:lumMod val="5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grpSp>
        <p:nvGrpSpPr>
          <p:cNvPr id="8" name="Grouper 60"/>
          <p:cNvGrpSpPr>
            <a:grpSpLocks noChangeAspect="1"/>
          </p:cNvGrpSpPr>
          <p:nvPr/>
        </p:nvGrpSpPr>
        <p:grpSpPr>
          <a:xfrm>
            <a:off x="685800" y="4267200"/>
            <a:ext cx="2615167" cy="2108950"/>
            <a:chOff x="1307018" y="2362200"/>
            <a:chExt cx="4255583" cy="2819796"/>
          </a:xfrm>
        </p:grpSpPr>
        <p:sp>
          <p:nvSpPr>
            <p:cNvPr id="149" name="Cylindre 61"/>
            <p:cNvSpPr/>
            <p:nvPr/>
          </p:nvSpPr>
          <p:spPr>
            <a:xfrm rot="3120000">
              <a:off x="3418056" y="2523877"/>
              <a:ext cx="99536" cy="253495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0" name="Cylindre 62"/>
            <p:cNvSpPr/>
            <p:nvPr/>
          </p:nvSpPr>
          <p:spPr>
            <a:xfrm rot="18480000">
              <a:off x="3379232" y="2465898"/>
              <a:ext cx="99536" cy="253495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1" name="Cylindre 63"/>
            <p:cNvSpPr/>
            <p:nvPr/>
          </p:nvSpPr>
          <p:spPr>
            <a:xfrm rot="16200000">
              <a:off x="3429000" y="3962400"/>
              <a:ext cx="76200" cy="114300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2" name="Cylindre 64"/>
            <p:cNvSpPr/>
            <p:nvPr/>
          </p:nvSpPr>
          <p:spPr>
            <a:xfrm>
              <a:off x="4419600" y="3505200"/>
              <a:ext cx="76200" cy="68580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3" name="Cylindre 65"/>
            <p:cNvSpPr/>
            <p:nvPr/>
          </p:nvSpPr>
          <p:spPr>
            <a:xfrm>
              <a:off x="2362200" y="3429000"/>
              <a:ext cx="76200" cy="68580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4" name="Cylindre 66"/>
            <p:cNvSpPr/>
            <p:nvPr/>
          </p:nvSpPr>
          <p:spPr>
            <a:xfrm rot="16200000">
              <a:off x="3429000" y="2438400"/>
              <a:ext cx="76200" cy="114300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5" name="Cylindre 67"/>
            <p:cNvSpPr/>
            <p:nvPr/>
          </p:nvSpPr>
          <p:spPr>
            <a:xfrm rot="16200000">
              <a:off x="1752600" y="2743200"/>
              <a:ext cx="76200" cy="533400"/>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6" name="Rectangle 155"/>
            <p:cNvSpPr/>
            <p:nvPr/>
          </p:nvSpPr>
          <p:spPr>
            <a:xfrm>
              <a:off x="1905000" y="2362200"/>
              <a:ext cx="1066800" cy="1219200"/>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7" name="Rectangle 156"/>
            <p:cNvSpPr/>
            <p:nvPr/>
          </p:nvSpPr>
          <p:spPr>
            <a:xfrm>
              <a:off x="1981200" y="2438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58" name="Rectangle 157"/>
            <p:cNvSpPr/>
            <p:nvPr/>
          </p:nvSpPr>
          <p:spPr>
            <a:xfrm>
              <a:off x="2514600" y="2438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59" name="Rectangle 158"/>
            <p:cNvSpPr/>
            <p:nvPr/>
          </p:nvSpPr>
          <p:spPr>
            <a:xfrm>
              <a:off x="1981200" y="2819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60" name="Rectangle 159"/>
            <p:cNvSpPr/>
            <p:nvPr/>
          </p:nvSpPr>
          <p:spPr>
            <a:xfrm>
              <a:off x="2514600" y="2819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61" name="Rectangle 160"/>
            <p:cNvSpPr/>
            <p:nvPr/>
          </p:nvSpPr>
          <p:spPr>
            <a:xfrm>
              <a:off x="1981200" y="3200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62" name="Rectangle 161"/>
            <p:cNvSpPr/>
            <p:nvPr/>
          </p:nvSpPr>
          <p:spPr>
            <a:xfrm>
              <a:off x="2514600" y="3200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63" name="Rectangle 162"/>
            <p:cNvSpPr/>
            <p:nvPr/>
          </p:nvSpPr>
          <p:spPr>
            <a:xfrm rot="16200000">
              <a:off x="889489" y="2783268"/>
              <a:ext cx="1216057" cy="381000"/>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sp>
          <p:nvSpPr>
            <p:cNvPr id="164" name="Cylindre 76"/>
            <p:cNvSpPr/>
            <p:nvPr/>
          </p:nvSpPr>
          <p:spPr>
            <a:xfrm rot="16200000">
              <a:off x="5029200" y="2743200"/>
              <a:ext cx="76200" cy="533400"/>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65" name="Rectangle 164"/>
            <p:cNvSpPr/>
            <p:nvPr/>
          </p:nvSpPr>
          <p:spPr>
            <a:xfrm>
              <a:off x="3886200" y="2362200"/>
              <a:ext cx="1066800" cy="1219200"/>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66" name="Rectangle 165"/>
            <p:cNvSpPr/>
            <p:nvPr/>
          </p:nvSpPr>
          <p:spPr>
            <a:xfrm>
              <a:off x="3962400" y="2438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67" name="Rectangle 166"/>
            <p:cNvSpPr/>
            <p:nvPr/>
          </p:nvSpPr>
          <p:spPr>
            <a:xfrm>
              <a:off x="4495800" y="2438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68" name="Rectangle 167"/>
            <p:cNvSpPr/>
            <p:nvPr/>
          </p:nvSpPr>
          <p:spPr>
            <a:xfrm>
              <a:off x="3962400" y="2819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69" name="Rectangle 168"/>
            <p:cNvSpPr/>
            <p:nvPr/>
          </p:nvSpPr>
          <p:spPr>
            <a:xfrm>
              <a:off x="4495800" y="2819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70" name="Rectangle 169"/>
            <p:cNvSpPr/>
            <p:nvPr/>
          </p:nvSpPr>
          <p:spPr>
            <a:xfrm>
              <a:off x="3962400" y="3200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71" name="Rectangle 170"/>
            <p:cNvSpPr/>
            <p:nvPr/>
          </p:nvSpPr>
          <p:spPr>
            <a:xfrm>
              <a:off x="4495800" y="3200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72" name="Rectangle 171"/>
            <p:cNvSpPr/>
            <p:nvPr/>
          </p:nvSpPr>
          <p:spPr>
            <a:xfrm rot="5400000">
              <a:off x="4764073" y="2779731"/>
              <a:ext cx="1216055" cy="381000"/>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sp>
          <p:nvSpPr>
            <p:cNvPr id="173" name="Cylindre 85"/>
            <p:cNvSpPr/>
            <p:nvPr/>
          </p:nvSpPr>
          <p:spPr>
            <a:xfrm rot="16200000">
              <a:off x="1752600" y="4343400"/>
              <a:ext cx="76200" cy="533400"/>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74" name="Rectangle 173"/>
            <p:cNvSpPr/>
            <p:nvPr/>
          </p:nvSpPr>
          <p:spPr>
            <a:xfrm>
              <a:off x="1905000" y="3962400"/>
              <a:ext cx="1066800" cy="1219200"/>
            </a:xfrm>
            <a:prstGeom prst="rect">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75" name="Rectangle 174"/>
            <p:cNvSpPr/>
            <p:nvPr/>
          </p:nvSpPr>
          <p:spPr>
            <a:xfrm>
              <a:off x="1981200" y="4038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76" name="Rectangle 175"/>
            <p:cNvSpPr/>
            <p:nvPr/>
          </p:nvSpPr>
          <p:spPr>
            <a:xfrm>
              <a:off x="2514600" y="4038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77" name="Rectangle 176"/>
            <p:cNvSpPr/>
            <p:nvPr/>
          </p:nvSpPr>
          <p:spPr>
            <a:xfrm>
              <a:off x="1981200" y="4419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78" name="Rectangle 177"/>
            <p:cNvSpPr/>
            <p:nvPr/>
          </p:nvSpPr>
          <p:spPr>
            <a:xfrm>
              <a:off x="2514600" y="4419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79" name="Rectangle 178"/>
            <p:cNvSpPr/>
            <p:nvPr/>
          </p:nvSpPr>
          <p:spPr>
            <a:xfrm>
              <a:off x="1981200" y="4800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80" name="Rectangle 179"/>
            <p:cNvSpPr/>
            <p:nvPr/>
          </p:nvSpPr>
          <p:spPr>
            <a:xfrm>
              <a:off x="2514600" y="4800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81" name="Rectangle 180"/>
            <p:cNvSpPr/>
            <p:nvPr/>
          </p:nvSpPr>
          <p:spPr>
            <a:xfrm rot="16200000">
              <a:off x="889489" y="4383468"/>
              <a:ext cx="1216057" cy="381000"/>
            </a:xfrm>
            <a:prstGeom prst="rect">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sp>
          <p:nvSpPr>
            <p:cNvPr id="182" name="Cylindre 94"/>
            <p:cNvSpPr/>
            <p:nvPr/>
          </p:nvSpPr>
          <p:spPr>
            <a:xfrm rot="16200000">
              <a:off x="5029200" y="4343400"/>
              <a:ext cx="76200" cy="533400"/>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83" name="Rectangle 182"/>
            <p:cNvSpPr/>
            <p:nvPr/>
          </p:nvSpPr>
          <p:spPr>
            <a:xfrm>
              <a:off x="3886199" y="3962400"/>
              <a:ext cx="1066800" cy="1219200"/>
            </a:xfrm>
            <a:prstGeom prst="rect">
              <a:avLst/>
            </a:prstGeom>
            <a:solidFill>
              <a:schemeClr val="bg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84" name="Rectangle 183"/>
            <p:cNvSpPr/>
            <p:nvPr/>
          </p:nvSpPr>
          <p:spPr>
            <a:xfrm>
              <a:off x="3962399" y="4038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85" name="Rectangle 184"/>
            <p:cNvSpPr/>
            <p:nvPr/>
          </p:nvSpPr>
          <p:spPr>
            <a:xfrm>
              <a:off x="4495799" y="4038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86" name="Rectangle 185"/>
            <p:cNvSpPr/>
            <p:nvPr/>
          </p:nvSpPr>
          <p:spPr>
            <a:xfrm>
              <a:off x="3962399" y="4419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87" name="Rectangle 186"/>
            <p:cNvSpPr/>
            <p:nvPr/>
          </p:nvSpPr>
          <p:spPr>
            <a:xfrm>
              <a:off x="4495799" y="4419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88" name="Rectangle 187"/>
            <p:cNvSpPr/>
            <p:nvPr/>
          </p:nvSpPr>
          <p:spPr>
            <a:xfrm>
              <a:off x="3962399" y="4800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89" name="Rectangle 188"/>
            <p:cNvSpPr/>
            <p:nvPr/>
          </p:nvSpPr>
          <p:spPr>
            <a:xfrm>
              <a:off x="4495799" y="4800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90" name="Rectangle 189"/>
            <p:cNvSpPr/>
            <p:nvPr/>
          </p:nvSpPr>
          <p:spPr>
            <a:xfrm rot="5400000">
              <a:off x="4764072" y="4379931"/>
              <a:ext cx="1216055" cy="381000"/>
            </a:xfrm>
            <a:prstGeom prst="rect">
              <a:avLst/>
            </a:prstGeom>
            <a:solidFill>
              <a:schemeClr val="bg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grpSp>
      <p:sp>
        <p:nvSpPr>
          <p:cNvPr id="197" name="ZoneTexte 196"/>
          <p:cNvSpPr txBox="1"/>
          <p:nvPr/>
        </p:nvSpPr>
        <p:spPr>
          <a:xfrm>
            <a:off x="381000" y="2209800"/>
            <a:ext cx="2438400" cy="369332"/>
          </a:xfrm>
          <a:prstGeom prst="rect">
            <a:avLst/>
          </a:prstGeom>
          <a:noFill/>
        </p:spPr>
        <p:txBody>
          <a:bodyPr wrap="square" rtlCol="0" anchor="ctr" anchorCtr="0">
            <a:noAutofit/>
          </a:bodyPr>
          <a:lstStyle/>
          <a:p>
            <a:pPr algn="ctr"/>
            <a:r>
              <a:rPr lang="en-US" sz="2000" smtClean="0">
                <a:solidFill>
                  <a:srgbClr val="7F7F7F"/>
                </a:solidFill>
                <a:latin typeface="Times New Roman"/>
                <a:cs typeface="Times New Roman"/>
              </a:rPr>
              <a:t>Bad balance</a:t>
            </a:r>
            <a:endParaRPr lang="en-US" sz="2000">
              <a:solidFill>
                <a:srgbClr val="7F7F7F"/>
              </a:solidFill>
              <a:latin typeface="Times New Roman"/>
              <a:cs typeface="Times New Roman"/>
            </a:endParaRPr>
          </a:p>
        </p:txBody>
      </p:sp>
      <p:sp>
        <p:nvSpPr>
          <p:cNvPr id="198" name="ZoneTexte 197"/>
          <p:cNvSpPr txBox="1"/>
          <p:nvPr/>
        </p:nvSpPr>
        <p:spPr>
          <a:xfrm>
            <a:off x="3352800" y="2209800"/>
            <a:ext cx="2438400" cy="369332"/>
          </a:xfrm>
          <a:prstGeom prst="rect">
            <a:avLst/>
          </a:prstGeom>
          <a:noFill/>
        </p:spPr>
        <p:txBody>
          <a:bodyPr wrap="square" rtlCol="0" anchor="ctr" anchorCtr="0">
            <a:noAutofit/>
          </a:bodyPr>
          <a:lstStyle/>
          <a:p>
            <a:pPr algn="ctr"/>
            <a:r>
              <a:rPr lang="en-US" sz="2000" smtClean="0">
                <a:solidFill>
                  <a:srgbClr val="008000"/>
                </a:solidFill>
                <a:latin typeface="Times New Roman"/>
                <a:cs typeface="Times New Roman"/>
              </a:rPr>
              <a:t>Perfect balance</a:t>
            </a:r>
            <a:endParaRPr lang="en-US" sz="2000">
              <a:solidFill>
                <a:srgbClr val="008000"/>
              </a:solidFill>
              <a:latin typeface="Times New Roman"/>
              <a:cs typeface="Times New Roman"/>
            </a:endParaRPr>
          </a:p>
        </p:txBody>
      </p:sp>
      <p:sp>
        <p:nvSpPr>
          <p:cNvPr id="200" name="ZoneTexte 199"/>
          <p:cNvSpPr txBox="1"/>
          <p:nvPr/>
        </p:nvSpPr>
        <p:spPr>
          <a:xfrm>
            <a:off x="381000" y="2590800"/>
            <a:ext cx="2438400" cy="369332"/>
          </a:xfrm>
          <a:prstGeom prst="rect">
            <a:avLst/>
          </a:prstGeom>
          <a:noFill/>
        </p:spPr>
        <p:txBody>
          <a:bodyPr wrap="square" rtlCol="0" anchor="ctr" anchorCtr="0">
            <a:noAutofit/>
          </a:bodyPr>
          <a:lstStyle/>
          <a:p>
            <a:pPr algn="ctr"/>
            <a:r>
              <a:rPr lang="en-US" sz="2000" smtClean="0">
                <a:solidFill>
                  <a:srgbClr val="7F7F7F"/>
                </a:solidFill>
                <a:latin typeface="Times New Roman"/>
                <a:cs typeface="Times New Roman"/>
              </a:rPr>
              <a:t>Bad locality</a:t>
            </a:r>
            <a:endParaRPr lang="en-US" sz="2000">
              <a:solidFill>
                <a:srgbClr val="7F7F7F"/>
              </a:solidFill>
              <a:latin typeface="Times New Roman"/>
              <a:cs typeface="Times New Roman"/>
            </a:endParaRPr>
          </a:p>
        </p:txBody>
      </p:sp>
      <p:sp>
        <p:nvSpPr>
          <p:cNvPr id="202" name="ZoneTexte 201"/>
          <p:cNvSpPr txBox="1"/>
          <p:nvPr/>
        </p:nvSpPr>
        <p:spPr>
          <a:xfrm>
            <a:off x="3352800" y="2590800"/>
            <a:ext cx="2438400" cy="369332"/>
          </a:xfrm>
          <a:prstGeom prst="rect">
            <a:avLst/>
          </a:prstGeom>
          <a:noFill/>
        </p:spPr>
        <p:txBody>
          <a:bodyPr wrap="square" rtlCol="0" anchor="ctr" anchorCtr="0">
            <a:noAutofit/>
          </a:bodyPr>
          <a:lstStyle/>
          <a:p>
            <a:pPr algn="ctr"/>
            <a:r>
              <a:rPr lang="en-US" sz="2000" smtClean="0">
                <a:solidFill>
                  <a:srgbClr val="FF0000"/>
                </a:solidFill>
                <a:latin typeface="Times New Roman"/>
                <a:cs typeface="Times New Roman"/>
              </a:rPr>
              <a:t>Bad locality</a:t>
            </a:r>
            <a:endParaRPr lang="en-US" sz="2000">
              <a:solidFill>
                <a:srgbClr val="FF0000"/>
              </a:solidFill>
              <a:latin typeface="Times New Roman"/>
              <a:cs typeface="Times New Roman"/>
            </a:endParaRPr>
          </a:p>
        </p:txBody>
      </p:sp>
      <p:sp>
        <p:nvSpPr>
          <p:cNvPr id="208" name="ZoneTexte 207"/>
          <p:cNvSpPr txBox="1"/>
          <p:nvPr/>
        </p:nvSpPr>
        <p:spPr>
          <a:xfrm>
            <a:off x="381000" y="1219200"/>
            <a:ext cx="2438400" cy="646331"/>
          </a:xfrm>
          <a:prstGeom prst="rect">
            <a:avLst/>
          </a:prstGeom>
          <a:noFill/>
        </p:spPr>
        <p:txBody>
          <a:bodyPr wrap="square" rtlCol="0" anchor="ctr" anchorCtr="0">
            <a:noAutofit/>
          </a:bodyPr>
          <a:lstStyle/>
          <a:p>
            <a:pPr algn="ctr"/>
            <a:r>
              <a:rPr lang="en-US" sz="2000" smtClean="0">
                <a:solidFill>
                  <a:srgbClr val="7F7F7F"/>
                </a:solidFill>
                <a:latin typeface="Times New Roman"/>
                <a:cs typeface="Times New Roman"/>
              </a:rPr>
              <a:t>First-touch allocation policy</a:t>
            </a:r>
            <a:endParaRPr lang="en-US" sz="2000">
              <a:solidFill>
                <a:srgbClr val="7F7F7F"/>
              </a:solidFill>
              <a:latin typeface="Times New Roman"/>
              <a:cs typeface="Times New Roman"/>
            </a:endParaRPr>
          </a:p>
        </p:txBody>
      </p:sp>
      <p:sp>
        <p:nvSpPr>
          <p:cNvPr id="209" name="ZoneTexte 208"/>
          <p:cNvSpPr txBox="1"/>
          <p:nvPr/>
        </p:nvSpPr>
        <p:spPr>
          <a:xfrm>
            <a:off x="3352800" y="1219200"/>
            <a:ext cx="2438400" cy="646331"/>
          </a:xfrm>
          <a:prstGeom prst="rect">
            <a:avLst/>
          </a:prstGeom>
          <a:noFill/>
        </p:spPr>
        <p:txBody>
          <a:bodyPr wrap="square" rtlCol="0" anchor="ctr" anchorCtr="0">
            <a:noAutofit/>
          </a:bodyPr>
          <a:lstStyle/>
          <a:p>
            <a:pPr algn="ctr"/>
            <a:r>
              <a:rPr lang="en-US" sz="2000" smtClean="0">
                <a:solidFill>
                  <a:srgbClr val="984807"/>
                </a:solidFill>
                <a:latin typeface="Times New Roman"/>
                <a:cs typeface="Times New Roman"/>
              </a:rPr>
              <a:t>Round-robin allocation policy</a:t>
            </a:r>
            <a:endParaRPr lang="en-US" sz="2000">
              <a:solidFill>
                <a:srgbClr val="984807"/>
              </a:solidFill>
              <a:latin typeface="Times New Roman"/>
              <a:cs typeface="Times New Roman"/>
            </a:endParaRPr>
          </a:p>
        </p:txBody>
      </p:sp>
      <p:sp>
        <p:nvSpPr>
          <p:cNvPr id="210" name="ZoneTexte 209"/>
          <p:cNvSpPr txBox="1"/>
          <p:nvPr/>
        </p:nvSpPr>
        <p:spPr>
          <a:xfrm>
            <a:off x="6248400" y="1219200"/>
            <a:ext cx="2667000" cy="646331"/>
          </a:xfrm>
          <a:prstGeom prst="rect">
            <a:avLst/>
          </a:prstGeom>
          <a:noFill/>
        </p:spPr>
        <p:txBody>
          <a:bodyPr wrap="square" rtlCol="0" anchor="ctr" anchorCtr="0">
            <a:noAutofit/>
          </a:bodyPr>
          <a:lstStyle/>
          <a:p>
            <a:pPr algn="ctr"/>
            <a:r>
              <a:rPr lang="en-US" sz="2000" smtClean="0">
                <a:solidFill>
                  <a:srgbClr val="7F7F7F"/>
                </a:solidFill>
                <a:latin typeface="Times New Roman"/>
                <a:cs typeface="Times New Roman"/>
              </a:rPr>
              <a:t>Node local object</a:t>
            </a:r>
          </a:p>
          <a:p>
            <a:pPr algn="ctr"/>
            <a:r>
              <a:rPr lang="en-US" sz="2000" smtClean="0">
                <a:solidFill>
                  <a:srgbClr val="7F7F7F"/>
                </a:solidFill>
                <a:latin typeface="Times New Roman"/>
                <a:cs typeface="Times New Roman"/>
              </a:rPr>
              <a:t>allocation and copy</a:t>
            </a:r>
            <a:endParaRPr lang="en-US" sz="2000">
              <a:solidFill>
                <a:srgbClr val="7F7F7F"/>
              </a:solidFill>
              <a:latin typeface="Times New Roman"/>
              <a:cs typeface="Times New Roman"/>
            </a:endParaRPr>
          </a:p>
        </p:txBody>
      </p:sp>
      <p:sp>
        <p:nvSpPr>
          <p:cNvPr id="212" name="ZoneTexte 211"/>
          <p:cNvSpPr txBox="1"/>
          <p:nvPr/>
        </p:nvSpPr>
        <p:spPr>
          <a:xfrm>
            <a:off x="381000" y="2971800"/>
            <a:ext cx="2438400" cy="369332"/>
          </a:xfrm>
          <a:prstGeom prst="rect">
            <a:avLst/>
          </a:prstGeom>
          <a:noFill/>
        </p:spPr>
        <p:txBody>
          <a:bodyPr wrap="square" rtlCol="0" anchor="ctr" anchorCtr="0">
            <a:noAutofit/>
          </a:bodyPr>
          <a:lstStyle/>
          <a:p>
            <a:pPr algn="ctr"/>
            <a:r>
              <a:rPr lang="en-US" sz="2000" smtClean="0">
                <a:solidFill>
                  <a:srgbClr val="7F7F7F"/>
                </a:solidFill>
                <a:latin typeface="Times New Roman"/>
                <a:cs typeface="Times New Roman"/>
              </a:rPr>
              <a:t>95% on a single node</a:t>
            </a:r>
            <a:endParaRPr lang="en-US" sz="2000">
              <a:solidFill>
                <a:srgbClr val="7F7F7F"/>
              </a:solidFill>
              <a:latin typeface="Times New Roman"/>
              <a:cs typeface="Times New Roman"/>
            </a:endParaRPr>
          </a:p>
        </p:txBody>
      </p:sp>
      <p:sp>
        <p:nvSpPr>
          <p:cNvPr id="213" name="ZoneTexte 212"/>
          <p:cNvSpPr txBox="1"/>
          <p:nvPr/>
        </p:nvSpPr>
        <p:spPr>
          <a:xfrm>
            <a:off x="3352800" y="2971800"/>
            <a:ext cx="2438400" cy="369332"/>
          </a:xfrm>
          <a:prstGeom prst="rect">
            <a:avLst/>
          </a:prstGeom>
          <a:noFill/>
        </p:spPr>
        <p:txBody>
          <a:bodyPr wrap="square" rtlCol="0" anchor="ctr" anchorCtr="0">
            <a:noAutofit/>
          </a:bodyPr>
          <a:lstStyle/>
          <a:p>
            <a:pPr algn="ctr"/>
            <a:r>
              <a:rPr lang="en-US" sz="2000" smtClean="0">
                <a:solidFill>
                  <a:srgbClr val="FF0000"/>
                </a:solidFill>
                <a:latin typeface="Times New Roman"/>
                <a:cs typeface="Times New Roman"/>
              </a:rPr>
              <a:t>7/8 remote accesses</a:t>
            </a:r>
            <a:endParaRPr lang="en-US" sz="2000">
              <a:solidFill>
                <a:srgbClr val="FF0000"/>
              </a:solidFill>
              <a:latin typeface="Times New Roman"/>
              <a:cs typeface="Times New Roman"/>
            </a:endParaRPr>
          </a:p>
        </p:txBody>
      </p:sp>
      <p:sp>
        <p:nvSpPr>
          <p:cNvPr id="120" name="ZoneTexte 119"/>
          <p:cNvSpPr txBox="1"/>
          <p:nvPr/>
        </p:nvSpPr>
        <p:spPr>
          <a:xfrm>
            <a:off x="7696199" y="5257799"/>
            <a:ext cx="454046" cy="369332"/>
          </a:xfrm>
          <a:prstGeom prst="rect">
            <a:avLst/>
          </a:prstGeom>
          <a:noFill/>
        </p:spPr>
        <p:txBody>
          <a:bodyPr wrap="none" rtlCol="0">
            <a:spAutoFit/>
          </a:bodyPr>
          <a:lstStyle/>
          <a:p>
            <a:r>
              <a:rPr lang="en-US" b="1" smtClean="0">
                <a:solidFill>
                  <a:srgbClr val="000090"/>
                </a:solidFill>
                <a:latin typeface="Times New Roman"/>
                <a:cs typeface="Times New Roman"/>
              </a:rPr>
              <a:t>PS</a:t>
            </a:r>
            <a:endParaRPr lang="en-US" b="1">
              <a:solidFill>
                <a:srgbClr val="000090"/>
              </a:solidFill>
              <a:latin typeface="Times New Roman"/>
              <a:cs typeface="Times New Roman"/>
            </a:endParaRPr>
          </a:p>
        </p:txBody>
      </p:sp>
      <p:sp>
        <p:nvSpPr>
          <p:cNvPr id="121" name="ZoneTexte 120"/>
          <p:cNvSpPr txBox="1"/>
          <p:nvPr/>
        </p:nvSpPr>
        <p:spPr>
          <a:xfrm>
            <a:off x="7543799" y="4648199"/>
            <a:ext cx="1313180" cy="369332"/>
          </a:xfrm>
          <a:prstGeom prst="rect">
            <a:avLst/>
          </a:prstGeom>
          <a:noFill/>
        </p:spPr>
        <p:txBody>
          <a:bodyPr wrap="none" rtlCol="0">
            <a:spAutoFit/>
          </a:bodyPr>
          <a:lstStyle/>
          <a:p>
            <a:r>
              <a:rPr lang="en-US" b="1" smtClean="0">
                <a:solidFill>
                  <a:srgbClr val="000000"/>
                </a:solidFill>
                <a:latin typeface="Times New Roman"/>
                <a:cs typeface="Times New Roman"/>
              </a:rPr>
              <a:t>Interleaved</a:t>
            </a:r>
            <a:endParaRPr lang="en-US" b="1">
              <a:solidFill>
                <a:srgbClr val="000000"/>
              </a:solidFill>
              <a:latin typeface="Times New Roman"/>
              <a:cs typeface="Times New Roman"/>
            </a:endParaRPr>
          </a:p>
        </p:txBody>
      </p:sp>
      <p:sp>
        <p:nvSpPr>
          <p:cNvPr id="139" name="ZoneTexte 138"/>
          <p:cNvSpPr txBox="1"/>
          <p:nvPr/>
        </p:nvSpPr>
        <p:spPr>
          <a:xfrm>
            <a:off x="5156592" y="3810000"/>
            <a:ext cx="1168008" cy="400110"/>
          </a:xfrm>
          <a:prstGeom prst="rect">
            <a:avLst/>
          </a:prstGeom>
          <a:noFill/>
        </p:spPr>
        <p:txBody>
          <a:bodyPr wrap="none" rtlCol="0">
            <a:spAutoFit/>
          </a:bodyPr>
          <a:lstStyle/>
          <a:p>
            <a:r>
              <a:rPr lang="en-US" sz="2000" b="1" err="1" smtClean="0">
                <a:latin typeface="Times New Roman"/>
                <a:cs typeface="Times New Roman"/>
              </a:rPr>
              <a:t>SpecJBB</a:t>
            </a:r>
            <a:endParaRPr lang="en-US" b="1">
              <a:latin typeface="Times New Roman"/>
              <a:cs typeface="Times New Roman"/>
            </a:endParaRPr>
          </a:p>
        </p:txBody>
      </p:sp>
      <p:cxnSp>
        <p:nvCxnSpPr>
          <p:cNvPr id="140" name="Connecteur droit avec flèche 7"/>
          <p:cNvCxnSpPr/>
          <p:nvPr/>
        </p:nvCxnSpPr>
        <p:spPr>
          <a:xfrm rot="5400000" flipH="1">
            <a:off x="1667775" y="3742426"/>
            <a:ext cx="265107" cy="1924257"/>
          </a:xfrm>
          <a:prstGeom prst="straightConnector1">
            <a:avLst/>
          </a:prstGeom>
          <a:ln w="635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41" name="Connecteur droit avec flèche 7"/>
          <p:cNvCxnSpPr/>
          <p:nvPr/>
        </p:nvCxnSpPr>
        <p:spPr>
          <a:xfrm rot="10800000">
            <a:off x="990601" y="4724403"/>
            <a:ext cx="1654788" cy="1195527"/>
          </a:xfrm>
          <a:prstGeom prst="straightConnector1">
            <a:avLst/>
          </a:prstGeom>
          <a:ln w="635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43" name="Connecteur droit avec flèche 7"/>
          <p:cNvCxnSpPr/>
          <p:nvPr/>
        </p:nvCxnSpPr>
        <p:spPr>
          <a:xfrm rot="10800000" flipH="1">
            <a:off x="1427890" y="4648201"/>
            <a:ext cx="1772509" cy="1271729"/>
          </a:xfrm>
          <a:prstGeom prst="straightConnector1">
            <a:avLst/>
          </a:prstGeom>
          <a:ln w="635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46" name="Connecteur droit avec flèche 7"/>
          <p:cNvCxnSpPr/>
          <p:nvPr/>
        </p:nvCxnSpPr>
        <p:spPr>
          <a:xfrm rot="16200000" flipH="1" flipV="1">
            <a:off x="666827" y="5065469"/>
            <a:ext cx="1049503" cy="706758"/>
          </a:xfrm>
          <a:prstGeom prst="straightConnector1">
            <a:avLst/>
          </a:prstGeom>
          <a:ln w="635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91" name="Connecteur droit avec flèche 7"/>
          <p:cNvCxnSpPr/>
          <p:nvPr/>
        </p:nvCxnSpPr>
        <p:spPr>
          <a:xfrm rot="16200000" flipV="1">
            <a:off x="650567" y="4993965"/>
            <a:ext cx="990403" cy="451667"/>
          </a:xfrm>
          <a:prstGeom prst="straightConnector1">
            <a:avLst/>
          </a:prstGeom>
          <a:ln w="635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94" name="Connecteur droit avec flèche 7"/>
          <p:cNvCxnSpPr/>
          <p:nvPr/>
        </p:nvCxnSpPr>
        <p:spPr>
          <a:xfrm rot="10800000" flipH="1" flipV="1">
            <a:off x="1427890" y="4438172"/>
            <a:ext cx="1772509" cy="1429227"/>
          </a:xfrm>
          <a:prstGeom prst="straightConnector1">
            <a:avLst/>
          </a:prstGeom>
          <a:ln w="635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sp>
        <p:nvSpPr>
          <p:cNvPr id="204" name="TextBox 143"/>
          <p:cNvSpPr txBox="1"/>
          <p:nvPr/>
        </p:nvSpPr>
        <p:spPr>
          <a:xfrm>
            <a:off x="5638800" y="6248400"/>
            <a:ext cx="2438400" cy="400110"/>
          </a:xfrm>
          <a:prstGeom prst="rect">
            <a:avLst/>
          </a:prstGeom>
          <a:noFill/>
        </p:spPr>
        <p:txBody>
          <a:bodyPr wrap="square" rtlCol="0">
            <a:spAutoFit/>
          </a:bodyPr>
          <a:lstStyle/>
          <a:p>
            <a:pPr algn="ctr"/>
            <a:r>
              <a:rPr lang="en-US" sz="2000" smtClean="0">
                <a:latin typeface="Times New Roman"/>
                <a:cs typeface="Times New Roman"/>
              </a:rPr>
              <a:t>GC threads</a:t>
            </a:r>
            <a:endParaRPr lang="en-US" sz="2000">
              <a:latin typeface="Times New Roman"/>
              <a:cs typeface="Times New Roman"/>
            </a:endParaRPr>
          </a:p>
        </p:txBody>
      </p:sp>
      <p:sp>
        <p:nvSpPr>
          <p:cNvPr id="215" name="ZoneTexte 214"/>
          <p:cNvSpPr txBox="1"/>
          <p:nvPr/>
        </p:nvSpPr>
        <p:spPr>
          <a:xfrm rot="16200000">
            <a:off x="3284399" y="4945202"/>
            <a:ext cx="2334935" cy="369332"/>
          </a:xfrm>
          <a:prstGeom prst="rect">
            <a:avLst/>
          </a:prstGeom>
          <a:noFill/>
        </p:spPr>
        <p:txBody>
          <a:bodyPr wrap="none" rtlCol="0">
            <a:spAutoFit/>
          </a:bodyPr>
          <a:lstStyle/>
          <a:p>
            <a:r>
              <a:rPr lang="en-US" smtClean="0">
                <a:latin typeface="Times New Roman"/>
                <a:cs typeface="Times New Roman"/>
              </a:rPr>
              <a:t>GC Throughput (GB/</a:t>
            </a:r>
            <a:r>
              <a:rPr lang="en-US" err="1" smtClean="0">
                <a:latin typeface="Times New Roman"/>
                <a:cs typeface="Times New Roman"/>
              </a:rPr>
              <a:t>s</a:t>
            </a:r>
            <a:r>
              <a:rPr lang="en-US" smtClean="0">
                <a:latin typeface="Times New Roman"/>
                <a:cs typeface="Times New Roman"/>
              </a:rPr>
              <a:t>)</a:t>
            </a:r>
            <a:endParaRPr lang="en-US">
              <a:latin typeface="Times New Roman"/>
              <a:cs typeface="Times New Roman"/>
            </a:endParaRPr>
          </a:p>
        </p:txBody>
      </p:sp>
      <p:sp>
        <p:nvSpPr>
          <p:cNvPr id="217" name="ZoneTexte 216"/>
          <p:cNvSpPr txBox="1"/>
          <p:nvPr/>
        </p:nvSpPr>
        <p:spPr>
          <a:xfrm>
            <a:off x="3810000" y="3505200"/>
            <a:ext cx="1143000" cy="400110"/>
          </a:xfrm>
          <a:prstGeom prst="rect">
            <a:avLst/>
          </a:prstGeom>
          <a:noFill/>
        </p:spPr>
        <p:txBody>
          <a:bodyPr wrap="square" rtlCol="0">
            <a:spAutoFit/>
          </a:bodyPr>
          <a:lstStyle/>
          <a:p>
            <a:pPr algn="r"/>
            <a:r>
              <a:rPr lang="en-US" sz="2000" b="1" smtClean="0">
                <a:solidFill>
                  <a:srgbClr val="008000"/>
                </a:solidFill>
                <a:latin typeface="Calibri"/>
                <a:cs typeface="Calibri"/>
              </a:rPr>
              <a:t>Better </a:t>
            </a:r>
            <a:r>
              <a:rPr lang="en-US" sz="2000" smtClean="0">
                <a:solidFill>
                  <a:srgbClr val="008000"/>
                </a:solidFill>
                <a:latin typeface="Lucida Grande"/>
                <a:ea typeface="Lucida Grande"/>
                <a:cs typeface="Lucida Grande"/>
              </a:rPr>
              <a:t>↑</a:t>
            </a:r>
            <a:endParaRPr lang="en-US" sz="2000" b="1">
              <a:solidFill>
                <a:srgbClr val="008000"/>
              </a:solidFill>
              <a:latin typeface="Calibri"/>
              <a:cs typeface="Calibri"/>
            </a:endParaRPr>
          </a:p>
        </p:txBody>
      </p:sp>
      <p:sp>
        <p:nvSpPr>
          <p:cNvPr id="218" name="ZoneTexte 217"/>
          <p:cNvSpPr txBox="1"/>
          <p:nvPr/>
        </p:nvSpPr>
        <p:spPr>
          <a:xfrm>
            <a:off x="381000" y="762000"/>
            <a:ext cx="2438400" cy="369332"/>
          </a:xfrm>
          <a:prstGeom prst="rect">
            <a:avLst/>
          </a:prstGeom>
          <a:noFill/>
        </p:spPr>
        <p:txBody>
          <a:bodyPr wrap="square" rtlCol="0" anchor="ctr" anchorCtr="0">
            <a:noAutofit/>
          </a:bodyPr>
          <a:lstStyle/>
          <a:p>
            <a:pPr algn="ctr"/>
            <a:r>
              <a:rPr lang="en-US" sz="2200" b="1" smtClean="0">
                <a:solidFill>
                  <a:srgbClr val="000090"/>
                </a:solidFill>
                <a:latin typeface="Times New Roman"/>
                <a:cs typeface="Times New Roman"/>
              </a:rPr>
              <a:t>Parallel Scavenge</a:t>
            </a:r>
            <a:endParaRPr lang="en-US" sz="2200" b="1">
              <a:solidFill>
                <a:srgbClr val="000090"/>
              </a:solidFill>
              <a:latin typeface="Times New Roman"/>
              <a:cs typeface="Times New Roman"/>
            </a:endParaRPr>
          </a:p>
        </p:txBody>
      </p:sp>
      <p:sp>
        <p:nvSpPr>
          <p:cNvPr id="219" name="ZoneTexte 218"/>
          <p:cNvSpPr txBox="1"/>
          <p:nvPr/>
        </p:nvSpPr>
        <p:spPr>
          <a:xfrm>
            <a:off x="3352800" y="762000"/>
            <a:ext cx="2438400" cy="369332"/>
          </a:xfrm>
          <a:prstGeom prst="rect">
            <a:avLst/>
          </a:prstGeom>
          <a:noFill/>
        </p:spPr>
        <p:txBody>
          <a:bodyPr wrap="square" rtlCol="0" anchor="ctr" anchorCtr="0">
            <a:noAutofit/>
          </a:bodyPr>
          <a:lstStyle/>
          <a:p>
            <a:pPr algn="ctr"/>
            <a:r>
              <a:rPr lang="en-US" sz="2200" b="1" smtClean="0">
                <a:solidFill>
                  <a:srgbClr val="000000"/>
                </a:solidFill>
                <a:latin typeface="Times New Roman"/>
                <a:cs typeface="Times New Roman"/>
              </a:rPr>
              <a:t>Interleaved</a:t>
            </a:r>
            <a:endParaRPr lang="en-US" sz="2200" b="1">
              <a:solidFill>
                <a:srgbClr val="000000"/>
              </a:solidFill>
              <a:latin typeface="Times New Roman"/>
              <a:cs typeface="Times New Roman"/>
            </a:endParaRPr>
          </a:p>
        </p:txBody>
      </p:sp>
      <p:sp>
        <p:nvSpPr>
          <p:cNvPr id="220" name="ZoneTexte 219"/>
          <p:cNvSpPr txBox="1"/>
          <p:nvPr/>
        </p:nvSpPr>
        <p:spPr>
          <a:xfrm>
            <a:off x="6248400" y="762000"/>
            <a:ext cx="2667000" cy="369332"/>
          </a:xfrm>
          <a:prstGeom prst="rect">
            <a:avLst/>
          </a:prstGeom>
          <a:noFill/>
        </p:spPr>
        <p:txBody>
          <a:bodyPr wrap="square" rtlCol="0" anchor="ctr" anchorCtr="0">
            <a:noAutofit/>
          </a:bodyPr>
          <a:lstStyle/>
          <a:p>
            <a:pPr algn="ctr"/>
            <a:r>
              <a:rPr lang="en-US" sz="2200" b="1" smtClean="0">
                <a:solidFill>
                  <a:srgbClr val="660066"/>
                </a:solidFill>
                <a:latin typeface="Times New Roman"/>
                <a:cs typeface="Times New Roman"/>
              </a:rPr>
              <a:t>Fragmented</a:t>
            </a:r>
            <a:endParaRPr lang="en-US" sz="2200" b="1">
              <a:solidFill>
                <a:srgbClr val="660066"/>
              </a:solidFill>
              <a:latin typeface="Times New Roman"/>
              <a:cs typeface="Times New Roman"/>
            </a:endParaRPr>
          </a:p>
        </p:txBody>
      </p:sp>
      <p:sp>
        <p:nvSpPr>
          <p:cNvPr id="142" name="Footer Placeholder 141"/>
          <p:cNvSpPr>
            <a:spLocks noGrp="1"/>
          </p:cNvSpPr>
          <p:nvPr>
            <p:ph type="ftr" sz="quarter" idx="11"/>
          </p:nvPr>
        </p:nvSpPr>
        <p:spPr/>
        <p:txBody>
          <a:bodyPr/>
          <a:lstStyle/>
          <a:p>
            <a:r>
              <a:rPr lang="fr-FR" smtClean="0"/>
              <a:t>A Study of the </a:t>
            </a:r>
            <a:r>
              <a:rPr lang="fr-FR" err="1" smtClean="0"/>
              <a:t>Scalability</a:t>
            </a:r>
            <a:r>
              <a:rPr lang="fr-FR" smtClean="0"/>
              <a:t> of </a:t>
            </a:r>
            <a:r>
              <a:rPr lang="fr-FR" err="1" smtClean="0"/>
              <a:t>Garbage</a:t>
            </a:r>
            <a:r>
              <a:rPr lang="fr-FR" smtClean="0"/>
              <a:t> </a:t>
            </a:r>
            <a:r>
              <a:rPr lang="fr-FR" err="1" smtClean="0"/>
              <a:t>Collectors</a:t>
            </a:r>
            <a:r>
              <a:rPr lang="fr-FR" smtClean="0"/>
              <a:t> on </a:t>
            </a:r>
            <a:r>
              <a:rPr lang="fr-FR" err="1" smtClean="0"/>
              <a:t>Multicores</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Picture 141" descr="specjbb_fragmented.bmp"/>
          <p:cNvPicPr>
            <a:picLocks noChangeAspect="1"/>
          </p:cNvPicPr>
          <p:nvPr/>
        </p:nvPicPr>
        <p:blipFill>
          <a:blip r:embed="rId3" cstate="print"/>
          <a:stretch>
            <a:fillRect/>
          </a:stretch>
        </p:blipFill>
        <p:spPr>
          <a:xfrm>
            <a:off x="4434840" y="3505200"/>
            <a:ext cx="4251960" cy="2971800"/>
          </a:xfrm>
          <a:prstGeom prst="rect">
            <a:avLst/>
          </a:prstGeom>
        </p:spPr>
      </p:pic>
      <p:sp>
        <p:nvSpPr>
          <p:cNvPr id="2" name="Titre 1"/>
          <p:cNvSpPr>
            <a:spLocks noGrp="1"/>
          </p:cNvSpPr>
          <p:nvPr>
            <p:ph type="title"/>
          </p:nvPr>
        </p:nvSpPr>
        <p:spPr/>
        <p:txBody>
          <a:bodyPr>
            <a:normAutofit fontScale="90000"/>
          </a:bodyPr>
          <a:lstStyle/>
          <a:p>
            <a:r>
              <a:rPr lang="en-US" smtClean="0"/>
              <a:t>Fragmented heap layout analysis</a:t>
            </a:r>
            <a:endParaRPr lang="en-US"/>
          </a:p>
        </p:txBody>
      </p:sp>
      <p:sp>
        <p:nvSpPr>
          <p:cNvPr id="4" name="Espace réservé de la date 3"/>
          <p:cNvSpPr>
            <a:spLocks noGrp="1"/>
          </p:cNvSpPr>
          <p:nvPr>
            <p:ph type="dt" sz="half" idx="10"/>
          </p:nvPr>
        </p:nvSpPr>
        <p:spPr/>
        <p:txBody>
          <a:bodyPr/>
          <a:lstStyle/>
          <a:p>
            <a:r>
              <a:rPr lang="en-US" smtClean="0"/>
              <a:t>Lokesh Gidra</a:t>
            </a:r>
            <a:endParaRPr lang="en-US"/>
          </a:p>
        </p:txBody>
      </p:sp>
      <p:sp>
        <p:nvSpPr>
          <p:cNvPr id="6" name="Espace réservé du numéro de diapositive 5"/>
          <p:cNvSpPr>
            <a:spLocks noGrp="1"/>
          </p:cNvSpPr>
          <p:nvPr>
            <p:ph type="sldNum" sz="quarter" idx="12"/>
          </p:nvPr>
        </p:nvSpPr>
        <p:spPr/>
        <p:txBody>
          <a:bodyPr/>
          <a:lstStyle/>
          <a:p>
            <a:fld id="{92BDF9E0-75C6-4D77-A6BA-576DDC803D1A}" type="slidenum">
              <a:rPr lang="en-US" smtClean="0"/>
              <a:pPr/>
              <a:t>17</a:t>
            </a:fld>
            <a:endParaRPr lang="en-US"/>
          </a:p>
        </p:txBody>
      </p:sp>
      <p:grpSp>
        <p:nvGrpSpPr>
          <p:cNvPr id="3" name="Grouper 192"/>
          <p:cNvGrpSpPr/>
          <p:nvPr/>
        </p:nvGrpSpPr>
        <p:grpSpPr>
          <a:xfrm>
            <a:off x="381000" y="1905000"/>
            <a:ext cx="2438400" cy="304800"/>
            <a:chOff x="1676400" y="1600200"/>
            <a:chExt cx="2438400" cy="304800"/>
          </a:xfrm>
        </p:grpSpPr>
        <p:sp>
          <p:nvSpPr>
            <p:cNvPr id="75" name="Rectangle 74"/>
            <p:cNvSpPr/>
            <p:nvPr/>
          </p:nvSpPr>
          <p:spPr>
            <a:xfrm>
              <a:off x="16764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76" name="Rectangle 75"/>
            <p:cNvSpPr/>
            <p:nvPr/>
          </p:nvSpPr>
          <p:spPr>
            <a:xfrm>
              <a:off x="18288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77" name="Rectangle 76"/>
            <p:cNvSpPr/>
            <p:nvPr/>
          </p:nvSpPr>
          <p:spPr>
            <a:xfrm>
              <a:off x="19812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78" name="Rectangle 77"/>
            <p:cNvSpPr/>
            <p:nvPr/>
          </p:nvSpPr>
          <p:spPr>
            <a:xfrm>
              <a:off x="21336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79" name="Rectangle 78"/>
            <p:cNvSpPr/>
            <p:nvPr/>
          </p:nvSpPr>
          <p:spPr>
            <a:xfrm>
              <a:off x="22860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80" name="Rectangle 79"/>
            <p:cNvSpPr/>
            <p:nvPr/>
          </p:nvSpPr>
          <p:spPr>
            <a:xfrm>
              <a:off x="24384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81" name="Rectangle 80"/>
            <p:cNvSpPr/>
            <p:nvPr/>
          </p:nvSpPr>
          <p:spPr>
            <a:xfrm>
              <a:off x="25908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82" name="Rectangle 81"/>
            <p:cNvSpPr/>
            <p:nvPr/>
          </p:nvSpPr>
          <p:spPr>
            <a:xfrm>
              <a:off x="27432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83" name="Rectangle 82"/>
            <p:cNvSpPr/>
            <p:nvPr/>
          </p:nvSpPr>
          <p:spPr>
            <a:xfrm>
              <a:off x="28956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84" name="Rectangle 83"/>
            <p:cNvSpPr/>
            <p:nvPr/>
          </p:nvSpPr>
          <p:spPr>
            <a:xfrm>
              <a:off x="30480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85" name="Rectangle 84"/>
            <p:cNvSpPr/>
            <p:nvPr/>
          </p:nvSpPr>
          <p:spPr>
            <a:xfrm>
              <a:off x="32004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86" name="Rectangle 85"/>
            <p:cNvSpPr/>
            <p:nvPr/>
          </p:nvSpPr>
          <p:spPr>
            <a:xfrm>
              <a:off x="33528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87" name="Rectangle 86"/>
            <p:cNvSpPr/>
            <p:nvPr/>
          </p:nvSpPr>
          <p:spPr>
            <a:xfrm>
              <a:off x="35052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88" name="Rectangle 87"/>
            <p:cNvSpPr/>
            <p:nvPr/>
          </p:nvSpPr>
          <p:spPr>
            <a:xfrm>
              <a:off x="3657600" y="16002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89" name="Rectangle 88"/>
            <p:cNvSpPr/>
            <p:nvPr/>
          </p:nvSpPr>
          <p:spPr>
            <a:xfrm>
              <a:off x="3810000" y="1600200"/>
              <a:ext cx="152400" cy="304800"/>
            </a:xfrm>
            <a:prstGeom prst="rect">
              <a:avLst/>
            </a:prstGeom>
            <a:solidFill>
              <a:schemeClr val="accent4">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90" name="Rectangle 89"/>
            <p:cNvSpPr/>
            <p:nvPr/>
          </p:nvSpPr>
          <p:spPr>
            <a:xfrm>
              <a:off x="3962400" y="1600200"/>
              <a:ext cx="152400" cy="304800"/>
            </a:xfrm>
            <a:prstGeom prst="rect">
              <a:avLst/>
            </a:prstGeom>
            <a:solidFill>
              <a:schemeClr val="accent6">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grpSp>
      <p:grpSp>
        <p:nvGrpSpPr>
          <p:cNvPr id="7" name="Grouper 193"/>
          <p:cNvGrpSpPr/>
          <p:nvPr/>
        </p:nvGrpSpPr>
        <p:grpSpPr>
          <a:xfrm>
            <a:off x="3352800" y="1905000"/>
            <a:ext cx="2438400" cy="304800"/>
            <a:chOff x="1600200" y="3048000"/>
            <a:chExt cx="2438400" cy="304800"/>
          </a:xfrm>
        </p:grpSpPr>
        <p:sp>
          <p:nvSpPr>
            <p:cNvPr id="99" name="Rectangle 98"/>
            <p:cNvSpPr/>
            <p:nvPr/>
          </p:nvSpPr>
          <p:spPr>
            <a:xfrm>
              <a:off x="1600200" y="3048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100" name="Rectangle 99"/>
            <p:cNvSpPr/>
            <p:nvPr/>
          </p:nvSpPr>
          <p:spPr>
            <a:xfrm>
              <a:off x="1752600" y="3048000"/>
              <a:ext cx="152400" cy="304800"/>
            </a:xfrm>
            <a:prstGeom prst="rect">
              <a:avLst/>
            </a:prstGeom>
            <a:solidFill>
              <a:schemeClr val="accent6">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101" name="Rectangle 100"/>
            <p:cNvSpPr/>
            <p:nvPr/>
          </p:nvSpPr>
          <p:spPr>
            <a:xfrm>
              <a:off x="1905000" y="3048000"/>
              <a:ext cx="152400" cy="304800"/>
            </a:xfrm>
            <a:prstGeom prst="rect">
              <a:avLst/>
            </a:prstGeom>
            <a:solidFill>
              <a:schemeClr val="accent4">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102" name="Rectangle 101"/>
            <p:cNvSpPr/>
            <p:nvPr/>
          </p:nvSpPr>
          <p:spPr>
            <a:xfrm>
              <a:off x="2057400" y="3048000"/>
              <a:ext cx="152400" cy="304800"/>
            </a:xfrm>
            <a:prstGeom prst="rect">
              <a:avLst/>
            </a:prstGeom>
            <a:solidFill>
              <a:schemeClr val="bg2">
                <a:lumMod val="5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103" name="Rectangle 102"/>
            <p:cNvSpPr/>
            <p:nvPr/>
          </p:nvSpPr>
          <p:spPr>
            <a:xfrm>
              <a:off x="2209800" y="3048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104" name="Rectangle 103"/>
            <p:cNvSpPr/>
            <p:nvPr/>
          </p:nvSpPr>
          <p:spPr>
            <a:xfrm>
              <a:off x="2362200" y="3048000"/>
              <a:ext cx="152400" cy="304800"/>
            </a:xfrm>
            <a:prstGeom prst="rect">
              <a:avLst/>
            </a:prstGeom>
            <a:solidFill>
              <a:schemeClr val="accent6">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105" name="Rectangle 104"/>
            <p:cNvSpPr/>
            <p:nvPr/>
          </p:nvSpPr>
          <p:spPr>
            <a:xfrm>
              <a:off x="2514600" y="3048000"/>
              <a:ext cx="152400" cy="304800"/>
            </a:xfrm>
            <a:prstGeom prst="rect">
              <a:avLst/>
            </a:prstGeom>
            <a:solidFill>
              <a:schemeClr val="accent4">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106" name="Rectangle 105"/>
            <p:cNvSpPr/>
            <p:nvPr/>
          </p:nvSpPr>
          <p:spPr>
            <a:xfrm>
              <a:off x="2667000" y="3048000"/>
              <a:ext cx="152400" cy="304800"/>
            </a:xfrm>
            <a:prstGeom prst="rect">
              <a:avLst/>
            </a:prstGeom>
            <a:solidFill>
              <a:schemeClr val="bg2">
                <a:lumMod val="5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107" name="Rectangle 106"/>
            <p:cNvSpPr/>
            <p:nvPr/>
          </p:nvSpPr>
          <p:spPr>
            <a:xfrm>
              <a:off x="2819400" y="3048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108" name="Rectangle 107"/>
            <p:cNvSpPr/>
            <p:nvPr/>
          </p:nvSpPr>
          <p:spPr>
            <a:xfrm>
              <a:off x="2971800" y="3048000"/>
              <a:ext cx="152400" cy="304800"/>
            </a:xfrm>
            <a:prstGeom prst="rect">
              <a:avLst/>
            </a:prstGeom>
            <a:solidFill>
              <a:schemeClr val="accent6">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109" name="Rectangle 108"/>
            <p:cNvSpPr/>
            <p:nvPr/>
          </p:nvSpPr>
          <p:spPr>
            <a:xfrm>
              <a:off x="3124200" y="3048000"/>
              <a:ext cx="152400" cy="304800"/>
            </a:xfrm>
            <a:prstGeom prst="rect">
              <a:avLst/>
            </a:prstGeom>
            <a:solidFill>
              <a:schemeClr val="accent4">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110" name="Rectangle 109"/>
            <p:cNvSpPr/>
            <p:nvPr/>
          </p:nvSpPr>
          <p:spPr>
            <a:xfrm>
              <a:off x="3276600" y="3048000"/>
              <a:ext cx="152400" cy="304800"/>
            </a:xfrm>
            <a:prstGeom prst="rect">
              <a:avLst/>
            </a:prstGeom>
            <a:solidFill>
              <a:schemeClr val="bg2">
                <a:lumMod val="5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111" name="Rectangle 110"/>
            <p:cNvSpPr/>
            <p:nvPr/>
          </p:nvSpPr>
          <p:spPr>
            <a:xfrm>
              <a:off x="3429000" y="3048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112" name="Rectangle 111"/>
            <p:cNvSpPr/>
            <p:nvPr/>
          </p:nvSpPr>
          <p:spPr>
            <a:xfrm>
              <a:off x="3581400" y="3048000"/>
              <a:ext cx="152400" cy="304800"/>
            </a:xfrm>
            <a:prstGeom prst="rect">
              <a:avLst/>
            </a:prstGeom>
            <a:solidFill>
              <a:schemeClr val="accent6">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113" name="Rectangle 112"/>
            <p:cNvSpPr/>
            <p:nvPr/>
          </p:nvSpPr>
          <p:spPr>
            <a:xfrm>
              <a:off x="3733800" y="3048000"/>
              <a:ext cx="152400" cy="304800"/>
            </a:xfrm>
            <a:prstGeom prst="rect">
              <a:avLst/>
            </a:prstGeom>
            <a:solidFill>
              <a:schemeClr val="accent4">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sp>
          <p:nvSpPr>
            <p:cNvPr id="114" name="Rectangle 113"/>
            <p:cNvSpPr/>
            <p:nvPr/>
          </p:nvSpPr>
          <p:spPr>
            <a:xfrm>
              <a:off x="3886200" y="3048000"/>
              <a:ext cx="152400" cy="304800"/>
            </a:xfrm>
            <a:prstGeom prst="rect">
              <a:avLst/>
            </a:prstGeom>
            <a:solidFill>
              <a:schemeClr val="bg2">
                <a:lumMod val="5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solidFill>
                  <a:srgbClr val="7F7F7F"/>
                </a:solidFill>
              </a:endParaRPr>
            </a:p>
          </p:txBody>
        </p:sp>
      </p:grpSp>
      <p:sp>
        <p:nvSpPr>
          <p:cNvPr id="123" name="Rectangle 122"/>
          <p:cNvSpPr/>
          <p:nvPr/>
        </p:nvSpPr>
        <p:spPr>
          <a:xfrm>
            <a:off x="6248400" y="1905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24" name="Rectangle 123"/>
          <p:cNvSpPr/>
          <p:nvPr/>
        </p:nvSpPr>
        <p:spPr>
          <a:xfrm>
            <a:off x="6400800" y="1905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25" name="Rectangle 124"/>
          <p:cNvSpPr/>
          <p:nvPr/>
        </p:nvSpPr>
        <p:spPr>
          <a:xfrm>
            <a:off x="6553200" y="1905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26" name="Rectangle 125"/>
          <p:cNvSpPr/>
          <p:nvPr/>
        </p:nvSpPr>
        <p:spPr>
          <a:xfrm>
            <a:off x="6705600" y="1905000"/>
            <a:ext cx="152400" cy="304800"/>
          </a:xfrm>
          <a:prstGeom prst="rect">
            <a:avLst/>
          </a:prstGeom>
          <a:solidFill>
            <a:schemeClr val="accent5">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27" name="Rectangle 126"/>
          <p:cNvSpPr/>
          <p:nvPr/>
        </p:nvSpPr>
        <p:spPr>
          <a:xfrm>
            <a:off x="6934200" y="1905000"/>
            <a:ext cx="152400" cy="304800"/>
          </a:xfrm>
          <a:prstGeom prst="rect">
            <a:avLst/>
          </a:prstGeom>
          <a:solidFill>
            <a:schemeClr val="accent6">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28" name="Rectangle 127"/>
          <p:cNvSpPr/>
          <p:nvPr/>
        </p:nvSpPr>
        <p:spPr>
          <a:xfrm>
            <a:off x="7086600" y="1905000"/>
            <a:ext cx="152400" cy="304800"/>
          </a:xfrm>
          <a:prstGeom prst="rect">
            <a:avLst/>
          </a:prstGeom>
          <a:solidFill>
            <a:schemeClr val="accent6">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29" name="Rectangle 128"/>
          <p:cNvSpPr/>
          <p:nvPr/>
        </p:nvSpPr>
        <p:spPr>
          <a:xfrm>
            <a:off x="7239000" y="1905000"/>
            <a:ext cx="152400" cy="304800"/>
          </a:xfrm>
          <a:prstGeom prst="rect">
            <a:avLst/>
          </a:prstGeom>
          <a:solidFill>
            <a:schemeClr val="accent6">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30" name="Rectangle 129"/>
          <p:cNvSpPr/>
          <p:nvPr/>
        </p:nvSpPr>
        <p:spPr>
          <a:xfrm>
            <a:off x="7391400" y="1905000"/>
            <a:ext cx="152400" cy="304800"/>
          </a:xfrm>
          <a:prstGeom prst="rect">
            <a:avLst/>
          </a:prstGeom>
          <a:solidFill>
            <a:schemeClr val="accent6">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31" name="Rectangle 130"/>
          <p:cNvSpPr/>
          <p:nvPr/>
        </p:nvSpPr>
        <p:spPr>
          <a:xfrm>
            <a:off x="7620000" y="1905000"/>
            <a:ext cx="152400" cy="304800"/>
          </a:xfrm>
          <a:prstGeom prst="rect">
            <a:avLst/>
          </a:prstGeom>
          <a:solidFill>
            <a:schemeClr val="accent4">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32" name="Rectangle 131"/>
          <p:cNvSpPr/>
          <p:nvPr/>
        </p:nvSpPr>
        <p:spPr>
          <a:xfrm>
            <a:off x="7772400" y="1905000"/>
            <a:ext cx="152400" cy="304800"/>
          </a:xfrm>
          <a:prstGeom prst="rect">
            <a:avLst/>
          </a:prstGeom>
          <a:solidFill>
            <a:schemeClr val="accent4">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33" name="Rectangle 132"/>
          <p:cNvSpPr/>
          <p:nvPr/>
        </p:nvSpPr>
        <p:spPr>
          <a:xfrm>
            <a:off x="7924800" y="1905000"/>
            <a:ext cx="152400" cy="304800"/>
          </a:xfrm>
          <a:prstGeom prst="rect">
            <a:avLst/>
          </a:prstGeom>
          <a:solidFill>
            <a:schemeClr val="accent4">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34" name="Rectangle 133"/>
          <p:cNvSpPr/>
          <p:nvPr/>
        </p:nvSpPr>
        <p:spPr>
          <a:xfrm>
            <a:off x="8077200" y="1905000"/>
            <a:ext cx="152400" cy="304800"/>
          </a:xfrm>
          <a:prstGeom prst="rect">
            <a:avLst/>
          </a:prstGeom>
          <a:solidFill>
            <a:schemeClr val="accent4">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35" name="Rectangle 134"/>
          <p:cNvSpPr/>
          <p:nvPr/>
        </p:nvSpPr>
        <p:spPr>
          <a:xfrm>
            <a:off x="8305800" y="1905000"/>
            <a:ext cx="152400" cy="304800"/>
          </a:xfrm>
          <a:prstGeom prst="rect">
            <a:avLst/>
          </a:prstGeom>
          <a:solidFill>
            <a:schemeClr val="bg2">
              <a:lumMod val="5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36" name="Rectangle 135"/>
          <p:cNvSpPr/>
          <p:nvPr/>
        </p:nvSpPr>
        <p:spPr>
          <a:xfrm>
            <a:off x="8458200" y="1905000"/>
            <a:ext cx="152400" cy="304800"/>
          </a:xfrm>
          <a:prstGeom prst="rect">
            <a:avLst/>
          </a:prstGeom>
          <a:solidFill>
            <a:schemeClr val="bg2">
              <a:lumMod val="5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37" name="Rectangle 136"/>
          <p:cNvSpPr/>
          <p:nvPr/>
        </p:nvSpPr>
        <p:spPr>
          <a:xfrm>
            <a:off x="8610600" y="1905000"/>
            <a:ext cx="152400" cy="304800"/>
          </a:xfrm>
          <a:prstGeom prst="rect">
            <a:avLst/>
          </a:prstGeom>
          <a:solidFill>
            <a:schemeClr val="bg2">
              <a:lumMod val="5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sp>
        <p:nvSpPr>
          <p:cNvPr id="138" name="Rectangle 137"/>
          <p:cNvSpPr/>
          <p:nvPr/>
        </p:nvSpPr>
        <p:spPr>
          <a:xfrm>
            <a:off x="8763000" y="1905000"/>
            <a:ext cx="152400" cy="304800"/>
          </a:xfrm>
          <a:prstGeom prst="rect">
            <a:avLst/>
          </a:prstGeom>
          <a:solidFill>
            <a:schemeClr val="bg2">
              <a:lumMod val="5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noAutofit/>
          </a:bodyPr>
          <a:lstStyle/>
          <a:p>
            <a:pPr algn="ctr"/>
            <a:endParaRPr lang="en-US" sz="2000"/>
          </a:p>
        </p:txBody>
      </p:sp>
      <p:grpSp>
        <p:nvGrpSpPr>
          <p:cNvPr id="8" name="Grouper 60"/>
          <p:cNvGrpSpPr>
            <a:grpSpLocks noChangeAspect="1"/>
          </p:cNvGrpSpPr>
          <p:nvPr/>
        </p:nvGrpSpPr>
        <p:grpSpPr>
          <a:xfrm>
            <a:off x="685800" y="4267200"/>
            <a:ext cx="2615167" cy="2108950"/>
            <a:chOff x="1307018" y="2362200"/>
            <a:chExt cx="4255583" cy="2819796"/>
          </a:xfrm>
        </p:grpSpPr>
        <p:sp>
          <p:nvSpPr>
            <p:cNvPr id="149" name="Cylindre 61"/>
            <p:cNvSpPr/>
            <p:nvPr/>
          </p:nvSpPr>
          <p:spPr>
            <a:xfrm rot="3120000">
              <a:off x="3418056" y="2523877"/>
              <a:ext cx="99536" cy="253495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0" name="Cylindre 62"/>
            <p:cNvSpPr/>
            <p:nvPr/>
          </p:nvSpPr>
          <p:spPr>
            <a:xfrm rot="18480000">
              <a:off x="3379232" y="2465898"/>
              <a:ext cx="99536" cy="253495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1" name="Cylindre 63"/>
            <p:cNvSpPr/>
            <p:nvPr/>
          </p:nvSpPr>
          <p:spPr>
            <a:xfrm rot="16200000">
              <a:off x="3429000" y="3962400"/>
              <a:ext cx="76200" cy="114300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2" name="Cylindre 64"/>
            <p:cNvSpPr/>
            <p:nvPr/>
          </p:nvSpPr>
          <p:spPr>
            <a:xfrm>
              <a:off x="4419600" y="3505200"/>
              <a:ext cx="76200" cy="68580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3" name="Cylindre 65"/>
            <p:cNvSpPr/>
            <p:nvPr/>
          </p:nvSpPr>
          <p:spPr>
            <a:xfrm>
              <a:off x="2362200" y="3429000"/>
              <a:ext cx="76200" cy="68580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4" name="Cylindre 66"/>
            <p:cNvSpPr/>
            <p:nvPr/>
          </p:nvSpPr>
          <p:spPr>
            <a:xfrm rot="16200000">
              <a:off x="3429000" y="2438400"/>
              <a:ext cx="76200" cy="114300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5" name="Cylindre 67"/>
            <p:cNvSpPr/>
            <p:nvPr/>
          </p:nvSpPr>
          <p:spPr>
            <a:xfrm rot="16200000">
              <a:off x="1752600" y="2743200"/>
              <a:ext cx="76200" cy="533400"/>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6" name="Rectangle 155"/>
            <p:cNvSpPr/>
            <p:nvPr/>
          </p:nvSpPr>
          <p:spPr>
            <a:xfrm>
              <a:off x="1905000" y="2362200"/>
              <a:ext cx="1066800" cy="1219200"/>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7" name="Rectangle 156"/>
            <p:cNvSpPr/>
            <p:nvPr/>
          </p:nvSpPr>
          <p:spPr>
            <a:xfrm>
              <a:off x="1981200" y="2438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58" name="Rectangle 157"/>
            <p:cNvSpPr/>
            <p:nvPr/>
          </p:nvSpPr>
          <p:spPr>
            <a:xfrm>
              <a:off x="2514600" y="2438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59" name="Rectangle 158"/>
            <p:cNvSpPr/>
            <p:nvPr/>
          </p:nvSpPr>
          <p:spPr>
            <a:xfrm>
              <a:off x="1981200" y="2819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60" name="Rectangle 159"/>
            <p:cNvSpPr/>
            <p:nvPr/>
          </p:nvSpPr>
          <p:spPr>
            <a:xfrm>
              <a:off x="2514600" y="2819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61" name="Rectangle 160"/>
            <p:cNvSpPr/>
            <p:nvPr/>
          </p:nvSpPr>
          <p:spPr>
            <a:xfrm>
              <a:off x="1981200" y="3200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62" name="Rectangle 161"/>
            <p:cNvSpPr/>
            <p:nvPr/>
          </p:nvSpPr>
          <p:spPr>
            <a:xfrm>
              <a:off x="2514600" y="3200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63" name="Rectangle 162"/>
            <p:cNvSpPr/>
            <p:nvPr/>
          </p:nvSpPr>
          <p:spPr>
            <a:xfrm rot="16200000">
              <a:off x="889489" y="2783268"/>
              <a:ext cx="1216057" cy="381000"/>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sp>
          <p:nvSpPr>
            <p:cNvPr id="164" name="Cylindre 76"/>
            <p:cNvSpPr/>
            <p:nvPr/>
          </p:nvSpPr>
          <p:spPr>
            <a:xfrm rot="16200000">
              <a:off x="5029200" y="2743200"/>
              <a:ext cx="76200" cy="533400"/>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65" name="Rectangle 164"/>
            <p:cNvSpPr/>
            <p:nvPr/>
          </p:nvSpPr>
          <p:spPr>
            <a:xfrm>
              <a:off x="3886200" y="2362200"/>
              <a:ext cx="1066800" cy="1219200"/>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66" name="Rectangle 165"/>
            <p:cNvSpPr/>
            <p:nvPr/>
          </p:nvSpPr>
          <p:spPr>
            <a:xfrm>
              <a:off x="3962400" y="2438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67" name="Rectangle 166"/>
            <p:cNvSpPr/>
            <p:nvPr/>
          </p:nvSpPr>
          <p:spPr>
            <a:xfrm>
              <a:off x="4495800" y="2438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68" name="Rectangle 167"/>
            <p:cNvSpPr/>
            <p:nvPr/>
          </p:nvSpPr>
          <p:spPr>
            <a:xfrm>
              <a:off x="3962400" y="2819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69" name="Rectangle 168"/>
            <p:cNvSpPr/>
            <p:nvPr/>
          </p:nvSpPr>
          <p:spPr>
            <a:xfrm>
              <a:off x="4495800" y="2819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70" name="Rectangle 169"/>
            <p:cNvSpPr/>
            <p:nvPr/>
          </p:nvSpPr>
          <p:spPr>
            <a:xfrm>
              <a:off x="3962400" y="3200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71" name="Rectangle 170"/>
            <p:cNvSpPr/>
            <p:nvPr/>
          </p:nvSpPr>
          <p:spPr>
            <a:xfrm>
              <a:off x="4495800" y="32004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72" name="Rectangle 171"/>
            <p:cNvSpPr/>
            <p:nvPr/>
          </p:nvSpPr>
          <p:spPr>
            <a:xfrm rot="5400000">
              <a:off x="4764073" y="2779731"/>
              <a:ext cx="1216055" cy="381000"/>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sp>
          <p:nvSpPr>
            <p:cNvPr id="173" name="Cylindre 85"/>
            <p:cNvSpPr/>
            <p:nvPr/>
          </p:nvSpPr>
          <p:spPr>
            <a:xfrm rot="16200000">
              <a:off x="1752600" y="4343400"/>
              <a:ext cx="76200" cy="533400"/>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74" name="Rectangle 173"/>
            <p:cNvSpPr/>
            <p:nvPr/>
          </p:nvSpPr>
          <p:spPr>
            <a:xfrm>
              <a:off x="1905000" y="3962400"/>
              <a:ext cx="1066800" cy="1219200"/>
            </a:xfrm>
            <a:prstGeom prst="rect">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75" name="Rectangle 174"/>
            <p:cNvSpPr/>
            <p:nvPr/>
          </p:nvSpPr>
          <p:spPr>
            <a:xfrm>
              <a:off x="1981200" y="4038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76" name="Rectangle 175"/>
            <p:cNvSpPr/>
            <p:nvPr/>
          </p:nvSpPr>
          <p:spPr>
            <a:xfrm>
              <a:off x="2514600" y="4038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77" name="Rectangle 176"/>
            <p:cNvSpPr/>
            <p:nvPr/>
          </p:nvSpPr>
          <p:spPr>
            <a:xfrm>
              <a:off x="1981200" y="4419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78" name="Rectangle 177"/>
            <p:cNvSpPr/>
            <p:nvPr/>
          </p:nvSpPr>
          <p:spPr>
            <a:xfrm>
              <a:off x="2514600" y="4419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79" name="Rectangle 178"/>
            <p:cNvSpPr/>
            <p:nvPr/>
          </p:nvSpPr>
          <p:spPr>
            <a:xfrm>
              <a:off x="1981200" y="4800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80" name="Rectangle 179"/>
            <p:cNvSpPr/>
            <p:nvPr/>
          </p:nvSpPr>
          <p:spPr>
            <a:xfrm>
              <a:off x="2514600" y="4800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81" name="Rectangle 180"/>
            <p:cNvSpPr/>
            <p:nvPr/>
          </p:nvSpPr>
          <p:spPr>
            <a:xfrm rot="16200000">
              <a:off x="889489" y="4383468"/>
              <a:ext cx="1216057" cy="381000"/>
            </a:xfrm>
            <a:prstGeom prst="rect">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sp>
          <p:nvSpPr>
            <p:cNvPr id="182" name="Cylindre 94"/>
            <p:cNvSpPr/>
            <p:nvPr/>
          </p:nvSpPr>
          <p:spPr>
            <a:xfrm rot="16200000">
              <a:off x="5029200" y="4343400"/>
              <a:ext cx="76200" cy="533400"/>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83" name="Rectangle 182"/>
            <p:cNvSpPr/>
            <p:nvPr/>
          </p:nvSpPr>
          <p:spPr>
            <a:xfrm>
              <a:off x="3886199" y="3962400"/>
              <a:ext cx="1066800" cy="1219200"/>
            </a:xfrm>
            <a:prstGeom prst="rect">
              <a:avLst/>
            </a:prstGeom>
            <a:solidFill>
              <a:schemeClr val="bg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84" name="Rectangle 183"/>
            <p:cNvSpPr/>
            <p:nvPr/>
          </p:nvSpPr>
          <p:spPr>
            <a:xfrm>
              <a:off x="3962399" y="4038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85" name="Rectangle 184"/>
            <p:cNvSpPr/>
            <p:nvPr/>
          </p:nvSpPr>
          <p:spPr>
            <a:xfrm>
              <a:off x="4495799" y="4038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86" name="Rectangle 185"/>
            <p:cNvSpPr/>
            <p:nvPr/>
          </p:nvSpPr>
          <p:spPr>
            <a:xfrm>
              <a:off x="3962399" y="4419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87" name="Rectangle 186"/>
            <p:cNvSpPr/>
            <p:nvPr/>
          </p:nvSpPr>
          <p:spPr>
            <a:xfrm>
              <a:off x="4495799" y="4419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88" name="Rectangle 187"/>
            <p:cNvSpPr/>
            <p:nvPr/>
          </p:nvSpPr>
          <p:spPr>
            <a:xfrm>
              <a:off x="3962399" y="4800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89" name="Rectangle 188"/>
            <p:cNvSpPr/>
            <p:nvPr/>
          </p:nvSpPr>
          <p:spPr>
            <a:xfrm>
              <a:off x="4495799" y="4800600"/>
              <a:ext cx="38100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90" name="Rectangle 189"/>
            <p:cNvSpPr/>
            <p:nvPr/>
          </p:nvSpPr>
          <p:spPr>
            <a:xfrm rot="5400000">
              <a:off x="4764072" y="4379931"/>
              <a:ext cx="1216055" cy="381000"/>
            </a:xfrm>
            <a:prstGeom prst="rect">
              <a:avLst/>
            </a:prstGeom>
            <a:solidFill>
              <a:schemeClr val="bg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grpSp>
      <p:sp>
        <p:nvSpPr>
          <p:cNvPr id="197" name="ZoneTexte 196"/>
          <p:cNvSpPr txBox="1"/>
          <p:nvPr/>
        </p:nvSpPr>
        <p:spPr>
          <a:xfrm>
            <a:off x="381000" y="2209800"/>
            <a:ext cx="2438400" cy="369332"/>
          </a:xfrm>
          <a:prstGeom prst="rect">
            <a:avLst/>
          </a:prstGeom>
          <a:noFill/>
        </p:spPr>
        <p:txBody>
          <a:bodyPr wrap="square" rtlCol="0" anchor="ctr" anchorCtr="0">
            <a:noAutofit/>
          </a:bodyPr>
          <a:lstStyle/>
          <a:p>
            <a:pPr algn="ctr"/>
            <a:r>
              <a:rPr lang="en-US" sz="2000" smtClean="0">
                <a:solidFill>
                  <a:srgbClr val="7F7F7F"/>
                </a:solidFill>
                <a:latin typeface="Times New Roman"/>
                <a:cs typeface="Times New Roman"/>
              </a:rPr>
              <a:t>Bad balance</a:t>
            </a:r>
            <a:endParaRPr lang="en-US" sz="2000">
              <a:solidFill>
                <a:srgbClr val="7F7F7F"/>
              </a:solidFill>
              <a:latin typeface="Times New Roman"/>
              <a:cs typeface="Times New Roman"/>
            </a:endParaRPr>
          </a:p>
        </p:txBody>
      </p:sp>
      <p:sp>
        <p:nvSpPr>
          <p:cNvPr id="198" name="ZoneTexte 197"/>
          <p:cNvSpPr txBox="1"/>
          <p:nvPr/>
        </p:nvSpPr>
        <p:spPr>
          <a:xfrm>
            <a:off x="3352800" y="2209800"/>
            <a:ext cx="2438400" cy="369332"/>
          </a:xfrm>
          <a:prstGeom prst="rect">
            <a:avLst/>
          </a:prstGeom>
          <a:noFill/>
        </p:spPr>
        <p:txBody>
          <a:bodyPr wrap="square" rtlCol="0" anchor="ctr" anchorCtr="0">
            <a:noAutofit/>
          </a:bodyPr>
          <a:lstStyle/>
          <a:p>
            <a:pPr algn="ctr"/>
            <a:r>
              <a:rPr lang="en-US" sz="2000" smtClean="0">
                <a:solidFill>
                  <a:srgbClr val="7F7F7F"/>
                </a:solidFill>
                <a:latin typeface="Times New Roman"/>
                <a:cs typeface="Times New Roman"/>
              </a:rPr>
              <a:t>Perfect balance</a:t>
            </a:r>
            <a:endParaRPr lang="en-US" sz="2000">
              <a:solidFill>
                <a:srgbClr val="7F7F7F"/>
              </a:solidFill>
              <a:latin typeface="Times New Roman"/>
              <a:cs typeface="Times New Roman"/>
            </a:endParaRPr>
          </a:p>
        </p:txBody>
      </p:sp>
      <p:sp>
        <p:nvSpPr>
          <p:cNvPr id="199" name="ZoneTexte 198"/>
          <p:cNvSpPr txBox="1"/>
          <p:nvPr/>
        </p:nvSpPr>
        <p:spPr>
          <a:xfrm>
            <a:off x="6248400" y="2209800"/>
            <a:ext cx="2667000" cy="369332"/>
          </a:xfrm>
          <a:prstGeom prst="rect">
            <a:avLst/>
          </a:prstGeom>
          <a:noFill/>
        </p:spPr>
        <p:txBody>
          <a:bodyPr wrap="square" rtlCol="0" anchor="ctr" anchorCtr="0">
            <a:noAutofit/>
          </a:bodyPr>
          <a:lstStyle/>
          <a:p>
            <a:pPr algn="ctr"/>
            <a:r>
              <a:rPr lang="en-US" sz="2000" smtClean="0">
                <a:solidFill>
                  <a:srgbClr val="008000"/>
                </a:solidFill>
                <a:latin typeface="Times New Roman"/>
                <a:cs typeface="Times New Roman"/>
              </a:rPr>
              <a:t>Good balance</a:t>
            </a:r>
            <a:endParaRPr lang="en-US" sz="2000">
              <a:solidFill>
                <a:srgbClr val="008000"/>
              </a:solidFill>
              <a:latin typeface="Times New Roman"/>
              <a:cs typeface="Times New Roman"/>
            </a:endParaRPr>
          </a:p>
        </p:txBody>
      </p:sp>
      <p:sp>
        <p:nvSpPr>
          <p:cNvPr id="200" name="ZoneTexte 199"/>
          <p:cNvSpPr txBox="1"/>
          <p:nvPr/>
        </p:nvSpPr>
        <p:spPr>
          <a:xfrm>
            <a:off x="381000" y="2590800"/>
            <a:ext cx="2438400" cy="369332"/>
          </a:xfrm>
          <a:prstGeom prst="rect">
            <a:avLst/>
          </a:prstGeom>
          <a:noFill/>
        </p:spPr>
        <p:txBody>
          <a:bodyPr wrap="square" rtlCol="0" anchor="ctr" anchorCtr="0">
            <a:noAutofit/>
          </a:bodyPr>
          <a:lstStyle/>
          <a:p>
            <a:pPr algn="ctr"/>
            <a:r>
              <a:rPr lang="en-US" sz="2000" smtClean="0">
                <a:solidFill>
                  <a:srgbClr val="7F7F7F"/>
                </a:solidFill>
                <a:latin typeface="Times New Roman"/>
                <a:cs typeface="Times New Roman"/>
              </a:rPr>
              <a:t>Bad locality</a:t>
            </a:r>
            <a:endParaRPr lang="en-US" sz="2000">
              <a:solidFill>
                <a:srgbClr val="7F7F7F"/>
              </a:solidFill>
              <a:latin typeface="Times New Roman"/>
              <a:cs typeface="Times New Roman"/>
            </a:endParaRPr>
          </a:p>
        </p:txBody>
      </p:sp>
      <p:sp>
        <p:nvSpPr>
          <p:cNvPr id="202" name="ZoneTexte 201"/>
          <p:cNvSpPr txBox="1"/>
          <p:nvPr/>
        </p:nvSpPr>
        <p:spPr>
          <a:xfrm>
            <a:off x="3352800" y="2590800"/>
            <a:ext cx="2438400" cy="369332"/>
          </a:xfrm>
          <a:prstGeom prst="rect">
            <a:avLst/>
          </a:prstGeom>
          <a:noFill/>
        </p:spPr>
        <p:txBody>
          <a:bodyPr wrap="square" rtlCol="0" anchor="ctr" anchorCtr="0">
            <a:noAutofit/>
          </a:bodyPr>
          <a:lstStyle/>
          <a:p>
            <a:pPr algn="ctr"/>
            <a:r>
              <a:rPr lang="en-US" sz="2000" smtClean="0">
                <a:solidFill>
                  <a:srgbClr val="7F7F7F"/>
                </a:solidFill>
                <a:latin typeface="Times New Roman"/>
                <a:cs typeface="Times New Roman"/>
              </a:rPr>
              <a:t>Bad locality</a:t>
            </a:r>
            <a:endParaRPr lang="en-US" sz="2000">
              <a:solidFill>
                <a:srgbClr val="7F7F7F"/>
              </a:solidFill>
              <a:latin typeface="Times New Roman"/>
              <a:cs typeface="Times New Roman"/>
            </a:endParaRPr>
          </a:p>
        </p:txBody>
      </p:sp>
      <p:sp>
        <p:nvSpPr>
          <p:cNvPr id="203" name="ZoneTexte 202"/>
          <p:cNvSpPr txBox="1"/>
          <p:nvPr/>
        </p:nvSpPr>
        <p:spPr>
          <a:xfrm>
            <a:off x="6248400" y="2590800"/>
            <a:ext cx="2667000" cy="369332"/>
          </a:xfrm>
          <a:prstGeom prst="rect">
            <a:avLst/>
          </a:prstGeom>
          <a:noFill/>
        </p:spPr>
        <p:txBody>
          <a:bodyPr wrap="square" rtlCol="0" anchor="ctr" anchorCtr="0">
            <a:noAutofit/>
          </a:bodyPr>
          <a:lstStyle/>
          <a:p>
            <a:pPr algn="ctr"/>
            <a:r>
              <a:rPr lang="en-US" sz="2000" smtClean="0">
                <a:solidFill>
                  <a:srgbClr val="008000"/>
                </a:solidFill>
                <a:latin typeface="Times New Roman"/>
                <a:cs typeface="Times New Roman"/>
              </a:rPr>
              <a:t>Average locality</a:t>
            </a:r>
            <a:endParaRPr lang="en-US" sz="2000">
              <a:solidFill>
                <a:srgbClr val="008000"/>
              </a:solidFill>
              <a:latin typeface="Times New Roman"/>
              <a:cs typeface="Times New Roman"/>
            </a:endParaRPr>
          </a:p>
        </p:txBody>
      </p:sp>
      <p:sp>
        <p:nvSpPr>
          <p:cNvPr id="205" name="ZoneTexte 204"/>
          <p:cNvSpPr txBox="1"/>
          <p:nvPr/>
        </p:nvSpPr>
        <p:spPr>
          <a:xfrm>
            <a:off x="381000" y="762000"/>
            <a:ext cx="2438400" cy="369332"/>
          </a:xfrm>
          <a:prstGeom prst="rect">
            <a:avLst/>
          </a:prstGeom>
          <a:noFill/>
        </p:spPr>
        <p:txBody>
          <a:bodyPr wrap="square" rtlCol="0" anchor="ctr" anchorCtr="0">
            <a:noAutofit/>
          </a:bodyPr>
          <a:lstStyle/>
          <a:p>
            <a:pPr algn="ctr"/>
            <a:r>
              <a:rPr lang="en-US" sz="2200" b="1" smtClean="0">
                <a:solidFill>
                  <a:srgbClr val="000090"/>
                </a:solidFill>
                <a:latin typeface="Times New Roman"/>
                <a:cs typeface="Times New Roman"/>
              </a:rPr>
              <a:t>Parallel Scavenge</a:t>
            </a:r>
            <a:endParaRPr lang="en-US" sz="2200" b="1">
              <a:solidFill>
                <a:srgbClr val="000090"/>
              </a:solidFill>
              <a:latin typeface="Times New Roman"/>
              <a:cs typeface="Times New Roman"/>
            </a:endParaRPr>
          </a:p>
        </p:txBody>
      </p:sp>
      <p:sp>
        <p:nvSpPr>
          <p:cNvPr id="206" name="ZoneTexte 205"/>
          <p:cNvSpPr txBox="1"/>
          <p:nvPr/>
        </p:nvSpPr>
        <p:spPr>
          <a:xfrm>
            <a:off x="3352800" y="762000"/>
            <a:ext cx="2438400" cy="369332"/>
          </a:xfrm>
          <a:prstGeom prst="rect">
            <a:avLst/>
          </a:prstGeom>
          <a:noFill/>
        </p:spPr>
        <p:txBody>
          <a:bodyPr wrap="square" rtlCol="0" anchor="ctr" anchorCtr="0">
            <a:noAutofit/>
          </a:bodyPr>
          <a:lstStyle/>
          <a:p>
            <a:pPr algn="ctr"/>
            <a:r>
              <a:rPr lang="en-US" sz="2200" b="1" smtClean="0">
                <a:solidFill>
                  <a:srgbClr val="000000"/>
                </a:solidFill>
                <a:latin typeface="Times New Roman"/>
                <a:cs typeface="Times New Roman"/>
              </a:rPr>
              <a:t>Interleaved</a:t>
            </a:r>
            <a:endParaRPr lang="en-US" sz="2200" b="1">
              <a:solidFill>
                <a:srgbClr val="000000"/>
              </a:solidFill>
              <a:latin typeface="Times New Roman"/>
              <a:cs typeface="Times New Roman"/>
            </a:endParaRPr>
          </a:p>
        </p:txBody>
      </p:sp>
      <p:sp>
        <p:nvSpPr>
          <p:cNvPr id="207" name="ZoneTexte 206"/>
          <p:cNvSpPr txBox="1"/>
          <p:nvPr/>
        </p:nvSpPr>
        <p:spPr>
          <a:xfrm>
            <a:off x="6248400" y="762000"/>
            <a:ext cx="2667000" cy="369332"/>
          </a:xfrm>
          <a:prstGeom prst="rect">
            <a:avLst/>
          </a:prstGeom>
          <a:noFill/>
        </p:spPr>
        <p:txBody>
          <a:bodyPr wrap="square" rtlCol="0" anchor="ctr" anchorCtr="0">
            <a:noAutofit/>
          </a:bodyPr>
          <a:lstStyle/>
          <a:p>
            <a:pPr algn="ctr"/>
            <a:r>
              <a:rPr lang="en-US" sz="2200" b="1" smtClean="0">
                <a:solidFill>
                  <a:srgbClr val="660066"/>
                </a:solidFill>
                <a:latin typeface="Times New Roman"/>
                <a:cs typeface="Times New Roman"/>
              </a:rPr>
              <a:t>Fragmented</a:t>
            </a:r>
            <a:endParaRPr lang="en-US" sz="2200" b="1">
              <a:solidFill>
                <a:srgbClr val="660066"/>
              </a:solidFill>
              <a:latin typeface="Times New Roman"/>
              <a:cs typeface="Times New Roman"/>
            </a:endParaRPr>
          </a:p>
        </p:txBody>
      </p:sp>
      <p:sp>
        <p:nvSpPr>
          <p:cNvPr id="208" name="ZoneTexte 207"/>
          <p:cNvSpPr txBox="1"/>
          <p:nvPr/>
        </p:nvSpPr>
        <p:spPr>
          <a:xfrm>
            <a:off x="381000" y="1219200"/>
            <a:ext cx="2438400" cy="646331"/>
          </a:xfrm>
          <a:prstGeom prst="rect">
            <a:avLst/>
          </a:prstGeom>
          <a:noFill/>
        </p:spPr>
        <p:txBody>
          <a:bodyPr wrap="square" rtlCol="0" anchor="ctr" anchorCtr="0">
            <a:noAutofit/>
          </a:bodyPr>
          <a:lstStyle/>
          <a:p>
            <a:pPr algn="ctr"/>
            <a:r>
              <a:rPr lang="en-US" sz="2000" smtClean="0">
                <a:solidFill>
                  <a:srgbClr val="7F7F7F"/>
                </a:solidFill>
                <a:latin typeface="Times New Roman"/>
                <a:cs typeface="Times New Roman"/>
              </a:rPr>
              <a:t>First-touch allocation policy</a:t>
            </a:r>
            <a:endParaRPr lang="en-US" sz="2000">
              <a:solidFill>
                <a:srgbClr val="7F7F7F"/>
              </a:solidFill>
              <a:latin typeface="Times New Roman"/>
              <a:cs typeface="Times New Roman"/>
            </a:endParaRPr>
          </a:p>
        </p:txBody>
      </p:sp>
      <p:sp>
        <p:nvSpPr>
          <p:cNvPr id="209" name="ZoneTexte 208"/>
          <p:cNvSpPr txBox="1"/>
          <p:nvPr/>
        </p:nvSpPr>
        <p:spPr>
          <a:xfrm>
            <a:off x="3352800" y="1219200"/>
            <a:ext cx="2438400" cy="646331"/>
          </a:xfrm>
          <a:prstGeom prst="rect">
            <a:avLst/>
          </a:prstGeom>
          <a:noFill/>
        </p:spPr>
        <p:txBody>
          <a:bodyPr wrap="square" rtlCol="0" anchor="ctr" anchorCtr="0">
            <a:noAutofit/>
          </a:bodyPr>
          <a:lstStyle/>
          <a:p>
            <a:pPr algn="ctr"/>
            <a:r>
              <a:rPr lang="en-US" sz="2000" smtClean="0">
                <a:solidFill>
                  <a:srgbClr val="7F7F7F"/>
                </a:solidFill>
                <a:latin typeface="Times New Roman"/>
                <a:cs typeface="Times New Roman"/>
              </a:rPr>
              <a:t>Round-robin allocation policy</a:t>
            </a:r>
            <a:endParaRPr lang="en-US" sz="2000">
              <a:solidFill>
                <a:srgbClr val="7F7F7F"/>
              </a:solidFill>
              <a:latin typeface="Times New Roman"/>
              <a:cs typeface="Times New Roman"/>
            </a:endParaRPr>
          </a:p>
        </p:txBody>
      </p:sp>
      <p:sp>
        <p:nvSpPr>
          <p:cNvPr id="210" name="ZoneTexte 209"/>
          <p:cNvSpPr txBox="1"/>
          <p:nvPr/>
        </p:nvSpPr>
        <p:spPr>
          <a:xfrm>
            <a:off x="6248400" y="1219200"/>
            <a:ext cx="2667000" cy="646331"/>
          </a:xfrm>
          <a:prstGeom prst="rect">
            <a:avLst/>
          </a:prstGeom>
          <a:noFill/>
        </p:spPr>
        <p:txBody>
          <a:bodyPr wrap="square" rtlCol="0" anchor="ctr" anchorCtr="0">
            <a:noAutofit/>
          </a:bodyPr>
          <a:lstStyle/>
          <a:p>
            <a:pPr algn="ctr"/>
            <a:r>
              <a:rPr lang="en-US" sz="2000" smtClean="0">
                <a:solidFill>
                  <a:srgbClr val="984807"/>
                </a:solidFill>
                <a:latin typeface="Times New Roman"/>
                <a:cs typeface="Times New Roman"/>
              </a:rPr>
              <a:t>Node local object</a:t>
            </a:r>
          </a:p>
          <a:p>
            <a:pPr algn="ctr"/>
            <a:r>
              <a:rPr lang="en-US" sz="2000" smtClean="0">
                <a:solidFill>
                  <a:srgbClr val="984807"/>
                </a:solidFill>
                <a:latin typeface="Times New Roman"/>
                <a:cs typeface="Times New Roman"/>
              </a:rPr>
              <a:t>allocation and copy</a:t>
            </a:r>
            <a:endParaRPr lang="en-US" sz="2000">
              <a:solidFill>
                <a:srgbClr val="984807"/>
              </a:solidFill>
              <a:latin typeface="Times New Roman"/>
              <a:cs typeface="Times New Roman"/>
            </a:endParaRPr>
          </a:p>
        </p:txBody>
      </p:sp>
      <p:sp>
        <p:nvSpPr>
          <p:cNvPr id="212" name="ZoneTexte 211"/>
          <p:cNvSpPr txBox="1"/>
          <p:nvPr/>
        </p:nvSpPr>
        <p:spPr>
          <a:xfrm>
            <a:off x="381000" y="2971800"/>
            <a:ext cx="2438400" cy="369332"/>
          </a:xfrm>
          <a:prstGeom prst="rect">
            <a:avLst/>
          </a:prstGeom>
          <a:noFill/>
        </p:spPr>
        <p:txBody>
          <a:bodyPr wrap="square" rtlCol="0" anchor="ctr" anchorCtr="0">
            <a:noAutofit/>
          </a:bodyPr>
          <a:lstStyle/>
          <a:p>
            <a:pPr algn="ctr"/>
            <a:r>
              <a:rPr lang="en-US" sz="2000" smtClean="0">
                <a:solidFill>
                  <a:srgbClr val="7F7F7F"/>
                </a:solidFill>
                <a:latin typeface="Times New Roman"/>
                <a:cs typeface="Times New Roman"/>
              </a:rPr>
              <a:t>95% on a single node</a:t>
            </a:r>
            <a:endParaRPr lang="en-US" sz="2000">
              <a:solidFill>
                <a:srgbClr val="7F7F7F"/>
              </a:solidFill>
              <a:latin typeface="Times New Roman"/>
              <a:cs typeface="Times New Roman"/>
            </a:endParaRPr>
          </a:p>
        </p:txBody>
      </p:sp>
      <p:sp>
        <p:nvSpPr>
          <p:cNvPr id="213" name="ZoneTexte 212"/>
          <p:cNvSpPr txBox="1"/>
          <p:nvPr/>
        </p:nvSpPr>
        <p:spPr>
          <a:xfrm>
            <a:off x="3352800" y="2971800"/>
            <a:ext cx="2438400" cy="369332"/>
          </a:xfrm>
          <a:prstGeom prst="rect">
            <a:avLst/>
          </a:prstGeom>
          <a:noFill/>
        </p:spPr>
        <p:txBody>
          <a:bodyPr wrap="square" rtlCol="0" anchor="ctr" anchorCtr="0">
            <a:noAutofit/>
          </a:bodyPr>
          <a:lstStyle/>
          <a:p>
            <a:pPr algn="ctr"/>
            <a:r>
              <a:rPr lang="en-US" sz="2000" smtClean="0">
                <a:solidFill>
                  <a:srgbClr val="7F7F7F"/>
                </a:solidFill>
                <a:latin typeface="Times New Roman"/>
                <a:cs typeface="Times New Roman"/>
              </a:rPr>
              <a:t>7/8 remote accesses</a:t>
            </a:r>
            <a:endParaRPr lang="en-US" sz="2000">
              <a:solidFill>
                <a:srgbClr val="7F7F7F"/>
              </a:solidFill>
              <a:latin typeface="Times New Roman"/>
              <a:cs typeface="Times New Roman"/>
            </a:endParaRPr>
          </a:p>
        </p:txBody>
      </p:sp>
      <p:sp>
        <p:nvSpPr>
          <p:cNvPr id="115" name="ZoneTexte 114"/>
          <p:cNvSpPr txBox="1"/>
          <p:nvPr/>
        </p:nvSpPr>
        <p:spPr>
          <a:xfrm>
            <a:off x="5943600" y="2971800"/>
            <a:ext cx="3200400" cy="685800"/>
          </a:xfrm>
          <a:prstGeom prst="rect">
            <a:avLst/>
          </a:prstGeom>
          <a:noFill/>
        </p:spPr>
        <p:txBody>
          <a:bodyPr wrap="square" rtlCol="0" anchor="ctr" anchorCtr="0">
            <a:noAutofit/>
          </a:bodyPr>
          <a:lstStyle/>
          <a:p>
            <a:pPr algn="ctr"/>
            <a:r>
              <a:rPr lang="en-US" sz="2000" smtClean="0">
                <a:solidFill>
                  <a:srgbClr val="FF0000"/>
                </a:solidFill>
                <a:latin typeface="Times New Roman"/>
                <a:cs typeface="Times New Roman"/>
              </a:rPr>
              <a:t>Bad balance if a single</a:t>
            </a:r>
          </a:p>
          <a:p>
            <a:pPr algn="ctr"/>
            <a:r>
              <a:rPr lang="en-US" sz="2000" smtClean="0">
                <a:solidFill>
                  <a:srgbClr val="FF0000"/>
                </a:solidFill>
                <a:latin typeface="Times New Roman"/>
                <a:cs typeface="Times New Roman"/>
              </a:rPr>
              <a:t>thread allocates for the others</a:t>
            </a:r>
            <a:endParaRPr lang="en-US" sz="2000">
              <a:solidFill>
                <a:srgbClr val="FF0000"/>
              </a:solidFill>
              <a:latin typeface="Times New Roman"/>
              <a:cs typeface="Times New Roman"/>
            </a:endParaRPr>
          </a:p>
        </p:txBody>
      </p:sp>
      <p:sp>
        <p:nvSpPr>
          <p:cNvPr id="120" name="ZoneTexte 119"/>
          <p:cNvSpPr txBox="1"/>
          <p:nvPr/>
        </p:nvSpPr>
        <p:spPr>
          <a:xfrm>
            <a:off x="7696200" y="5257799"/>
            <a:ext cx="454046" cy="369332"/>
          </a:xfrm>
          <a:prstGeom prst="rect">
            <a:avLst/>
          </a:prstGeom>
          <a:noFill/>
        </p:spPr>
        <p:txBody>
          <a:bodyPr wrap="none" rtlCol="0">
            <a:spAutoFit/>
          </a:bodyPr>
          <a:lstStyle/>
          <a:p>
            <a:r>
              <a:rPr lang="en-US" b="1" smtClean="0">
                <a:solidFill>
                  <a:srgbClr val="000090"/>
                </a:solidFill>
                <a:latin typeface="Times New Roman"/>
                <a:cs typeface="Times New Roman"/>
              </a:rPr>
              <a:t>PS</a:t>
            </a:r>
            <a:endParaRPr lang="en-US" b="1">
              <a:solidFill>
                <a:srgbClr val="000090"/>
              </a:solidFill>
              <a:latin typeface="Times New Roman"/>
              <a:cs typeface="Times New Roman"/>
            </a:endParaRPr>
          </a:p>
        </p:txBody>
      </p:sp>
      <p:sp>
        <p:nvSpPr>
          <p:cNvPr id="121" name="ZoneTexte 120"/>
          <p:cNvSpPr txBox="1"/>
          <p:nvPr/>
        </p:nvSpPr>
        <p:spPr>
          <a:xfrm>
            <a:off x="7543800" y="4648199"/>
            <a:ext cx="1313180" cy="369332"/>
          </a:xfrm>
          <a:prstGeom prst="rect">
            <a:avLst/>
          </a:prstGeom>
          <a:noFill/>
        </p:spPr>
        <p:txBody>
          <a:bodyPr wrap="none" rtlCol="0">
            <a:spAutoFit/>
          </a:bodyPr>
          <a:lstStyle/>
          <a:p>
            <a:r>
              <a:rPr lang="en-US" b="1" smtClean="0">
                <a:solidFill>
                  <a:srgbClr val="000000"/>
                </a:solidFill>
                <a:latin typeface="Times New Roman"/>
                <a:cs typeface="Times New Roman"/>
              </a:rPr>
              <a:t>Interleaved</a:t>
            </a:r>
            <a:endParaRPr lang="en-US" b="1">
              <a:solidFill>
                <a:srgbClr val="000000"/>
              </a:solidFill>
              <a:latin typeface="Times New Roman"/>
              <a:cs typeface="Times New Roman"/>
            </a:endParaRPr>
          </a:p>
        </p:txBody>
      </p:sp>
      <p:sp>
        <p:nvSpPr>
          <p:cNvPr id="122" name="ZoneTexte 121"/>
          <p:cNvSpPr txBox="1"/>
          <p:nvPr/>
        </p:nvSpPr>
        <p:spPr>
          <a:xfrm>
            <a:off x="6934200" y="4038599"/>
            <a:ext cx="1390124" cy="369332"/>
          </a:xfrm>
          <a:prstGeom prst="rect">
            <a:avLst/>
          </a:prstGeom>
          <a:noFill/>
        </p:spPr>
        <p:txBody>
          <a:bodyPr wrap="none" rtlCol="0">
            <a:spAutoFit/>
          </a:bodyPr>
          <a:lstStyle/>
          <a:p>
            <a:r>
              <a:rPr lang="en-US" b="1" smtClean="0">
                <a:solidFill>
                  <a:srgbClr val="660066"/>
                </a:solidFill>
                <a:latin typeface="Times New Roman"/>
                <a:cs typeface="Times New Roman"/>
              </a:rPr>
              <a:t>Fragmented</a:t>
            </a:r>
            <a:endParaRPr lang="en-US" b="1">
              <a:solidFill>
                <a:srgbClr val="660066"/>
              </a:solidFill>
              <a:latin typeface="Times New Roman"/>
              <a:cs typeface="Times New Roman"/>
            </a:endParaRPr>
          </a:p>
        </p:txBody>
      </p:sp>
      <p:sp>
        <p:nvSpPr>
          <p:cNvPr id="139" name="ZoneTexte 138"/>
          <p:cNvSpPr txBox="1"/>
          <p:nvPr/>
        </p:nvSpPr>
        <p:spPr>
          <a:xfrm>
            <a:off x="5156592" y="3810000"/>
            <a:ext cx="1168008" cy="400110"/>
          </a:xfrm>
          <a:prstGeom prst="rect">
            <a:avLst/>
          </a:prstGeom>
          <a:noFill/>
        </p:spPr>
        <p:txBody>
          <a:bodyPr wrap="none" rtlCol="0">
            <a:spAutoFit/>
          </a:bodyPr>
          <a:lstStyle/>
          <a:p>
            <a:r>
              <a:rPr lang="en-US" sz="2000" b="1" err="1" smtClean="0">
                <a:latin typeface="Times New Roman"/>
                <a:cs typeface="Times New Roman"/>
              </a:rPr>
              <a:t>SpecJBB</a:t>
            </a:r>
            <a:endParaRPr lang="en-US" b="1">
              <a:latin typeface="Times New Roman"/>
              <a:cs typeface="Times New Roman"/>
            </a:endParaRPr>
          </a:p>
        </p:txBody>
      </p:sp>
      <p:cxnSp>
        <p:nvCxnSpPr>
          <p:cNvPr id="146" name="Connecteur droit avec flèche 7"/>
          <p:cNvCxnSpPr/>
          <p:nvPr/>
        </p:nvCxnSpPr>
        <p:spPr>
          <a:xfrm flipH="1">
            <a:off x="762000" y="4438173"/>
            <a:ext cx="572236" cy="210027"/>
          </a:xfrm>
          <a:prstGeom prst="straightConnector1">
            <a:avLst/>
          </a:prstGeom>
          <a:ln w="635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91" name="Connecteur droit avec flèche 7"/>
          <p:cNvCxnSpPr/>
          <p:nvPr/>
        </p:nvCxnSpPr>
        <p:spPr>
          <a:xfrm>
            <a:off x="1371600" y="4419600"/>
            <a:ext cx="1828799" cy="76200"/>
          </a:xfrm>
          <a:prstGeom prst="straightConnector1">
            <a:avLst/>
          </a:prstGeom>
          <a:ln w="635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sp>
        <p:nvSpPr>
          <p:cNvPr id="201" name="ZoneTexte 200"/>
          <p:cNvSpPr txBox="1"/>
          <p:nvPr/>
        </p:nvSpPr>
        <p:spPr>
          <a:xfrm>
            <a:off x="1600200" y="3886200"/>
            <a:ext cx="2438400" cy="369332"/>
          </a:xfrm>
          <a:prstGeom prst="rect">
            <a:avLst/>
          </a:prstGeom>
          <a:noFill/>
        </p:spPr>
        <p:txBody>
          <a:bodyPr wrap="square" rtlCol="0" anchor="ctr" anchorCtr="0">
            <a:noAutofit/>
          </a:bodyPr>
          <a:lstStyle/>
          <a:p>
            <a:pPr algn="ctr"/>
            <a:r>
              <a:rPr lang="en-US" b="1" smtClean="0">
                <a:solidFill>
                  <a:srgbClr val="FF0000"/>
                </a:solidFill>
                <a:latin typeface="Times New Roman"/>
                <a:cs typeface="Times New Roman"/>
              </a:rPr>
              <a:t>7/8 remote scans</a:t>
            </a:r>
            <a:endParaRPr lang="en-US" b="1">
              <a:solidFill>
                <a:srgbClr val="FF0000"/>
              </a:solidFill>
              <a:latin typeface="Times New Roman"/>
              <a:cs typeface="Times New Roman"/>
            </a:endParaRPr>
          </a:p>
        </p:txBody>
      </p:sp>
      <p:sp>
        <p:nvSpPr>
          <p:cNvPr id="211" name="ZoneTexte 210"/>
          <p:cNvSpPr txBox="1"/>
          <p:nvPr/>
        </p:nvSpPr>
        <p:spPr>
          <a:xfrm>
            <a:off x="152400" y="3657600"/>
            <a:ext cx="1371600" cy="445532"/>
          </a:xfrm>
          <a:prstGeom prst="rect">
            <a:avLst/>
          </a:prstGeom>
          <a:noFill/>
        </p:spPr>
        <p:txBody>
          <a:bodyPr wrap="square" rtlCol="0" anchor="ctr" anchorCtr="0">
            <a:noAutofit/>
          </a:bodyPr>
          <a:lstStyle/>
          <a:p>
            <a:pPr algn="ctr"/>
            <a:r>
              <a:rPr lang="en-US" b="1" smtClean="0">
                <a:solidFill>
                  <a:srgbClr val="008000"/>
                </a:solidFill>
                <a:latin typeface="Times New Roman"/>
                <a:cs typeface="Times New Roman"/>
              </a:rPr>
              <a:t>100% </a:t>
            </a:r>
          </a:p>
          <a:p>
            <a:pPr algn="ctr"/>
            <a:r>
              <a:rPr lang="en-US" b="1" smtClean="0">
                <a:solidFill>
                  <a:srgbClr val="008000"/>
                </a:solidFill>
                <a:latin typeface="Times New Roman"/>
                <a:cs typeface="Times New Roman"/>
              </a:rPr>
              <a:t>local copies</a:t>
            </a:r>
            <a:endParaRPr lang="en-US" b="1">
              <a:solidFill>
                <a:srgbClr val="008000"/>
              </a:solidFill>
              <a:latin typeface="Times New Roman"/>
              <a:cs typeface="Times New Roman"/>
            </a:endParaRPr>
          </a:p>
        </p:txBody>
      </p:sp>
      <p:sp>
        <p:nvSpPr>
          <p:cNvPr id="220" name="TextBox 143"/>
          <p:cNvSpPr txBox="1"/>
          <p:nvPr/>
        </p:nvSpPr>
        <p:spPr>
          <a:xfrm>
            <a:off x="5638800" y="6248400"/>
            <a:ext cx="2438400" cy="400110"/>
          </a:xfrm>
          <a:prstGeom prst="rect">
            <a:avLst/>
          </a:prstGeom>
          <a:noFill/>
        </p:spPr>
        <p:txBody>
          <a:bodyPr wrap="square" rtlCol="0">
            <a:spAutoFit/>
          </a:bodyPr>
          <a:lstStyle/>
          <a:p>
            <a:pPr algn="ctr"/>
            <a:r>
              <a:rPr lang="en-US" sz="2000" smtClean="0">
                <a:latin typeface="Times New Roman"/>
                <a:cs typeface="Times New Roman"/>
              </a:rPr>
              <a:t>GC threads</a:t>
            </a:r>
            <a:endParaRPr lang="en-US" sz="2000">
              <a:latin typeface="Times New Roman"/>
              <a:cs typeface="Times New Roman"/>
            </a:endParaRPr>
          </a:p>
        </p:txBody>
      </p:sp>
      <p:sp>
        <p:nvSpPr>
          <p:cNvPr id="221" name="ZoneTexte 220"/>
          <p:cNvSpPr txBox="1"/>
          <p:nvPr/>
        </p:nvSpPr>
        <p:spPr>
          <a:xfrm rot="16200000">
            <a:off x="3284399" y="4945202"/>
            <a:ext cx="2334935" cy="369332"/>
          </a:xfrm>
          <a:prstGeom prst="rect">
            <a:avLst/>
          </a:prstGeom>
          <a:noFill/>
        </p:spPr>
        <p:txBody>
          <a:bodyPr wrap="none" rtlCol="0">
            <a:spAutoFit/>
          </a:bodyPr>
          <a:lstStyle/>
          <a:p>
            <a:r>
              <a:rPr lang="en-US" smtClean="0">
                <a:latin typeface="Times New Roman"/>
                <a:cs typeface="Times New Roman"/>
              </a:rPr>
              <a:t>GC Throughput (GB/</a:t>
            </a:r>
            <a:r>
              <a:rPr lang="en-US" err="1" smtClean="0">
                <a:latin typeface="Times New Roman"/>
                <a:cs typeface="Times New Roman"/>
              </a:rPr>
              <a:t>s</a:t>
            </a:r>
            <a:r>
              <a:rPr lang="en-US" smtClean="0">
                <a:latin typeface="Times New Roman"/>
                <a:cs typeface="Times New Roman"/>
              </a:rPr>
              <a:t>)</a:t>
            </a:r>
            <a:endParaRPr lang="en-US">
              <a:latin typeface="Times New Roman"/>
              <a:cs typeface="Times New Roman"/>
            </a:endParaRPr>
          </a:p>
        </p:txBody>
      </p:sp>
      <p:sp>
        <p:nvSpPr>
          <p:cNvPr id="223" name="ZoneTexte 222"/>
          <p:cNvSpPr txBox="1"/>
          <p:nvPr/>
        </p:nvSpPr>
        <p:spPr>
          <a:xfrm>
            <a:off x="3810000" y="3505200"/>
            <a:ext cx="1143000" cy="400110"/>
          </a:xfrm>
          <a:prstGeom prst="rect">
            <a:avLst/>
          </a:prstGeom>
          <a:noFill/>
        </p:spPr>
        <p:txBody>
          <a:bodyPr wrap="square" rtlCol="0">
            <a:spAutoFit/>
          </a:bodyPr>
          <a:lstStyle/>
          <a:p>
            <a:pPr algn="r"/>
            <a:r>
              <a:rPr lang="en-US" sz="2000" b="1" smtClean="0">
                <a:solidFill>
                  <a:srgbClr val="008000"/>
                </a:solidFill>
                <a:latin typeface="Calibri"/>
                <a:cs typeface="Calibri"/>
              </a:rPr>
              <a:t>Better </a:t>
            </a:r>
            <a:r>
              <a:rPr lang="en-US" sz="2000" smtClean="0">
                <a:solidFill>
                  <a:srgbClr val="008000"/>
                </a:solidFill>
                <a:latin typeface="Lucida Grande"/>
                <a:ea typeface="Lucida Grande"/>
                <a:cs typeface="Lucida Grande"/>
              </a:rPr>
              <a:t>↑</a:t>
            </a:r>
            <a:endParaRPr lang="en-US" sz="2000" b="1">
              <a:solidFill>
                <a:srgbClr val="008000"/>
              </a:solidFill>
              <a:latin typeface="Calibri"/>
              <a:cs typeface="Calibri"/>
            </a:endParaRPr>
          </a:p>
        </p:txBody>
      </p:sp>
      <p:sp>
        <p:nvSpPr>
          <p:cNvPr id="141" name="Footer Placeholder 140"/>
          <p:cNvSpPr>
            <a:spLocks noGrp="1"/>
          </p:cNvSpPr>
          <p:nvPr>
            <p:ph type="ftr" sz="quarter" idx="11"/>
          </p:nvPr>
        </p:nvSpPr>
        <p:spPr/>
        <p:txBody>
          <a:bodyPr/>
          <a:lstStyle/>
          <a:p>
            <a:r>
              <a:rPr lang="fr-FR" smtClean="0"/>
              <a:t>A Study of the </a:t>
            </a:r>
            <a:r>
              <a:rPr lang="fr-FR" err="1" smtClean="0"/>
              <a:t>Scalability</a:t>
            </a:r>
            <a:r>
              <a:rPr lang="fr-FR" smtClean="0"/>
              <a:t> of </a:t>
            </a:r>
            <a:r>
              <a:rPr lang="fr-FR" err="1" smtClean="0"/>
              <a:t>Garbage</a:t>
            </a:r>
            <a:r>
              <a:rPr lang="fr-FR" smtClean="0"/>
              <a:t> </a:t>
            </a:r>
            <a:r>
              <a:rPr lang="fr-FR" err="1" smtClean="0"/>
              <a:t>Collectors</a:t>
            </a:r>
            <a:r>
              <a:rPr lang="fr-FR" smtClean="0"/>
              <a:t> on </a:t>
            </a:r>
            <a:r>
              <a:rPr lang="fr-FR" err="1" smtClean="0"/>
              <a:t>Multicores</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specjbb_naps.bmp"/>
          <p:cNvPicPr>
            <a:picLocks noChangeAspect="1"/>
          </p:cNvPicPr>
          <p:nvPr/>
        </p:nvPicPr>
        <p:blipFill>
          <a:blip r:embed="rId3" cstate="print"/>
          <a:stretch>
            <a:fillRect/>
          </a:stretch>
        </p:blipFill>
        <p:spPr>
          <a:xfrm>
            <a:off x="1447800" y="2362200"/>
            <a:ext cx="5334000" cy="3600453"/>
          </a:xfrm>
          <a:prstGeom prst="rect">
            <a:avLst/>
          </a:prstGeom>
        </p:spPr>
      </p:pic>
      <p:sp>
        <p:nvSpPr>
          <p:cNvPr id="2" name="Title 1"/>
          <p:cNvSpPr>
            <a:spLocks noGrp="1"/>
          </p:cNvSpPr>
          <p:nvPr>
            <p:ph type="title"/>
          </p:nvPr>
        </p:nvSpPr>
        <p:spPr/>
        <p:txBody>
          <a:bodyPr>
            <a:noAutofit/>
          </a:bodyPr>
          <a:lstStyle/>
          <a:p>
            <a:r>
              <a:rPr lang="en-US" smtClean="0"/>
              <a:t>Synchronization optimizations</a:t>
            </a:r>
            <a:endParaRPr lang="en-US"/>
          </a:p>
        </p:txBody>
      </p:sp>
      <p:sp>
        <p:nvSpPr>
          <p:cNvPr id="16" name="Espace réservé du contenu 15"/>
          <p:cNvSpPr>
            <a:spLocks noGrp="1"/>
          </p:cNvSpPr>
          <p:nvPr>
            <p:ph idx="1"/>
          </p:nvPr>
        </p:nvSpPr>
        <p:spPr/>
        <p:txBody>
          <a:bodyPr/>
          <a:lstStyle/>
          <a:p>
            <a:r>
              <a:rPr lang="en-US" smtClean="0"/>
              <a:t>Removed a barrier between the GC phases</a:t>
            </a:r>
          </a:p>
          <a:p>
            <a:r>
              <a:rPr lang="en-US" smtClean="0"/>
              <a:t>Replaced the GC task-queue with a lock-free one</a:t>
            </a:r>
            <a:endParaRPr lang="en-US"/>
          </a:p>
        </p:txBody>
      </p:sp>
      <p:sp>
        <p:nvSpPr>
          <p:cNvPr id="7" name="Date Placeholder 6"/>
          <p:cNvSpPr>
            <a:spLocks noGrp="1"/>
          </p:cNvSpPr>
          <p:nvPr>
            <p:ph type="dt" sz="half" idx="10"/>
          </p:nvPr>
        </p:nvSpPr>
        <p:spPr/>
        <p:txBody>
          <a:bodyPr/>
          <a:lstStyle/>
          <a:p>
            <a:r>
              <a:rPr lang="en-US" smtClean="0"/>
              <a:t>Lokesh Gidra</a:t>
            </a:r>
            <a:endParaRPr lang="en-US"/>
          </a:p>
        </p:txBody>
      </p:sp>
      <p:sp>
        <p:nvSpPr>
          <p:cNvPr id="6" name="Footer Placeholder 5"/>
          <p:cNvSpPr>
            <a:spLocks noGrp="1"/>
          </p:cNvSpPr>
          <p:nvPr>
            <p:ph type="ftr" sz="quarter" idx="11"/>
          </p:nvPr>
        </p:nvSpPr>
        <p:spPr/>
        <p:txBody>
          <a:bodyPr/>
          <a:lstStyle/>
          <a:p>
            <a:r>
              <a:rPr lang="fr-FR" smtClean="0"/>
              <a:t>A Study of the </a:t>
            </a:r>
            <a:r>
              <a:rPr lang="fr-FR" err="1" smtClean="0"/>
              <a:t>Scalability</a:t>
            </a:r>
            <a:r>
              <a:rPr lang="fr-FR" smtClean="0"/>
              <a:t> of </a:t>
            </a:r>
            <a:r>
              <a:rPr lang="fr-FR" err="1" smtClean="0"/>
              <a:t>Garbage</a:t>
            </a:r>
            <a:r>
              <a:rPr lang="fr-FR" smtClean="0"/>
              <a:t> </a:t>
            </a:r>
            <a:r>
              <a:rPr lang="fr-FR" err="1" smtClean="0"/>
              <a:t>Collectors</a:t>
            </a:r>
            <a:r>
              <a:rPr lang="fr-FR" smtClean="0"/>
              <a:t> on </a:t>
            </a:r>
            <a:r>
              <a:rPr lang="fr-FR" err="1" smtClean="0"/>
              <a:t>Multicores</a:t>
            </a:r>
            <a:endParaRPr lang="en-US"/>
          </a:p>
        </p:txBody>
      </p:sp>
      <p:sp>
        <p:nvSpPr>
          <p:cNvPr id="11" name="Espace réservé du numéro de diapositive 10"/>
          <p:cNvSpPr>
            <a:spLocks noGrp="1"/>
          </p:cNvSpPr>
          <p:nvPr>
            <p:ph type="sldNum" sz="quarter" idx="12"/>
          </p:nvPr>
        </p:nvSpPr>
        <p:spPr/>
        <p:txBody>
          <a:bodyPr/>
          <a:lstStyle/>
          <a:p>
            <a:fld id="{92BDF9E0-75C6-4D77-A6BA-576DDC803D1A}" type="slidenum">
              <a:rPr lang="en-US" smtClean="0"/>
              <a:pPr/>
              <a:t>18</a:t>
            </a:fld>
            <a:endParaRPr lang="en-US"/>
          </a:p>
        </p:txBody>
      </p:sp>
      <p:sp>
        <p:nvSpPr>
          <p:cNvPr id="20" name="ZoneTexte 19"/>
          <p:cNvSpPr txBox="1"/>
          <p:nvPr/>
        </p:nvSpPr>
        <p:spPr>
          <a:xfrm rot="16200000">
            <a:off x="208572" y="4058628"/>
            <a:ext cx="2573766" cy="400110"/>
          </a:xfrm>
          <a:prstGeom prst="rect">
            <a:avLst/>
          </a:prstGeom>
          <a:noFill/>
        </p:spPr>
        <p:txBody>
          <a:bodyPr wrap="none" rtlCol="0">
            <a:spAutoFit/>
          </a:bodyPr>
          <a:lstStyle/>
          <a:p>
            <a:r>
              <a:rPr lang="en-US" sz="2000" smtClean="0">
                <a:latin typeface="Times New Roman"/>
                <a:cs typeface="Times New Roman"/>
              </a:rPr>
              <a:t>GC Throughput (GB/</a:t>
            </a:r>
            <a:r>
              <a:rPr lang="en-US" sz="2000" err="1" smtClean="0">
                <a:latin typeface="Times New Roman"/>
                <a:cs typeface="Times New Roman"/>
              </a:rPr>
              <a:t>s</a:t>
            </a:r>
            <a:r>
              <a:rPr lang="en-US" sz="2000" smtClean="0">
                <a:latin typeface="Times New Roman"/>
                <a:cs typeface="Times New Roman"/>
              </a:rPr>
              <a:t>)</a:t>
            </a:r>
            <a:endParaRPr lang="en-US" sz="2000">
              <a:latin typeface="Times New Roman"/>
              <a:cs typeface="Times New Roman"/>
            </a:endParaRPr>
          </a:p>
        </p:txBody>
      </p:sp>
      <p:sp>
        <p:nvSpPr>
          <p:cNvPr id="21" name="ZoneTexte 20"/>
          <p:cNvSpPr txBox="1"/>
          <p:nvPr/>
        </p:nvSpPr>
        <p:spPr>
          <a:xfrm>
            <a:off x="6553200" y="4419600"/>
            <a:ext cx="454046" cy="369332"/>
          </a:xfrm>
          <a:prstGeom prst="rect">
            <a:avLst/>
          </a:prstGeom>
          <a:noFill/>
        </p:spPr>
        <p:txBody>
          <a:bodyPr wrap="none" rtlCol="0">
            <a:spAutoFit/>
          </a:bodyPr>
          <a:lstStyle/>
          <a:p>
            <a:r>
              <a:rPr lang="en-US" b="1" smtClean="0">
                <a:solidFill>
                  <a:srgbClr val="000090"/>
                </a:solidFill>
                <a:latin typeface="Times New Roman"/>
                <a:cs typeface="Times New Roman"/>
              </a:rPr>
              <a:t>PS</a:t>
            </a:r>
            <a:endParaRPr lang="en-US" b="1">
              <a:solidFill>
                <a:srgbClr val="000090"/>
              </a:solidFill>
              <a:latin typeface="Times New Roman"/>
              <a:cs typeface="Times New Roman"/>
            </a:endParaRPr>
          </a:p>
        </p:txBody>
      </p:sp>
      <p:sp>
        <p:nvSpPr>
          <p:cNvPr id="22" name="ZoneTexte 21"/>
          <p:cNvSpPr txBox="1"/>
          <p:nvPr/>
        </p:nvSpPr>
        <p:spPr>
          <a:xfrm>
            <a:off x="6477000" y="3505200"/>
            <a:ext cx="1313180" cy="369332"/>
          </a:xfrm>
          <a:prstGeom prst="rect">
            <a:avLst/>
          </a:prstGeom>
          <a:noFill/>
        </p:spPr>
        <p:txBody>
          <a:bodyPr wrap="none" rtlCol="0">
            <a:spAutoFit/>
          </a:bodyPr>
          <a:lstStyle/>
          <a:p>
            <a:r>
              <a:rPr lang="en-US" b="1" smtClean="0">
                <a:solidFill>
                  <a:srgbClr val="000000"/>
                </a:solidFill>
                <a:latin typeface="Times New Roman"/>
                <a:cs typeface="Times New Roman"/>
              </a:rPr>
              <a:t>Interleaved</a:t>
            </a:r>
            <a:endParaRPr lang="en-US" b="1">
              <a:solidFill>
                <a:srgbClr val="000000"/>
              </a:solidFill>
              <a:latin typeface="Times New Roman"/>
              <a:cs typeface="Times New Roman"/>
            </a:endParaRPr>
          </a:p>
        </p:txBody>
      </p:sp>
      <p:sp>
        <p:nvSpPr>
          <p:cNvPr id="23" name="ZoneTexte 22"/>
          <p:cNvSpPr txBox="1"/>
          <p:nvPr/>
        </p:nvSpPr>
        <p:spPr>
          <a:xfrm>
            <a:off x="6477000" y="3124200"/>
            <a:ext cx="1390124" cy="369332"/>
          </a:xfrm>
          <a:prstGeom prst="rect">
            <a:avLst/>
          </a:prstGeom>
          <a:noFill/>
        </p:spPr>
        <p:txBody>
          <a:bodyPr wrap="none" rtlCol="0">
            <a:spAutoFit/>
          </a:bodyPr>
          <a:lstStyle/>
          <a:p>
            <a:r>
              <a:rPr lang="en-US" b="1" smtClean="0">
                <a:solidFill>
                  <a:srgbClr val="660066"/>
                </a:solidFill>
                <a:latin typeface="Times New Roman"/>
                <a:cs typeface="Times New Roman"/>
              </a:rPr>
              <a:t>Fragmented</a:t>
            </a:r>
            <a:endParaRPr lang="en-US" b="1">
              <a:solidFill>
                <a:srgbClr val="660066"/>
              </a:solidFill>
              <a:latin typeface="Times New Roman"/>
              <a:cs typeface="Times New Roman"/>
            </a:endParaRPr>
          </a:p>
        </p:txBody>
      </p:sp>
      <p:sp>
        <p:nvSpPr>
          <p:cNvPr id="24" name="ZoneTexte 23"/>
          <p:cNvSpPr txBox="1"/>
          <p:nvPr/>
        </p:nvSpPr>
        <p:spPr>
          <a:xfrm>
            <a:off x="2260992" y="3048000"/>
            <a:ext cx="1168008" cy="400110"/>
          </a:xfrm>
          <a:prstGeom prst="rect">
            <a:avLst/>
          </a:prstGeom>
          <a:noFill/>
        </p:spPr>
        <p:txBody>
          <a:bodyPr wrap="none" rtlCol="0">
            <a:spAutoFit/>
          </a:bodyPr>
          <a:lstStyle/>
          <a:p>
            <a:r>
              <a:rPr lang="en-US" sz="2000" b="1" err="1" smtClean="0">
                <a:latin typeface="Times New Roman"/>
                <a:cs typeface="Times New Roman"/>
              </a:rPr>
              <a:t>SpecJBB</a:t>
            </a:r>
            <a:endParaRPr lang="en-US" b="1">
              <a:latin typeface="Times New Roman"/>
              <a:cs typeface="Times New Roman"/>
            </a:endParaRPr>
          </a:p>
        </p:txBody>
      </p:sp>
      <p:sp>
        <p:nvSpPr>
          <p:cNvPr id="25" name="ZoneTexte 24"/>
          <p:cNvSpPr txBox="1"/>
          <p:nvPr/>
        </p:nvSpPr>
        <p:spPr>
          <a:xfrm>
            <a:off x="6477000" y="2514600"/>
            <a:ext cx="2416046" cy="369332"/>
          </a:xfrm>
          <a:prstGeom prst="rect">
            <a:avLst/>
          </a:prstGeom>
          <a:noFill/>
        </p:spPr>
        <p:txBody>
          <a:bodyPr wrap="none" rtlCol="0">
            <a:spAutoFit/>
          </a:bodyPr>
          <a:lstStyle/>
          <a:p>
            <a:r>
              <a:rPr lang="en-US" b="1" smtClean="0">
                <a:solidFill>
                  <a:srgbClr val="F214B3"/>
                </a:solidFill>
                <a:latin typeface="Times New Roman"/>
                <a:cs typeface="Times New Roman"/>
              </a:rPr>
              <a:t>Fragmented + </a:t>
            </a:r>
            <a:r>
              <a:rPr lang="en-US" b="1" err="1" smtClean="0">
                <a:solidFill>
                  <a:srgbClr val="F214B3"/>
                </a:solidFill>
                <a:latin typeface="Times New Roman"/>
                <a:cs typeface="Times New Roman"/>
              </a:rPr>
              <a:t>synchro</a:t>
            </a:r>
            <a:endParaRPr lang="en-US" b="1">
              <a:solidFill>
                <a:srgbClr val="F214B3"/>
              </a:solidFill>
              <a:latin typeface="Times New Roman"/>
              <a:cs typeface="Times New Roman"/>
            </a:endParaRPr>
          </a:p>
        </p:txBody>
      </p:sp>
      <p:sp>
        <p:nvSpPr>
          <p:cNvPr id="26" name="Bulle ronde 25"/>
          <p:cNvSpPr/>
          <p:nvPr/>
        </p:nvSpPr>
        <p:spPr>
          <a:xfrm>
            <a:off x="3200400" y="1828800"/>
            <a:ext cx="2362200" cy="1295400"/>
          </a:xfrm>
          <a:prstGeom prst="wedgeEllipseCallout">
            <a:avLst>
              <a:gd name="adj1" fmla="val 77128"/>
              <a:gd name="adj2" fmla="val 19888"/>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err="1" smtClean="0">
                <a:solidFill>
                  <a:srgbClr val="FF0000"/>
                </a:solidFill>
                <a:latin typeface="Times New Roman"/>
                <a:cs typeface="Times New Roman"/>
              </a:rPr>
              <a:t>Synchro</a:t>
            </a:r>
            <a:r>
              <a:rPr lang="en-US" smtClean="0">
                <a:solidFill>
                  <a:srgbClr val="FF0000"/>
                </a:solidFill>
                <a:latin typeface="Times New Roman"/>
                <a:cs typeface="Times New Roman"/>
              </a:rPr>
              <a:t> optimization</a:t>
            </a:r>
          </a:p>
          <a:p>
            <a:pPr algn="ctr"/>
            <a:r>
              <a:rPr lang="en-US" smtClean="0">
                <a:solidFill>
                  <a:srgbClr val="FF0000"/>
                </a:solidFill>
                <a:latin typeface="Times New Roman"/>
                <a:cs typeface="Times New Roman"/>
              </a:rPr>
              <a:t>has effect with high contention</a:t>
            </a:r>
            <a:endParaRPr lang="en-US" sz="2800">
              <a:solidFill>
                <a:srgbClr val="FF0000"/>
              </a:solidFill>
              <a:latin typeface="Times New Roman"/>
              <a:cs typeface="Times New Roman"/>
            </a:endParaRPr>
          </a:p>
        </p:txBody>
      </p:sp>
      <p:sp>
        <p:nvSpPr>
          <p:cNvPr id="27" name="TextBox 143"/>
          <p:cNvSpPr txBox="1"/>
          <p:nvPr/>
        </p:nvSpPr>
        <p:spPr>
          <a:xfrm>
            <a:off x="3200400" y="5791200"/>
            <a:ext cx="2438400" cy="400110"/>
          </a:xfrm>
          <a:prstGeom prst="rect">
            <a:avLst/>
          </a:prstGeom>
          <a:noFill/>
        </p:spPr>
        <p:txBody>
          <a:bodyPr wrap="square" rtlCol="0">
            <a:spAutoFit/>
          </a:bodyPr>
          <a:lstStyle/>
          <a:p>
            <a:pPr algn="ctr"/>
            <a:r>
              <a:rPr lang="en-US" sz="2000" smtClean="0">
                <a:latin typeface="Times New Roman"/>
                <a:cs typeface="Times New Roman"/>
              </a:rPr>
              <a:t>GC threads</a:t>
            </a:r>
            <a:endParaRPr lang="en-US">
              <a:latin typeface="Times New Roman"/>
              <a:cs typeface="Times New Roman"/>
            </a:endParaRPr>
          </a:p>
        </p:txBody>
      </p:sp>
      <p:sp>
        <p:nvSpPr>
          <p:cNvPr id="29" name="ZoneTexte 28"/>
          <p:cNvSpPr txBox="1"/>
          <p:nvPr/>
        </p:nvSpPr>
        <p:spPr>
          <a:xfrm>
            <a:off x="838200" y="2514600"/>
            <a:ext cx="990600" cy="400110"/>
          </a:xfrm>
          <a:prstGeom prst="rect">
            <a:avLst/>
          </a:prstGeom>
          <a:solidFill>
            <a:schemeClr val="bg1"/>
          </a:solidFill>
        </p:spPr>
        <p:txBody>
          <a:bodyPr wrap="square" rtlCol="0">
            <a:spAutoFit/>
          </a:bodyPr>
          <a:lstStyle/>
          <a:p>
            <a:pPr algn="r"/>
            <a:r>
              <a:rPr lang="en-US" b="1" smtClean="0">
                <a:solidFill>
                  <a:srgbClr val="008000"/>
                </a:solidFill>
                <a:latin typeface="Calibri"/>
                <a:cs typeface="Calibri"/>
              </a:rPr>
              <a:t>Better </a:t>
            </a:r>
            <a:r>
              <a:rPr lang="en-US" sz="2000" smtClean="0">
                <a:solidFill>
                  <a:srgbClr val="008000"/>
                </a:solidFill>
                <a:latin typeface="Lucida Grande"/>
                <a:ea typeface="Lucida Grande"/>
                <a:cs typeface="Lucida Grande"/>
              </a:rPr>
              <a:t>↑</a:t>
            </a:r>
            <a:endParaRPr lang="en-US" sz="2000" b="1">
              <a:solidFill>
                <a:srgbClr val="008000"/>
              </a:solidFill>
              <a:latin typeface="Calibri"/>
              <a:cs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xml_transform_apptime.bmp"/>
          <p:cNvPicPr>
            <a:picLocks noChangeAspect="1"/>
          </p:cNvPicPr>
          <p:nvPr/>
        </p:nvPicPr>
        <p:blipFill>
          <a:blip r:embed="rId3" cstate="print"/>
          <a:stretch>
            <a:fillRect/>
          </a:stretch>
        </p:blipFill>
        <p:spPr>
          <a:xfrm>
            <a:off x="1722094" y="914400"/>
            <a:ext cx="5288306" cy="3190648"/>
          </a:xfrm>
          <a:prstGeom prst="rect">
            <a:avLst/>
          </a:prstGeom>
        </p:spPr>
      </p:pic>
      <p:sp>
        <p:nvSpPr>
          <p:cNvPr id="2" name="Titre 1"/>
          <p:cNvSpPr>
            <a:spLocks noGrp="1"/>
          </p:cNvSpPr>
          <p:nvPr>
            <p:ph type="title"/>
          </p:nvPr>
        </p:nvSpPr>
        <p:spPr/>
        <p:txBody>
          <a:bodyPr>
            <a:noAutofit/>
          </a:bodyPr>
          <a:lstStyle/>
          <a:p>
            <a:r>
              <a:rPr lang="en-US" smtClean="0"/>
              <a:t>Effect of Optimizations on the App (GC excluded)</a:t>
            </a:r>
            <a:endParaRPr lang="en-US"/>
          </a:p>
        </p:txBody>
      </p:sp>
      <p:sp>
        <p:nvSpPr>
          <p:cNvPr id="31" name="Espace réservé du contenu 30"/>
          <p:cNvSpPr>
            <a:spLocks noGrp="1"/>
          </p:cNvSpPr>
          <p:nvPr>
            <p:ph idx="1"/>
          </p:nvPr>
        </p:nvSpPr>
        <p:spPr/>
        <p:txBody>
          <a:bodyPr/>
          <a:lstStyle/>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r>
              <a:rPr lang="en-US" smtClean="0"/>
              <a:t>A good balance improves a lot application time</a:t>
            </a:r>
          </a:p>
          <a:p>
            <a:r>
              <a:rPr lang="en-US" smtClean="0"/>
              <a:t>Locality has only a marginal effect on application</a:t>
            </a:r>
          </a:p>
          <a:p>
            <a:pPr lvl="1">
              <a:buNone/>
            </a:pPr>
            <a:r>
              <a:rPr lang="en-US" smtClean="0"/>
              <a:t>While fragmented space increases locality for application over interleaved space</a:t>
            </a:r>
          </a:p>
          <a:p>
            <a:pPr lvl="1">
              <a:buNone/>
            </a:pPr>
            <a:r>
              <a:rPr lang="en-US" smtClean="0"/>
              <a:t>(recently allocated objects are the most accessed)</a:t>
            </a:r>
          </a:p>
        </p:txBody>
      </p:sp>
      <p:sp>
        <p:nvSpPr>
          <p:cNvPr id="3" name="Espace réservé de la date 2"/>
          <p:cNvSpPr>
            <a:spLocks noGrp="1"/>
          </p:cNvSpPr>
          <p:nvPr>
            <p:ph type="dt" sz="half" idx="10"/>
          </p:nvPr>
        </p:nvSpPr>
        <p:spPr/>
        <p:txBody>
          <a:bodyPr/>
          <a:lstStyle/>
          <a:p>
            <a:r>
              <a:rPr lang="en-US" smtClean="0"/>
              <a:t>Lokesh Gidra</a:t>
            </a:r>
            <a:endParaRPr lang="en-US"/>
          </a:p>
        </p:txBody>
      </p:sp>
      <p:sp>
        <p:nvSpPr>
          <p:cNvPr id="4" name="Espace réservé du pied de page 3"/>
          <p:cNvSpPr>
            <a:spLocks noGrp="1"/>
          </p:cNvSpPr>
          <p:nvPr>
            <p:ph type="ftr" sz="quarter" idx="11"/>
          </p:nvPr>
        </p:nvSpPr>
        <p:spPr/>
        <p:txBody>
          <a:bodyPr/>
          <a:lstStyle/>
          <a:p>
            <a:r>
              <a:rPr lang="fr-FR" smtClean="0"/>
              <a:t>A Study of the </a:t>
            </a:r>
            <a:r>
              <a:rPr lang="fr-FR" err="1" smtClean="0"/>
              <a:t>Scalability</a:t>
            </a:r>
            <a:r>
              <a:rPr lang="fr-FR" smtClean="0"/>
              <a:t> of </a:t>
            </a:r>
            <a:r>
              <a:rPr lang="fr-FR" err="1" smtClean="0"/>
              <a:t>Garbage</a:t>
            </a:r>
            <a:r>
              <a:rPr lang="fr-FR" smtClean="0"/>
              <a:t> </a:t>
            </a:r>
            <a:r>
              <a:rPr lang="fr-FR" err="1" smtClean="0"/>
              <a:t>Collectors</a:t>
            </a:r>
            <a:r>
              <a:rPr lang="fr-FR" smtClean="0"/>
              <a:t> on </a:t>
            </a:r>
            <a:r>
              <a:rPr lang="fr-FR" err="1" smtClean="0"/>
              <a:t>Multicores</a:t>
            </a:r>
            <a:endParaRPr lang="en-US"/>
          </a:p>
        </p:txBody>
      </p:sp>
      <p:sp>
        <p:nvSpPr>
          <p:cNvPr id="5" name="Espace réservé du numéro de diapositive 4"/>
          <p:cNvSpPr>
            <a:spLocks noGrp="1"/>
          </p:cNvSpPr>
          <p:nvPr>
            <p:ph type="sldNum" sz="quarter" idx="12"/>
          </p:nvPr>
        </p:nvSpPr>
        <p:spPr/>
        <p:txBody>
          <a:bodyPr/>
          <a:lstStyle/>
          <a:p>
            <a:fld id="{92BDF9E0-75C6-4D77-A6BA-576DDC803D1A}" type="slidenum">
              <a:rPr lang="en-US" smtClean="0"/>
              <a:pPr/>
              <a:t>19</a:t>
            </a:fld>
            <a:endParaRPr lang="en-US"/>
          </a:p>
        </p:txBody>
      </p:sp>
      <p:sp>
        <p:nvSpPr>
          <p:cNvPr id="26" name="ZoneTexte 25"/>
          <p:cNvSpPr txBox="1"/>
          <p:nvPr/>
        </p:nvSpPr>
        <p:spPr>
          <a:xfrm rot="16200000">
            <a:off x="510476" y="2118969"/>
            <a:ext cx="1915909" cy="400110"/>
          </a:xfrm>
          <a:prstGeom prst="rect">
            <a:avLst/>
          </a:prstGeom>
          <a:noFill/>
        </p:spPr>
        <p:txBody>
          <a:bodyPr wrap="none" rtlCol="0">
            <a:spAutoFit/>
          </a:bodyPr>
          <a:lstStyle/>
          <a:p>
            <a:r>
              <a:rPr lang="en-US" sz="2000" smtClean="0">
                <a:latin typeface="Times New Roman"/>
                <a:cs typeface="Times New Roman"/>
              </a:rPr>
              <a:t>Application time</a:t>
            </a:r>
            <a:endParaRPr lang="en-US" sz="2000">
              <a:latin typeface="Times New Roman"/>
              <a:cs typeface="Times New Roman"/>
            </a:endParaRPr>
          </a:p>
        </p:txBody>
      </p:sp>
      <p:sp>
        <p:nvSpPr>
          <p:cNvPr id="29" name="ZoneTexte 28"/>
          <p:cNvSpPr txBox="1"/>
          <p:nvPr/>
        </p:nvSpPr>
        <p:spPr>
          <a:xfrm>
            <a:off x="6846363" y="1143001"/>
            <a:ext cx="454046" cy="369332"/>
          </a:xfrm>
          <a:prstGeom prst="rect">
            <a:avLst/>
          </a:prstGeom>
          <a:noFill/>
        </p:spPr>
        <p:txBody>
          <a:bodyPr wrap="none" rtlCol="0">
            <a:spAutoFit/>
          </a:bodyPr>
          <a:lstStyle/>
          <a:p>
            <a:r>
              <a:rPr lang="en-US" b="1" smtClean="0">
                <a:solidFill>
                  <a:srgbClr val="000090"/>
                </a:solidFill>
                <a:latin typeface="Times New Roman"/>
                <a:cs typeface="Times New Roman"/>
              </a:rPr>
              <a:t>PS</a:t>
            </a:r>
            <a:endParaRPr lang="en-US" b="1">
              <a:solidFill>
                <a:srgbClr val="000090"/>
              </a:solidFill>
              <a:latin typeface="Times New Roman"/>
              <a:cs typeface="Times New Roman"/>
            </a:endParaRPr>
          </a:p>
        </p:txBody>
      </p:sp>
      <p:sp>
        <p:nvSpPr>
          <p:cNvPr id="30" name="ZoneTexte 29"/>
          <p:cNvSpPr txBox="1"/>
          <p:nvPr/>
        </p:nvSpPr>
        <p:spPr>
          <a:xfrm>
            <a:off x="6846363" y="1752601"/>
            <a:ext cx="2065702" cy="369332"/>
          </a:xfrm>
          <a:prstGeom prst="rect">
            <a:avLst/>
          </a:prstGeom>
          <a:noFill/>
        </p:spPr>
        <p:txBody>
          <a:bodyPr wrap="none" rtlCol="0">
            <a:spAutoFit/>
          </a:bodyPr>
          <a:lstStyle/>
          <a:p>
            <a:r>
              <a:rPr lang="en-US" b="1" smtClean="0">
                <a:solidFill>
                  <a:srgbClr val="660066"/>
                </a:solidFill>
                <a:latin typeface="Times New Roman"/>
                <a:cs typeface="Times New Roman"/>
              </a:rPr>
              <a:t>Other heap layouts</a:t>
            </a:r>
            <a:endParaRPr lang="en-US" b="1">
              <a:solidFill>
                <a:srgbClr val="660066"/>
              </a:solidFill>
              <a:latin typeface="Times New Roman"/>
              <a:cs typeface="Times New Roman"/>
            </a:endParaRPr>
          </a:p>
        </p:txBody>
      </p:sp>
      <p:sp>
        <p:nvSpPr>
          <p:cNvPr id="33" name="ZoneTexte 32"/>
          <p:cNvSpPr txBox="1"/>
          <p:nvPr/>
        </p:nvSpPr>
        <p:spPr>
          <a:xfrm>
            <a:off x="3657600" y="3276600"/>
            <a:ext cx="3753785" cy="400110"/>
          </a:xfrm>
          <a:prstGeom prst="rect">
            <a:avLst/>
          </a:prstGeom>
          <a:noFill/>
        </p:spPr>
        <p:txBody>
          <a:bodyPr wrap="none" rtlCol="0">
            <a:spAutoFit/>
          </a:bodyPr>
          <a:lstStyle/>
          <a:p>
            <a:r>
              <a:rPr lang="en-US" sz="2000" b="1" smtClean="0">
                <a:latin typeface="Times New Roman"/>
                <a:cs typeface="Times New Roman"/>
              </a:rPr>
              <a:t>XML Transform from </a:t>
            </a:r>
            <a:r>
              <a:rPr lang="en-US" sz="2000" b="1" err="1" smtClean="0">
                <a:latin typeface="Times New Roman"/>
                <a:cs typeface="Times New Roman"/>
              </a:rPr>
              <a:t>SPECjvm</a:t>
            </a:r>
            <a:endParaRPr lang="en-US" sz="2000" b="1">
              <a:latin typeface="Times New Roman"/>
              <a:cs typeface="Times New Roman"/>
            </a:endParaRPr>
          </a:p>
        </p:txBody>
      </p:sp>
      <p:sp>
        <p:nvSpPr>
          <p:cNvPr id="34" name="TextBox 143"/>
          <p:cNvSpPr txBox="1"/>
          <p:nvPr/>
        </p:nvSpPr>
        <p:spPr>
          <a:xfrm>
            <a:off x="3352800" y="4114800"/>
            <a:ext cx="2438400" cy="400110"/>
          </a:xfrm>
          <a:prstGeom prst="rect">
            <a:avLst/>
          </a:prstGeom>
          <a:noFill/>
        </p:spPr>
        <p:txBody>
          <a:bodyPr wrap="square" rtlCol="0">
            <a:spAutoFit/>
          </a:bodyPr>
          <a:lstStyle/>
          <a:p>
            <a:pPr algn="ctr"/>
            <a:r>
              <a:rPr lang="en-US" sz="2000" smtClean="0">
                <a:latin typeface="Times New Roman"/>
                <a:cs typeface="Times New Roman"/>
              </a:rPr>
              <a:t>GC threads</a:t>
            </a:r>
            <a:endParaRPr lang="en-US">
              <a:latin typeface="Times New Roman"/>
              <a:cs typeface="Times New Roman"/>
            </a:endParaRPr>
          </a:p>
        </p:txBody>
      </p:sp>
      <p:sp>
        <p:nvSpPr>
          <p:cNvPr id="35" name="ZoneTexte 34"/>
          <p:cNvSpPr txBox="1"/>
          <p:nvPr/>
        </p:nvSpPr>
        <p:spPr>
          <a:xfrm>
            <a:off x="762000" y="3276600"/>
            <a:ext cx="990600" cy="400110"/>
          </a:xfrm>
          <a:prstGeom prst="rect">
            <a:avLst/>
          </a:prstGeom>
          <a:solidFill>
            <a:schemeClr val="bg1"/>
          </a:solidFill>
        </p:spPr>
        <p:txBody>
          <a:bodyPr wrap="square" rtlCol="0">
            <a:spAutoFit/>
          </a:bodyPr>
          <a:lstStyle/>
          <a:p>
            <a:pPr algn="r"/>
            <a:r>
              <a:rPr lang="en-US" b="1" smtClean="0">
                <a:solidFill>
                  <a:srgbClr val="008000"/>
                </a:solidFill>
                <a:cs typeface="Times New Roman"/>
              </a:rPr>
              <a:t>Better</a:t>
            </a:r>
            <a:r>
              <a:rPr lang="en-US" sz="2000" smtClean="0">
                <a:solidFill>
                  <a:srgbClr val="008000"/>
                </a:solidFill>
                <a:latin typeface="Lucida Grande"/>
                <a:ea typeface="Lucida Grande"/>
                <a:cs typeface="Lucida Grande"/>
              </a:rPr>
              <a:t>↓</a:t>
            </a:r>
            <a:endParaRPr lang="en-US" sz="2000" b="1">
              <a:solidFill>
                <a:srgbClr val="008000"/>
              </a:solidFill>
              <a:cs typeface="Times New Roma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en-US" smtClean="0"/>
          </a:p>
          <a:p>
            <a:r>
              <a:rPr lang="en-US" smtClean="0"/>
              <a:t>14/20 most popular languages have GC</a:t>
            </a:r>
          </a:p>
          <a:p>
            <a:r>
              <a:rPr lang="en-US" smtClean="0"/>
              <a:t>	but GC doesn’t scale on </a:t>
            </a:r>
            <a:r>
              <a:rPr lang="en-US" err="1" smtClean="0"/>
              <a:t>multicore</a:t>
            </a:r>
            <a:r>
              <a:rPr lang="en-US" smtClean="0"/>
              <a:t> hardware</a:t>
            </a:r>
          </a:p>
          <a:p>
            <a:endParaRPr lang="en-US"/>
          </a:p>
        </p:txBody>
      </p:sp>
      <p:sp>
        <p:nvSpPr>
          <p:cNvPr id="2" name="Titre 1"/>
          <p:cNvSpPr>
            <a:spLocks noGrp="1"/>
          </p:cNvSpPr>
          <p:nvPr>
            <p:ph type="title"/>
          </p:nvPr>
        </p:nvSpPr>
        <p:spPr/>
        <p:txBody>
          <a:bodyPr>
            <a:noAutofit/>
          </a:bodyPr>
          <a:lstStyle/>
          <a:p>
            <a:r>
              <a:rPr lang="en-US" smtClean="0"/>
              <a:t>Garbage collection on </a:t>
            </a:r>
            <a:r>
              <a:rPr lang="en-US" err="1" smtClean="0"/>
              <a:t>multicore</a:t>
            </a:r>
            <a:r>
              <a:rPr lang="en-US" smtClean="0"/>
              <a:t> hardware</a:t>
            </a:r>
            <a:endParaRPr lang="en-US"/>
          </a:p>
        </p:txBody>
      </p:sp>
      <p:sp>
        <p:nvSpPr>
          <p:cNvPr id="4" name="Espace réservé de la date 3"/>
          <p:cNvSpPr>
            <a:spLocks noGrp="1"/>
          </p:cNvSpPr>
          <p:nvPr>
            <p:ph type="dt" sz="half" idx="10"/>
          </p:nvPr>
        </p:nvSpPr>
        <p:spPr/>
        <p:txBody>
          <a:bodyPr/>
          <a:lstStyle/>
          <a:p>
            <a:r>
              <a:rPr lang="en-US" smtClean="0"/>
              <a:t>Lokesh Gidra</a:t>
            </a:r>
            <a:endParaRPr lang="en-US"/>
          </a:p>
        </p:txBody>
      </p:sp>
      <p:sp>
        <p:nvSpPr>
          <p:cNvPr id="6" name="Espace réservé du numéro de diapositive 5"/>
          <p:cNvSpPr>
            <a:spLocks noGrp="1"/>
          </p:cNvSpPr>
          <p:nvPr>
            <p:ph type="sldNum" sz="quarter" idx="12"/>
          </p:nvPr>
        </p:nvSpPr>
        <p:spPr/>
        <p:txBody>
          <a:bodyPr/>
          <a:lstStyle/>
          <a:p>
            <a:fld id="{92BDF9E0-75C6-4D77-A6BA-576DDC803D1A}" type="slidenum">
              <a:rPr lang="en-US" smtClean="0"/>
              <a:pPr/>
              <a:t>2</a:t>
            </a:fld>
            <a:endParaRPr lang="en-US"/>
          </a:p>
        </p:txBody>
      </p:sp>
      <p:pic>
        <p:nvPicPr>
          <p:cNvPr id="8" name="Image 7"/>
          <p:cNvPicPr>
            <a:picLocks noChangeAspect="1"/>
          </p:cNvPicPr>
          <p:nvPr/>
        </p:nvPicPr>
        <p:blipFill>
          <a:blip r:embed="rId3" cstate="print"/>
          <a:stretch>
            <a:fillRect/>
          </a:stretch>
        </p:blipFill>
        <p:spPr>
          <a:xfrm>
            <a:off x="7696201" y="914400"/>
            <a:ext cx="1066800" cy="358357"/>
          </a:xfrm>
          <a:prstGeom prst="rect">
            <a:avLst/>
          </a:prstGeom>
        </p:spPr>
      </p:pic>
      <p:pic>
        <p:nvPicPr>
          <p:cNvPr id="9" name="Image 8"/>
          <p:cNvPicPr>
            <a:picLocks noChangeAspect="1"/>
          </p:cNvPicPr>
          <p:nvPr/>
        </p:nvPicPr>
        <p:blipFill>
          <a:blip r:embed="rId4" cstate="print"/>
          <a:stretch>
            <a:fillRect/>
          </a:stretch>
        </p:blipFill>
        <p:spPr>
          <a:xfrm>
            <a:off x="6629400" y="1828800"/>
            <a:ext cx="381000" cy="261498"/>
          </a:xfrm>
          <a:prstGeom prst="rect">
            <a:avLst/>
          </a:prstGeom>
        </p:spPr>
      </p:pic>
      <p:pic>
        <p:nvPicPr>
          <p:cNvPr id="10" name="Image 9"/>
          <p:cNvPicPr>
            <a:picLocks noChangeAspect="1"/>
          </p:cNvPicPr>
          <p:nvPr/>
        </p:nvPicPr>
        <p:blipFill>
          <a:blip r:embed="rId5" cstate="print"/>
          <a:stretch>
            <a:fillRect/>
          </a:stretch>
        </p:blipFill>
        <p:spPr>
          <a:xfrm>
            <a:off x="5867400" y="990600"/>
            <a:ext cx="457200" cy="457200"/>
          </a:xfrm>
          <a:prstGeom prst="rect">
            <a:avLst/>
          </a:prstGeom>
        </p:spPr>
      </p:pic>
      <p:pic>
        <p:nvPicPr>
          <p:cNvPr id="11" name="Image 10"/>
          <p:cNvPicPr>
            <a:picLocks noChangeAspect="1"/>
          </p:cNvPicPr>
          <p:nvPr/>
        </p:nvPicPr>
        <p:blipFill>
          <a:blip r:embed="rId6" cstate="print"/>
          <a:stretch>
            <a:fillRect/>
          </a:stretch>
        </p:blipFill>
        <p:spPr>
          <a:xfrm>
            <a:off x="7086600" y="1600200"/>
            <a:ext cx="727788" cy="594360"/>
          </a:xfrm>
          <a:prstGeom prst="rect">
            <a:avLst/>
          </a:prstGeom>
        </p:spPr>
      </p:pic>
      <p:pic>
        <p:nvPicPr>
          <p:cNvPr id="12" name="Image 11"/>
          <p:cNvPicPr>
            <a:picLocks noChangeAspect="1"/>
          </p:cNvPicPr>
          <p:nvPr/>
        </p:nvPicPr>
        <p:blipFill>
          <a:blip r:embed="rId7" cstate="print"/>
          <a:stretch>
            <a:fillRect/>
          </a:stretch>
        </p:blipFill>
        <p:spPr>
          <a:xfrm>
            <a:off x="8458200" y="1295400"/>
            <a:ext cx="396551" cy="220807"/>
          </a:xfrm>
          <a:prstGeom prst="rect">
            <a:avLst/>
          </a:prstGeom>
        </p:spPr>
      </p:pic>
      <p:pic>
        <p:nvPicPr>
          <p:cNvPr id="13" name="Image 12"/>
          <p:cNvPicPr>
            <a:picLocks noChangeAspect="1"/>
          </p:cNvPicPr>
          <p:nvPr/>
        </p:nvPicPr>
        <p:blipFill>
          <a:blip r:embed="rId8" cstate="print"/>
          <a:stretch>
            <a:fillRect/>
          </a:stretch>
        </p:blipFill>
        <p:spPr>
          <a:xfrm>
            <a:off x="6781800" y="2209800"/>
            <a:ext cx="304800" cy="304800"/>
          </a:xfrm>
          <a:prstGeom prst="rect">
            <a:avLst/>
          </a:prstGeom>
        </p:spPr>
      </p:pic>
      <p:pic>
        <p:nvPicPr>
          <p:cNvPr id="14" name="Image 13"/>
          <p:cNvPicPr>
            <a:picLocks noChangeAspect="1"/>
          </p:cNvPicPr>
          <p:nvPr/>
        </p:nvPicPr>
        <p:blipFill>
          <a:blip r:embed="rId9" cstate="print"/>
          <a:stretch>
            <a:fillRect/>
          </a:stretch>
        </p:blipFill>
        <p:spPr>
          <a:xfrm>
            <a:off x="6934200" y="914400"/>
            <a:ext cx="682626" cy="381000"/>
          </a:xfrm>
          <a:prstGeom prst="rect">
            <a:avLst/>
          </a:prstGeom>
        </p:spPr>
      </p:pic>
      <p:pic>
        <p:nvPicPr>
          <p:cNvPr id="15" name="Image 14"/>
          <p:cNvPicPr>
            <a:picLocks noChangeAspect="1"/>
          </p:cNvPicPr>
          <p:nvPr/>
        </p:nvPicPr>
        <p:blipFill>
          <a:blip r:embed="rId10" cstate="print"/>
          <a:stretch>
            <a:fillRect/>
          </a:stretch>
        </p:blipFill>
        <p:spPr>
          <a:xfrm>
            <a:off x="8382000" y="2209800"/>
            <a:ext cx="428479" cy="323850"/>
          </a:xfrm>
          <a:prstGeom prst="rect">
            <a:avLst/>
          </a:prstGeom>
        </p:spPr>
      </p:pic>
      <p:pic>
        <p:nvPicPr>
          <p:cNvPr id="16" name="Image 15"/>
          <p:cNvPicPr>
            <a:picLocks noChangeAspect="1"/>
          </p:cNvPicPr>
          <p:nvPr/>
        </p:nvPicPr>
        <p:blipFill>
          <a:blip r:embed="rId11" cstate="print"/>
          <a:stretch>
            <a:fillRect/>
          </a:stretch>
        </p:blipFill>
        <p:spPr>
          <a:xfrm>
            <a:off x="7315200" y="1219200"/>
            <a:ext cx="685800" cy="384048"/>
          </a:xfrm>
          <a:prstGeom prst="rect">
            <a:avLst/>
          </a:prstGeom>
        </p:spPr>
      </p:pic>
      <p:pic>
        <p:nvPicPr>
          <p:cNvPr id="17" name="Image 16"/>
          <p:cNvPicPr>
            <a:picLocks noChangeAspect="1"/>
          </p:cNvPicPr>
          <p:nvPr/>
        </p:nvPicPr>
        <p:blipFill>
          <a:blip r:embed="rId12" cstate="print"/>
          <a:stretch>
            <a:fillRect/>
          </a:stretch>
        </p:blipFill>
        <p:spPr>
          <a:xfrm>
            <a:off x="6233505" y="1066800"/>
            <a:ext cx="819857" cy="685800"/>
          </a:xfrm>
          <a:prstGeom prst="rect">
            <a:avLst/>
          </a:prstGeom>
        </p:spPr>
      </p:pic>
      <p:pic>
        <p:nvPicPr>
          <p:cNvPr id="18" name="Image 17"/>
          <p:cNvPicPr>
            <a:picLocks noChangeAspect="1"/>
          </p:cNvPicPr>
          <p:nvPr/>
        </p:nvPicPr>
        <p:blipFill>
          <a:blip r:embed="rId13" cstate="print"/>
          <a:stretch>
            <a:fillRect/>
          </a:stretch>
        </p:blipFill>
        <p:spPr>
          <a:xfrm>
            <a:off x="7924800" y="1600200"/>
            <a:ext cx="829009" cy="539750"/>
          </a:xfrm>
          <a:prstGeom prst="rect">
            <a:avLst/>
          </a:prstGeom>
        </p:spPr>
      </p:pic>
      <p:sp>
        <p:nvSpPr>
          <p:cNvPr id="24" name="ZoneTexte 23"/>
          <p:cNvSpPr txBox="1"/>
          <p:nvPr/>
        </p:nvSpPr>
        <p:spPr>
          <a:xfrm>
            <a:off x="732874" y="2743200"/>
            <a:ext cx="7349601" cy="430887"/>
          </a:xfrm>
          <a:prstGeom prst="rect">
            <a:avLst/>
          </a:prstGeom>
          <a:solidFill>
            <a:schemeClr val="bg1"/>
          </a:solidFill>
        </p:spPr>
        <p:txBody>
          <a:bodyPr wrap="none" rtlCol="0">
            <a:spAutoFit/>
          </a:bodyPr>
          <a:lstStyle/>
          <a:p>
            <a:pPr algn="ctr"/>
            <a:r>
              <a:rPr lang="en-US" sz="2200" b="1" smtClean="0">
                <a:solidFill>
                  <a:srgbClr val="660066"/>
                </a:solidFill>
                <a:latin typeface="Times New Roman"/>
                <a:cs typeface="Times New Roman"/>
              </a:rPr>
              <a:t>Parallel Scavenge/</a:t>
            </a:r>
            <a:r>
              <a:rPr lang="en-US" sz="2200" b="1" err="1" smtClean="0">
                <a:solidFill>
                  <a:srgbClr val="660066"/>
                </a:solidFill>
                <a:latin typeface="Times New Roman"/>
                <a:cs typeface="Times New Roman"/>
              </a:rPr>
              <a:t>HotSpot</a:t>
            </a:r>
            <a:r>
              <a:rPr lang="en-US" sz="2200" b="1" smtClean="0">
                <a:solidFill>
                  <a:srgbClr val="660066"/>
                </a:solidFill>
                <a:latin typeface="Times New Roman"/>
                <a:cs typeface="Times New Roman"/>
              </a:rPr>
              <a:t> scalability on a 48-core machine</a:t>
            </a:r>
          </a:p>
        </p:txBody>
      </p:sp>
      <p:cxnSp>
        <p:nvCxnSpPr>
          <p:cNvPr id="26" name="Connecteur droit 25"/>
          <p:cNvCxnSpPr/>
          <p:nvPr/>
        </p:nvCxnSpPr>
        <p:spPr>
          <a:xfrm rot="16200000" flipH="1">
            <a:off x="3259850" y="4360150"/>
            <a:ext cx="587514" cy="96813"/>
          </a:xfrm>
          <a:prstGeom prst="line">
            <a:avLst/>
          </a:prstGeom>
          <a:ln>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32" name="ZoneTexte 31"/>
          <p:cNvSpPr txBox="1"/>
          <p:nvPr/>
        </p:nvSpPr>
        <p:spPr>
          <a:xfrm>
            <a:off x="2312360" y="6076890"/>
            <a:ext cx="1345240" cy="400110"/>
          </a:xfrm>
          <a:prstGeom prst="rect">
            <a:avLst/>
          </a:prstGeom>
          <a:noFill/>
        </p:spPr>
        <p:txBody>
          <a:bodyPr wrap="none" rtlCol="0">
            <a:spAutoFit/>
          </a:bodyPr>
          <a:lstStyle/>
          <a:p>
            <a:pPr algn="ctr"/>
            <a:r>
              <a:rPr lang="en-US" sz="2000" smtClean="0">
                <a:latin typeface="Times New Roman"/>
                <a:cs typeface="Times New Roman"/>
              </a:rPr>
              <a:t>GC threads</a:t>
            </a:r>
            <a:endParaRPr lang="en-US" sz="2000">
              <a:latin typeface="Times New Roman"/>
              <a:cs typeface="Times New Roman"/>
            </a:endParaRPr>
          </a:p>
        </p:txBody>
      </p:sp>
      <p:sp>
        <p:nvSpPr>
          <p:cNvPr id="33" name="ZoneTexte 32"/>
          <p:cNvSpPr txBox="1"/>
          <p:nvPr/>
        </p:nvSpPr>
        <p:spPr>
          <a:xfrm rot="16200000">
            <a:off x="-629628" y="4572918"/>
            <a:ext cx="2573766" cy="400110"/>
          </a:xfrm>
          <a:prstGeom prst="rect">
            <a:avLst/>
          </a:prstGeom>
          <a:noFill/>
        </p:spPr>
        <p:txBody>
          <a:bodyPr wrap="none" rtlCol="0">
            <a:spAutoFit/>
          </a:bodyPr>
          <a:lstStyle/>
          <a:p>
            <a:r>
              <a:rPr lang="en-US" sz="2000" smtClean="0">
                <a:latin typeface="Times New Roman"/>
                <a:cs typeface="Times New Roman"/>
              </a:rPr>
              <a:t>GC Throughput (GB/</a:t>
            </a:r>
            <a:r>
              <a:rPr lang="en-US" sz="2000" err="1" smtClean="0">
                <a:latin typeface="Times New Roman"/>
                <a:cs typeface="Times New Roman"/>
              </a:rPr>
              <a:t>s</a:t>
            </a:r>
            <a:r>
              <a:rPr lang="en-US" sz="2000" smtClean="0">
                <a:latin typeface="Times New Roman"/>
                <a:cs typeface="Times New Roman"/>
              </a:rPr>
              <a:t>)</a:t>
            </a:r>
            <a:endParaRPr lang="en-US" sz="2000">
              <a:latin typeface="Times New Roman"/>
              <a:cs typeface="Times New Roman"/>
            </a:endParaRPr>
          </a:p>
        </p:txBody>
      </p:sp>
      <p:sp>
        <p:nvSpPr>
          <p:cNvPr id="37" name="ZoneTexte 36"/>
          <p:cNvSpPr txBox="1"/>
          <p:nvPr/>
        </p:nvSpPr>
        <p:spPr>
          <a:xfrm>
            <a:off x="5486400" y="4321314"/>
            <a:ext cx="3197685" cy="707886"/>
          </a:xfrm>
          <a:prstGeom prst="rect">
            <a:avLst/>
          </a:prstGeom>
          <a:noFill/>
        </p:spPr>
        <p:txBody>
          <a:bodyPr wrap="none" rtlCol="0">
            <a:spAutoFit/>
          </a:bodyPr>
          <a:lstStyle/>
          <a:p>
            <a:pPr algn="ctr"/>
            <a:r>
              <a:rPr lang="en-US" sz="2000" smtClean="0">
                <a:latin typeface="Times New Roman"/>
                <a:cs typeface="Times New Roman"/>
              </a:rPr>
              <a:t>SPECjbb2005 with</a:t>
            </a:r>
          </a:p>
          <a:p>
            <a:pPr algn="ctr"/>
            <a:r>
              <a:rPr lang="en-US" sz="2000" smtClean="0">
                <a:latin typeface="Times New Roman"/>
                <a:cs typeface="Times New Roman"/>
              </a:rPr>
              <a:t>48 application threads/3.5GB</a:t>
            </a:r>
          </a:p>
        </p:txBody>
      </p:sp>
      <p:sp>
        <p:nvSpPr>
          <p:cNvPr id="27" name="Footer Placeholder 26"/>
          <p:cNvSpPr>
            <a:spLocks noGrp="1"/>
          </p:cNvSpPr>
          <p:nvPr>
            <p:ph type="ftr" sz="quarter" idx="11"/>
          </p:nvPr>
        </p:nvSpPr>
        <p:spPr/>
        <p:txBody>
          <a:bodyPr/>
          <a:lstStyle/>
          <a:p>
            <a:r>
              <a:rPr lang="fr-FR" smtClean="0"/>
              <a:t>A Study of the </a:t>
            </a:r>
            <a:r>
              <a:rPr lang="fr-FR" err="1" smtClean="0"/>
              <a:t>Scalability</a:t>
            </a:r>
            <a:r>
              <a:rPr lang="fr-FR" smtClean="0"/>
              <a:t> of </a:t>
            </a:r>
            <a:r>
              <a:rPr lang="fr-FR" err="1" smtClean="0"/>
              <a:t>Garbage</a:t>
            </a:r>
            <a:r>
              <a:rPr lang="fr-FR" smtClean="0"/>
              <a:t> </a:t>
            </a:r>
            <a:r>
              <a:rPr lang="fr-FR" err="1" smtClean="0"/>
              <a:t>Collectors</a:t>
            </a:r>
            <a:r>
              <a:rPr lang="fr-FR" smtClean="0"/>
              <a:t> on </a:t>
            </a:r>
            <a:r>
              <a:rPr lang="fr-FR" err="1" smtClean="0"/>
              <a:t>Multicores</a:t>
            </a:r>
            <a:endParaRPr lang="en-US"/>
          </a:p>
        </p:txBody>
      </p:sp>
      <p:pic>
        <p:nvPicPr>
          <p:cNvPr id="28" name="Picture 27" descr="specjbb_baseline.bmp"/>
          <p:cNvPicPr>
            <a:picLocks noChangeAspect="1"/>
          </p:cNvPicPr>
          <p:nvPr/>
        </p:nvPicPr>
        <p:blipFill>
          <a:blip r:embed="rId14" cstate="print"/>
          <a:stretch>
            <a:fillRect/>
          </a:stretch>
        </p:blipFill>
        <p:spPr>
          <a:xfrm>
            <a:off x="838200" y="3200400"/>
            <a:ext cx="3962407" cy="2971806"/>
          </a:xfrm>
          <a:prstGeom prst="rect">
            <a:avLst/>
          </a:prstGeom>
        </p:spPr>
      </p:pic>
      <p:sp>
        <p:nvSpPr>
          <p:cNvPr id="29" name="ZoneTexte 28"/>
          <p:cNvSpPr txBox="1"/>
          <p:nvPr/>
        </p:nvSpPr>
        <p:spPr>
          <a:xfrm>
            <a:off x="1524000" y="4019490"/>
            <a:ext cx="3232751" cy="400110"/>
          </a:xfrm>
          <a:prstGeom prst="rect">
            <a:avLst/>
          </a:prstGeom>
          <a:noFill/>
        </p:spPr>
        <p:txBody>
          <a:bodyPr wrap="none" rtlCol="0">
            <a:spAutoFit/>
          </a:bodyPr>
          <a:lstStyle/>
          <a:p>
            <a:pPr algn="ctr"/>
            <a:r>
              <a:rPr lang="en-US" sz="2000" smtClean="0">
                <a:solidFill>
                  <a:srgbClr val="FF0000"/>
                </a:solidFill>
                <a:latin typeface="Times New Roman"/>
                <a:cs typeface="Times New Roman"/>
              </a:rPr>
              <a:t>Degrades after 24 GC threads </a:t>
            </a:r>
          </a:p>
        </p:txBody>
      </p:sp>
      <p:sp>
        <p:nvSpPr>
          <p:cNvPr id="36" name="ZoneTexte 35"/>
          <p:cNvSpPr txBox="1"/>
          <p:nvPr/>
        </p:nvSpPr>
        <p:spPr>
          <a:xfrm>
            <a:off x="228600" y="3200400"/>
            <a:ext cx="1066800" cy="400110"/>
          </a:xfrm>
          <a:prstGeom prst="rect">
            <a:avLst/>
          </a:prstGeom>
          <a:solidFill>
            <a:schemeClr val="bg1"/>
          </a:solidFill>
        </p:spPr>
        <p:txBody>
          <a:bodyPr wrap="square" rtlCol="0">
            <a:spAutoFit/>
          </a:bodyPr>
          <a:lstStyle/>
          <a:p>
            <a:pPr algn="r"/>
            <a:r>
              <a:rPr lang="en-US" sz="2000" b="1" smtClean="0">
                <a:solidFill>
                  <a:srgbClr val="008000"/>
                </a:solidFill>
                <a:latin typeface="Calibri"/>
                <a:cs typeface="Calibri"/>
              </a:rPr>
              <a:t>Better </a:t>
            </a:r>
            <a:r>
              <a:rPr lang="en-US" sz="2000" smtClean="0">
                <a:solidFill>
                  <a:srgbClr val="008000"/>
                </a:solidFill>
                <a:latin typeface="Lucida Grande"/>
                <a:ea typeface="Lucida Grande"/>
                <a:cs typeface="Lucida Grande"/>
              </a:rPr>
              <a:t>↑</a:t>
            </a:r>
            <a:endParaRPr lang="en-US" sz="2000" b="1">
              <a:solidFill>
                <a:srgbClr val="008000"/>
              </a:solidFill>
              <a:latin typeface="Calibri"/>
              <a:cs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specjbb_appthr_naps.bmp"/>
          <p:cNvPicPr>
            <a:picLocks noChangeAspect="1"/>
          </p:cNvPicPr>
          <p:nvPr/>
        </p:nvPicPr>
        <p:blipFill>
          <a:blip r:embed="rId3" cstate="print"/>
          <a:stretch>
            <a:fillRect/>
          </a:stretch>
        </p:blipFill>
        <p:spPr>
          <a:xfrm>
            <a:off x="1828800" y="990600"/>
            <a:ext cx="4648200" cy="3403744"/>
          </a:xfrm>
          <a:prstGeom prst="rect">
            <a:avLst/>
          </a:prstGeom>
        </p:spPr>
      </p:pic>
      <p:sp>
        <p:nvSpPr>
          <p:cNvPr id="2" name="Titre 1"/>
          <p:cNvSpPr>
            <a:spLocks noGrp="1"/>
          </p:cNvSpPr>
          <p:nvPr>
            <p:ph type="title"/>
          </p:nvPr>
        </p:nvSpPr>
        <p:spPr/>
        <p:txBody>
          <a:bodyPr>
            <a:noAutofit/>
          </a:bodyPr>
          <a:lstStyle/>
          <a:p>
            <a:r>
              <a:rPr lang="en-US" smtClean="0"/>
              <a:t>Overall effect (both GC and application)</a:t>
            </a:r>
            <a:endParaRPr lang="en-US"/>
          </a:p>
        </p:txBody>
      </p:sp>
      <p:sp>
        <p:nvSpPr>
          <p:cNvPr id="31" name="Espace réservé du contenu 30"/>
          <p:cNvSpPr>
            <a:spLocks noGrp="1"/>
          </p:cNvSpPr>
          <p:nvPr>
            <p:ph idx="1"/>
          </p:nvPr>
        </p:nvSpPr>
        <p:spPr/>
        <p:txBody>
          <a:bodyPr/>
          <a:lstStyle/>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r>
              <a:rPr lang="en-US" smtClean="0"/>
              <a:t>Optimizations double the app throughput of </a:t>
            </a:r>
            <a:r>
              <a:rPr lang="en-US" err="1" smtClean="0"/>
              <a:t>SPECjbb</a:t>
            </a:r>
            <a:endParaRPr lang="en-US" smtClean="0"/>
          </a:p>
          <a:p>
            <a:r>
              <a:rPr lang="en-US" smtClean="0"/>
              <a:t>Pause time divided in half (105ms to 49ms)</a:t>
            </a:r>
          </a:p>
        </p:txBody>
      </p:sp>
      <p:sp>
        <p:nvSpPr>
          <p:cNvPr id="3" name="Espace réservé de la date 2"/>
          <p:cNvSpPr>
            <a:spLocks noGrp="1"/>
          </p:cNvSpPr>
          <p:nvPr>
            <p:ph type="dt" sz="half" idx="10"/>
          </p:nvPr>
        </p:nvSpPr>
        <p:spPr/>
        <p:txBody>
          <a:bodyPr/>
          <a:lstStyle/>
          <a:p>
            <a:r>
              <a:rPr lang="en-US" smtClean="0"/>
              <a:t>Lokesh Gidra</a:t>
            </a:r>
            <a:endParaRPr lang="en-US"/>
          </a:p>
        </p:txBody>
      </p:sp>
      <p:sp>
        <p:nvSpPr>
          <p:cNvPr id="4" name="Espace réservé du pied de page 3"/>
          <p:cNvSpPr>
            <a:spLocks noGrp="1"/>
          </p:cNvSpPr>
          <p:nvPr>
            <p:ph type="ftr" sz="quarter" idx="11"/>
          </p:nvPr>
        </p:nvSpPr>
        <p:spPr/>
        <p:txBody>
          <a:bodyPr/>
          <a:lstStyle/>
          <a:p>
            <a:r>
              <a:rPr lang="fr-FR" smtClean="0"/>
              <a:t>A Study of the </a:t>
            </a:r>
            <a:r>
              <a:rPr lang="fr-FR" err="1" smtClean="0"/>
              <a:t>Scalability</a:t>
            </a:r>
            <a:r>
              <a:rPr lang="fr-FR" smtClean="0"/>
              <a:t> of </a:t>
            </a:r>
            <a:r>
              <a:rPr lang="fr-FR" err="1" smtClean="0"/>
              <a:t>Garbage</a:t>
            </a:r>
            <a:r>
              <a:rPr lang="fr-FR" smtClean="0"/>
              <a:t> </a:t>
            </a:r>
            <a:r>
              <a:rPr lang="fr-FR" err="1" smtClean="0"/>
              <a:t>Collectors</a:t>
            </a:r>
            <a:r>
              <a:rPr lang="fr-FR" smtClean="0"/>
              <a:t> on </a:t>
            </a:r>
            <a:r>
              <a:rPr lang="fr-FR" err="1" smtClean="0"/>
              <a:t>Multicores</a:t>
            </a:r>
            <a:endParaRPr lang="en-US"/>
          </a:p>
        </p:txBody>
      </p:sp>
      <p:sp>
        <p:nvSpPr>
          <p:cNvPr id="5" name="Espace réservé du numéro de diapositive 4"/>
          <p:cNvSpPr>
            <a:spLocks noGrp="1"/>
          </p:cNvSpPr>
          <p:nvPr>
            <p:ph type="sldNum" sz="quarter" idx="12"/>
          </p:nvPr>
        </p:nvSpPr>
        <p:spPr/>
        <p:txBody>
          <a:bodyPr/>
          <a:lstStyle/>
          <a:p>
            <a:fld id="{92BDF9E0-75C6-4D77-A6BA-576DDC803D1A}" type="slidenum">
              <a:rPr lang="en-US" smtClean="0"/>
              <a:pPr/>
              <a:t>20</a:t>
            </a:fld>
            <a:endParaRPr lang="en-US"/>
          </a:p>
        </p:txBody>
      </p:sp>
      <p:sp>
        <p:nvSpPr>
          <p:cNvPr id="26" name="ZoneTexte 25"/>
          <p:cNvSpPr txBox="1"/>
          <p:nvPr/>
        </p:nvSpPr>
        <p:spPr>
          <a:xfrm rot="16200000">
            <a:off x="247516" y="2163959"/>
            <a:ext cx="2284900" cy="707886"/>
          </a:xfrm>
          <a:prstGeom prst="rect">
            <a:avLst/>
          </a:prstGeom>
          <a:noFill/>
        </p:spPr>
        <p:txBody>
          <a:bodyPr wrap="none" rtlCol="0">
            <a:spAutoFit/>
          </a:bodyPr>
          <a:lstStyle/>
          <a:p>
            <a:pPr algn="ctr"/>
            <a:r>
              <a:rPr lang="en-US" sz="2000" smtClean="0">
                <a:latin typeface="Times New Roman"/>
                <a:cs typeface="Times New Roman"/>
              </a:rPr>
              <a:t>Application</a:t>
            </a:r>
          </a:p>
          <a:p>
            <a:pPr algn="ctr"/>
            <a:r>
              <a:rPr lang="en-US" sz="2000" smtClean="0">
                <a:latin typeface="Times New Roman"/>
                <a:cs typeface="Times New Roman"/>
              </a:rPr>
              <a:t>throughput (ops/ms)</a:t>
            </a:r>
            <a:endParaRPr lang="en-US" sz="2000">
              <a:latin typeface="Times New Roman"/>
              <a:cs typeface="Times New Roman"/>
            </a:endParaRPr>
          </a:p>
        </p:txBody>
      </p:sp>
      <p:sp>
        <p:nvSpPr>
          <p:cNvPr id="29" name="ZoneTexte 28"/>
          <p:cNvSpPr txBox="1"/>
          <p:nvPr/>
        </p:nvSpPr>
        <p:spPr>
          <a:xfrm>
            <a:off x="6400800" y="2514600"/>
            <a:ext cx="454046" cy="369332"/>
          </a:xfrm>
          <a:prstGeom prst="rect">
            <a:avLst/>
          </a:prstGeom>
          <a:noFill/>
        </p:spPr>
        <p:txBody>
          <a:bodyPr wrap="none" rtlCol="0">
            <a:spAutoFit/>
          </a:bodyPr>
          <a:lstStyle/>
          <a:p>
            <a:r>
              <a:rPr lang="en-US" b="1" smtClean="0">
                <a:solidFill>
                  <a:srgbClr val="000090"/>
                </a:solidFill>
                <a:latin typeface="Times New Roman"/>
                <a:cs typeface="Times New Roman"/>
              </a:rPr>
              <a:t>PS</a:t>
            </a:r>
            <a:endParaRPr lang="en-US" b="1">
              <a:solidFill>
                <a:srgbClr val="000090"/>
              </a:solidFill>
              <a:latin typeface="Times New Roman"/>
              <a:cs typeface="Times New Roman"/>
            </a:endParaRPr>
          </a:p>
        </p:txBody>
      </p:sp>
      <p:sp>
        <p:nvSpPr>
          <p:cNvPr id="30" name="ZoneTexte 29"/>
          <p:cNvSpPr txBox="1"/>
          <p:nvPr/>
        </p:nvSpPr>
        <p:spPr>
          <a:xfrm>
            <a:off x="6400800" y="1143000"/>
            <a:ext cx="1390124" cy="369332"/>
          </a:xfrm>
          <a:prstGeom prst="rect">
            <a:avLst/>
          </a:prstGeom>
          <a:noFill/>
        </p:spPr>
        <p:txBody>
          <a:bodyPr wrap="none" rtlCol="0">
            <a:spAutoFit/>
          </a:bodyPr>
          <a:lstStyle/>
          <a:p>
            <a:r>
              <a:rPr lang="en-US" b="1" smtClean="0">
                <a:solidFill>
                  <a:srgbClr val="660066"/>
                </a:solidFill>
                <a:latin typeface="Times New Roman"/>
                <a:cs typeface="Times New Roman"/>
              </a:rPr>
              <a:t>Fragmented</a:t>
            </a:r>
            <a:endParaRPr lang="en-US" b="1">
              <a:solidFill>
                <a:srgbClr val="660066"/>
              </a:solidFill>
              <a:latin typeface="Times New Roman"/>
              <a:cs typeface="Times New Roman"/>
            </a:endParaRPr>
          </a:p>
        </p:txBody>
      </p:sp>
      <p:sp>
        <p:nvSpPr>
          <p:cNvPr id="33" name="ZoneTexte 32"/>
          <p:cNvSpPr txBox="1"/>
          <p:nvPr/>
        </p:nvSpPr>
        <p:spPr>
          <a:xfrm>
            <a:off x="5004192" y="3505200"/>
            <a:ext cx="1168008" cy="400110"/>
          </a:xfrm>
          <a:prstGeom prst="rect">
            <a:avLst/>
          </a:prstGeom>
          <a:noFill/>
        </p:spPr>
        <p:txBody>
          <a:bodyPr wrap="none" rtlCol="0">
            <a:spAutoFit/>
          </a:bodyPr>
          <a:lstStyle/>
          <a:p>
            <a:r>
              <a:rPr lang="en-US" sz="2000" b="1" err="1" smtClean="0">
                <a:latin typeface="Times New Roman"/>
                <a:cs typeface="Times New Roman"/>
              </a:rPr>
              <a:t>SpecJBB</a:t>
            </a:r>
            <a:endParaRPr lang="en-US" b="1">
              <a:latin typeface="Times New Roman"/>
              <a:cs typeface="Times New Roman"/>
            </a:endParaRPr>
          </a:p>
        </p:txBody>
      </p:sp>
      <p:sp>
        <p:nvSpPr>
          <p:cNvPr id="16" name="ZoneTexte 15"/>
          <p:cNvSpPr txBox="1"/>
          <p:nvPr/>
        </p:nvSpPr>
        <p:spPr>
          <a:xfrm>
            <a:off x="6400800" y="1371600"/>
            <a:ext cx="1313180" cy="369332"/>
          </a:xfrm>
          <a:prstGeom prst="rect">
            <a:avLst/>
          </a:prstGeom>
          <a:noFill/>
        </p:spPr>
        <p:txBody>
          <a:bodyPr wrap="none" rtlCol="0">
            <a:spAutoFit/>
          </a:bodyPr>
          <a:lstStyle/>
          <a:p>
            <a:r>
              <a:rPr lang="en-US" b="1" smtClean="0">
                <a:solidFill>
                  <a:srgbClr val="000000"/>
                </a:solidFill>
                <a:latin typeface="Times New Roman"/>
                <a:cs typeface="Times New Roman"/>
              </a:rPr>
              <a:t>Interleaved</a:t>
            </a:r>
            <a:endParaRPr lang="en-US" b="1">
              <a:solidFill>
                <a:srgbClr val="000000"/>
              </a:solidFill>
              <a:latin typeface="Times New Roman"/>
              <a:cs typeface="Times New Roman"/>
            </a:endParaRPr>
          </a:p>
        </p:txBody>
      </p:sp>
      <p:sp>
        <p:nvSpPr>
          <p:cNvPr id="17" name="ZoneTexte 16"/>
          <p:cNvSpPr txBox="1"/>
          <p:nvPr/>
        </p:nvSpPr>
        <p:spPr>
          <a:xfrm>
            <a:off x="6400800" y="914400"/>
            <a:ext cx="2416046" cy="369332"/>
          </a:xfrm>
          <a:prstGeom prst="rect">
            <a:avLst/>
          </a:prstGeom>
          <a:noFill/>
        </p:spPr>
        <p:txBody>
          <a:bodyPr wrap="none" rtlCol="0">
            <a:spAutoFit/>
          </a:bodyPr>
          <a:lstStyle/>
          <a:p>
            <a:r>
              <a:rPr lang="en-US" b="1" smtClean="0">
                <a:solidFill>
                  <a:srgbClr val="F214B3"/>
                </a:solidFill>
                <a:latin typeface="Times New Roman"/>
                <a:cs typeface="Times New Roman"/>
              </a:rPr>
              <a:t>Fragmented + </a:t>
            </a:r>
            <a:r>
              <a:rPr lang="en-US" b="1" err="1" smtClean="0">
                <a:solidFill>
                  <a:srgbClr val="F214B3"/>
                </a:solidFill>
                <a:latin typeface="Times New Roman"/>
                <a:cs typeface="Times New Roman"/>
              </a:rPr>
              <a:t>synchro</a:t>
            </a:r>
            <a:endParaRPr lang="en-US" b="1">
              <a:solidFill>
                <a:srgbClr val="F214B3"/>
              </a:solidFill>
              <a:latin typeface="Times New Roman"/>
              <a:cs typeface="Times New Roman"/>
            </a:endParaRPr>
          </a:p>
        </p:txBody>
      </p:sp>
      <p:sp>
        <p:nvSpPr>
          <p:cNvPr id="18" name="TextBox 143"/>
          <p:cNvSpPr txBox="1"/>
          <p:nvPr/>
        </p:nvSpPr>
        <p:spPr>
          <a:xfrm>
            <a:off x="3178046" y="4343400"/>
            <a:ext cx="2438400" cy="400110"/>
          </a:xfrm>
          <a:prstGeom prst="rect">
            <a:avLst/>
          </a:prstGeom>
          <a:noFill/>
        </p:spPr>
        <p:txBody>
          <a:bodyPr wrap="square" rtlCol="0">
            <a:spAutoFit/>
          </a:bodyPr>
          <a:lstStyle/>
          <a:p>
            <a:pPr algn="ctr"/>
            <a:r>
              <a:rPr lang="en-US" sz="2000" smtClean="0">
                <a:latin typeface="Times New Roman"/>
                <a:cs typeface="Times New Roman"/>
              </a:rPr>
              <a:t>GC threads</a:t>
            </a:r>
            <a:endParaRPr lang="en-US">
              <a:latin typeface="Times New Roman"/>
              <a:cs typeface="Times New Roman"/>
            </a:endParaRPr>
          </a:p>
        </p:txBody>
      </p:sp>
      <p:sp>
        <p:nvSpPr>
          <p:cNvPr id="20" name="ZoneTexte 19"/>
          <p:cNvSpPr txBox="1"/>
          <p:nvPr/>
        </p:nvSpPr>
        <p:spPr>
          <a:xfrm>
            <a:off x="739646" y="990600"/>
            <a:ext cx="990600" cy="400110"/>
          </a:xfrm>
          <a:prstGeom prst="rect">
            <a:avLst/>
          </a:prstGeom>
          <a:solidFill>
            <a:schemeClr val="bg1"/>
          </a:solidFill>
        </p:spPr>
        <p:txBody>
          <a:bodyPr wrap="square" rtlCol="0">
            <a:spAutoFit/>
          </a:bodyPr>
          <a:lstStyle/>
          <a:p>
            <a:pPr algn="r"/>
            <a:r>
              <a:rPr lang="en-US" b="1" smtClean="0">
                <a:solidFill>
                  <a:srgbClr val="008000"/>
                </a:solidFill>
                <a:latin typeface="Calibri"/>
                <a:cs typeface="Calibri"/>
              </a:rPr>
              <a:t>Better </a:t>
            </a:r>
            <a:r>
              <a:rPr lang="en-US" sz="2000" smtClean="0">
                <a:solidFill>
                  <a:srgbClr val="008000"/>
                </a:solidFill>
                <a:latin typeface="Lucida Grande"/>
                <a:ea typeface="Lucida Grande"/>
                <a:cs typeface="Lucida Grande"/>
              </a:rPr>
              <a:t>↑</a:t>
            </a:r>
            <a:endParaRPr lang="en-US" sz="2000" b="1">
              <a:solidFill>
                <a:srgbClr val="008000"/>
              </a:solidFill>
              <a:latin typeface="Calibri"/>
              <a:cs typeface="Calibri"/>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ll_gc_thr.bmp"/>
          <p:cNvPicPr>
            <a:picLocks noChangeAspect="1"/>
          </p:cNvPicPr>
          <p:nvPr/>
        </p:nvPicPr>
        <p:blipFill>
          <a:blip r:embed="rId3"/>
          <a:stretch>
            <a:fillRect/>
          </a:stretch>
        </p:blipFill>
        <p:spPr>
          <a:xfrm>
            <a:off x="228600" y="838200"/>
            <a:ext cx="8632900" cy="4876800"/>
          </a:xfrm>
          <a:prstGeom prst="rect">
            <a:avLst/>
          </a:prstGeom>
        </p:spPr>
      </p:pic>
      <p:sp>
        <p:nvSpPr>
          <p:cNvPr id="2" name="Titre 1"/>
          <p:cNvSpPr>
            <a:spLocks noGrp="1"/>
          </p:cNvSpPr>
          <p:nvPr>
            <p:ph type="title"/>
          </p:nvPr>
        </p:nvSpPr>
        <p:spPr/>
        <p:txBody>
          <a:bodyPr>
            <a:noAutofit/>
          </a:bodyPr>
          <a:lstStyle/>
          <a:p>
            <a:r>
              <a:rPr lang="en-US" smtClean="0"/>
              <a:t>GC scales well with memory-intensive applications</a:t>
            </a:r>
            <a:endParaRPr lang="en-US"/>
          </a:p>
        </p:txBody>
      </p:sp>
      <p:sp>
        <p:nvSpPr>
          <p:cNvPr id="3" name="Espace réservé de la date 2"/>
          <p:cNvSpPr>
            <a:spLocks noGrp="1"/>
          </p:cNvSpPr>
          <p:nvPr>
            <p:ph type="dt" sz="half" idx="10"/>
          </p:nvPr>
        </p:nvSpPr>
        <p:spPr/>
        <p:txBody>
          <a:bodyPr/>
          <a:lstStyle/>
          <a:p>
            <a:r>
              <a:rPr lang="en-US" smtClean="0"/>
              <a:t>Lokesh Gidra</a:t>
            </a:r>
            <a:endParaRPr lang="en-US"/>
          </a:p>
        </p:txBody>
      </p:sp>
      <p:sp>
        <p:nvSpPr>
          <p:cNvPr id="4" name="Espace réservé du pied de page 3"/>
          <p:cNvSpPr>
            <a:spLocks noGrp="1"/>
          </p:cNvSpPr>
          <p:nvPr>
            <p:ph type="ftr" sz="quarter" idx="11"/>
          </p:nvPr>
        </p:nvSpPr>
        <p:spPr/>
        <p:txBody>
          <a:bodyPr/>
          <a:lstStyle/>
          <a:p>
            <a:r>
              <a:rPr lang="fr-FR" smtClean="0"/>
              <a:t>A Study of the </a:t>
            </a:r>
            <a:r>
              <a:rPr lang="fr-FR" err="1" smtClean="0"/>
              <a:t>Scalability</a:t>
            </a:r>
            <a:r>
              <a:rPr lang="fr-FR" smtClean="0"/>
              <a:t> of </a:t>
            </a:r>
            <a:r>
              <a:rPr lang="fr-FR" err="1" smtClean="0"/>
              <a:t>Garbage</a:t>
            </a:r>
            <a:r>
              <a:rPr lang="fr-FR" smtClean="0"/>
              <a:t> </a:t>
            </a:r>
            <a:r>
              <a:rPr lang="fr-FR" err="1" smtClean="0"/>
              <a:t>Collectors</a:t>
            </a:r>
            <a:r>
              <a:rPr lang="fr-FR" smtClean="0"/>
              <a:t> on </a:t>
            </a:r>
            <a:r>
              <a:rPr lang="fr-FR" err="1" smtClean="0"/>
              <a:t>Multicores</a:t>
            </a:r>
            <a:endParaRPr lang="en-US"/>
          </a:p>
        </p:txBody>
      </p:sp>
      <p:sp>
        <p:nvSpPr>
          <p:cNvPr id="5" name="Espace réservé du numéro de diapositive 4"/>
          <p:cNvSpPr>
            <a:spLocks noGrp="1"/>
          </p:cNvSpPr>
          <p:nvPr>
            <p:ph type="sldNum" sz="quarter" idx="12"/>
          </p:nvPr>
        </p:nvSpPr>
        <p:spPr/>
        <p:txBody>
          <a:bodyPr/>
          <a:lstStyle/>
          <a:p>
            <a:fld id="{92BDF9E0-75C6-4D77-A6BA-576DDC803D1A}" type="slidenum">
              <a:rPr lang="en-US" smtClean="0"/>
              <a:pPr/>
              <a:t>21</a:t>
            </a:fld>
            <a:endParaRPr lang="en-US"/>
          </a:p>
        </p:txBody>
      </p:sp>
      <p:pic>
        <p:nvPicPr>
          <p:cNvPr id="9" name="Picture 8" descr="c1.bmp"/>
          <p:cNvPicPr>
            <a:picLocks noChangeAspect="1"/>
          </p:cNvPicPr>
          <p:nvPr/>
        </p:nvPicPr>
        <p:blipFill>
          <a:blip r:embed="rId4"/>
          <a:stretch>
            <a:fillRect/>
          </a:stretch>
        </p:blipFill>
        <p:spPr>
          <a:xfrm>
            <a:off x="685800" y="5943600"/>
            <a:ext cx="2821848" cy="263632"/>
          </a:xfrm>
          <a:prstGeom prst="rect">
            <a:avLst/>
          </a:prstGeom>
        </p:spPr>
      </p:pic>
      <p:pic>
        <p:nvPicPr>
          <p:cNvPr id="10" name="Picture 9" descr="c5.bmp"/>
          <p:cNvPicPr>
            <a:picLocks noChangeAspect="1"/>
          </p:cNvPicPr>
          <p:nvPr/>
        </p:nvPicPr>
        <p:blipFill>
          <a:blip r:embed="rId5"/>
          <a:stretch>
            <a:fillRect/>
          </a:stretch>
        </p:blipFill>
        <p:spPr>
          <a:xfrm>
            <a:off x="4267200" y="5943600"/>
            <a:ext cx="3993548" cy="248987"/>
          </a:xfrm>
          <a:prstGeom prst="rect">
            <a:avLst/>
          </a:prstGeom>
        </p:spPr>
      </p:pic>
      <p:sp>
        <p:nvSpPr>
          <p:cNvPr id="13" name="Oval 12"/>
          <p:cNvSpPr/>
          <p:nvPr/>
        </p:nvSpPr>
        <p:spPr>
          <a:xfrm>
            <a:off x="2209800" y="990600"/>
            <a:ext cx="1066800" cy="16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6200000">
            <a:off x="4838700" y="800100"/>
            <a:ext cx="1066800" cy="16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6200000">
            <a:off x="7734300" y="723900"/>
            <a:ext cx="1066800" cy="16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6200000">
            <a:off x="1943100" y="3543300"/>
            <a:ext cx="1066800" cy="16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00480" y="1143000"/>
            <a:ext cx="747320" cy="369332"/>
          </a:xfrm>
          <a:prstGeom prst="rect">
            <a:avLst/>
          </a:prstGeom>
          <a:noFill/>
        </p:spPr>
        <p:txBody>
          <a:bodyPr wrap="none" rtlCol="0">
            <a:spAutoFit/>
          </a:bodyPr>
          <a:lstStyle/>
          <a:p>
            <a:r>
              <a:rPr lang="en-US" smtClean="0"/>
              <a:t>3.5GB</a:t>
            </a:r>
            <a:endParaRPr lang="en-US"/>
          </a:p>
        </p:txBody>
      </p:sp>
      <p:sp>
        <p:nvSpPr>
          <p:cNvPr id="19" name="TextBox 18"/>
          <p:cNvSpPr txBox="1"/>
          <p:nvPr/>
        </p:nvSpPr>
        <p:spPr>
          <a:xfrm>
            <a:off x="3466007" y="1143000"/>
            <a:ext cx="572593" cy="369332"/>
          </a:xfrm>
          <a:prstGeom prst="rect">
            <a:avLst/>
          </a:prstGeom>
          <a:noFill/>
        </p:spPr>
        <p:txBody>
          <a:bodyPr wrap="none" rtlCol="0">
            <a:spAutoFit/>
          </a:bodyPr>
          <a:lstStyle/>
          <a:p>
            <a:r>
              <a:rPr lang="en-US" smtClean="0"/>
              <a:t>1GB</a:t>
            </a:r>
            <a:endParaRPr lang="en-US"/>
          </a:p>
        </p:txBody>
      </p:sp>
      <p:sp>
        <p:nvSpPr>
          <p:cNvPr id="20" name="TextBox 19"/>
          <p:cNvSpPr txBox="1"/>
          <p:nvPr/>
        </p:nvSpPr>
        <p:spPr>
          <a:xfrm>
            <a:off x="6324600" y="1154668"/>
            <a:ext cx="572593" cy="369332"/>
          </a:xfrm>
          <a:prstGeom prst="rect">
            <a:avLst/>
          </a:prstGeom>
          <a:noFill/>
        </p:spPr>
        <p:txBody>
          <a:bodyPr wrap="none" rtlCol="0">
            <a:spAutoFit/>
          </a:bodyPr>
          <a:lstStyle/>
          <a:p>
            <a:r>
              <a:rPr lang="en-US" smtClean="0"/>
              <a:t>2GB</a:t>
            </a:r>
            <a:endParaRPr lang="en-US"/>
          </a:p>
        </p:txBody>
      </p:sp>
      <p:sp>
        <p:nvSpPr>
          <p:cNvPr id="21" name="TextBox 20"/>
          <p:cNvSpPr txBox="1"/>
          <p:nvPr/>
        </p:nvSpPr>
        <p:spPr>
          <a:xfrm>
            <a:off x="6400800" y="3733800"/>
            <a:ext cx="857927" cy="369332"/>
          </a:xfrm>
          <a:prstGeom prst="rect">
            <a:avLst/>
          </a:prstGeom>
          <a:noFill/>
        </p:spPr>
        <p:txBody>
          <a:bodyPr wrap="none" rtlCol="0">
            <a:spAutoFit/>
          </a:bodyPr>
          <a:lstStyle/>
          <a:p>
            <a:r>
              <a:rPr lang="en-US" smtClean="0"/>
              <a:t>512MB</a:t>
            </a:r>
            <a:endParaRPr lang="en-US"/>
          </a:p>
        </p:txBody>
      </p:sp>
      <p:sp>
        <p:nvSpPr>
          <p:cNvPr id="22" name="TextBox 21"/>
          <p:cNvSpPr txBox="1"/>
          <p:nvPr/>
        </p:nvSpPr>
        <p:spPr>
          <a:xfrm>
            <a:off x="3542207" y="3733800"/>
            <a:ext cx="572593" cy="369332"/>
          </a:xfrm>
          <a:prstGeom prst="rect">
            <a:avLst/>
          </a:prstGeom>
          <a:noFill/>
        </p:spPr>
        <p:txBody>
          <a:bodyPr wrap="none" rtlCol="0">
            <a:spAutoFit/>
          </a:bodyPr>
          <a:lstStyle/>
          <a:p>
            <a:r>
              <a:rPr lang="en-US" smtClean="0"/>
              <a:t>1GB</a:t>
            </a:r>
            <a:endParaRPr lang="en-US"/>
          </a:p>
        </p:txBody>
      </p:sp>
      <p:sp>
        <p:nvSpPr>
          <p:cNvPr id="23" name="TextBox 22"/>
          <p:cNvSpPr txBox="1"/>
          <p:nvPr/>
        </p:nvSpPr>
        <p:spPr>
          <a:xfrm>
            <a:off x="722807" y="3733800"/>
            <a:ext cx="572593" cy="369332"/>
          </a:xfrm>
          <a:prstGeom prst="rect">
            <a:avLst/>
          </a:prstGeom>
          <a:noFill/>
        </p:spPr>
        <p:txBody>
          <a:bodyPr wrap="none" rtlCol="0">
            <a:spAutoFit/>
          </a:bodyPr>
          <a:lstStyle/>
          <a:p>
            <a:r>
              <a:rPr lang="en-US" smtClean="0"/>
              <a:t>2GB</a:t>
            </a:r>
            <a:endParaRPr lang="en-US"/>
          </a:p>
        </p:txBody>
      </p:sp>
      <p:sp>
        <p:nvSpPr>
          <p:cNvPr id="29" name="ZoneTexte 28"/>
          <p:cNvSpPr txBox="1"/>
          <p:nvPr/>
        </p:nvSpPr>
        <p:spPr>
          <a:xfrm>
            <a:off x="914400" y="5867400"/>
            <a:ext cx="1825646" cy="369332"/>
          </a:xfrm>
          <a:prstGeom prst="rect">
            <a:avLst/>
          </a:prstGeom>
          <a:solidFill>
            <a:schemeClr val="bg1"/>
          </a:solidFill>
        </p:spPr>
        <p:txBody>
          <a:bodyPr wrap="square" rtlCol="0">
            <a:spAutoFit/>
          </a:bodyPr>
          <a:lstStyle/>
          <a:p>
            <a:pPr algn="r"/>
            <a:r>
              <a:rPr lang="en-US" b="1" smtClean="0">
                <a:solidFill>
                  <a:srgbClr val="000090"/>
                </a:solidFill>
                <a:latin typeface="Times New Roman"/>
                <a:cs typeface="Times New Roman"/>
              </a:rPr>
              <a:t>PS</a:t>
            </a:r>
            <a:endParaRPr lang="en-US" b="1">
              <a:solidFill>
                <a:srgbClr val="000090"/>
              </a:solidFill>
              <a:latin typeface="Times New Roman"/>
              <a:cs typeface="Times New Roman"/>
            </a:endParaRPr>
          </a:p>
        </p:txBody>
      </p:sp>
      <p:sp>
        <p:nvSpPr>
          <p:cNvPr id="30" name="ZoneTexte 29"/>
          <p:cNvSpPr txBox="1"/>
          <p:nvPr/>
        </p:nvSpPr>
        <p:spPr>
          <a:xfrm>
            <a:off x="4191000" y="5867400"/>
            <a:ext cx="3330446" cy="369332"/>
          </a:xfrm>
          <a:prstGeom prst="rect">
            <a:avLst/>
          </a:prstGeom>
          <a:solidFill>
            <a:schemeClr val="bg1"/>
          </a:solidFill>
        </p:spPr>
        <p:txBody>
          <a:bodyPr wrap="square" rtlCol="0">
            <a:spAutoFit/>
          </a:bodyPr>
          <a:lstStyle/>
          <a:p>
            <a:pPr algn="r"/>
            <a:r>
              <a:rPr lang="en-US" b="1" smtClean="0">
                <a:solidFill>
                  <a:srgbClr val="F214B3"/>
                </a:solidFill>
                <a:latin typeface="Times New Roman"/>
                <a:cs typeface="Times New Roman"/>
              </a:rPr>
              <a:t>Fragmented + </a:t>
            </a:r>
            <a:r>
              <a:rPr lang="en-US" b="1" err="1" smtClean="0">
                <a:solidFill>
                  <a:srgbClr val="F214B3"/>
                </a:solidFill>
                <a:latin typeface="Times New Roman"/>
                <a:cs typeface="Times New Roman"/>
              </a:rPr>
              <a:t>synchro</a:t>
            </a:r>
            <a:endParaRPr lang="en-US" b="1">
              <a:solidFill>
                <a:srgbClr val="F214B3"/>
              </a:solidFill>
              <a:latin typeface="Times New Roman"/>
              <a:cs typeface="Times New Roman"/>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Take Away</a:t>
            </a:r>
            <a:endParaRPr lang="en-US"/>
          </a:p>
        </p:txBody>
      </p:sp>
      <p:sp>
        <p:nvSpPr>
          <p:cNvPr id="3" name="Content Placeholder 2"/>
          <p:cNvSpPr>
            <a:spLocks noGrp="1"/>
          </p:cNvSpPr>
          <p:nvPr>
            <p:ph idx="1"/>
          </p:nvPr>
        </p:nvSpPr>
        <p:spPr/>
        <p:txBody>
          <a:bodyPr>
            <a:normAutofit/>
          </a:bodyPr>
          <a:lstStyle/>
          <a:p>
            <a:endParaRPr lang="en-US" smtClean="0"/>
          </a:p>
          <a:p>
            <a:r>
              <a:rPr lang="en-US" smtClean="0"/>
              <a:t>Previous GCs do not scale because they are not NUMA-aware</a:t>
            </a:r>
          </a:p>
          <a:p>
            <a:pPr>
              <a:buClr>
                <a:schemeClr val="tx1"/>
              </a:buClr>
              <a:buFont typeface="Wingdings" charset="2"/>
              <a:buChar char="Ø"/>
            </a:pPr>
            <a:r>
              <a:rPr lang="en-US" smtClean="0">
                <a:solidFill>
                  <a:srgbClr val="000000"/>
                </a:solidFill>
              </a:rPr>
              <a:t>Existing mature GCs can scale with s</a:t>
            </a:r>
            <a:r>
              <a:rPr lang="en-US" sz="2200" smtClean="0">
                <a:solidFill>
                  <a:srgbClr val="000000"/>
                </a:solidFill>
              </a:rPr>
              <a:t>tandard // programming techniques</a:t>
            </a:r>
          </a:p>
          <a:p>
            <a:pPr>
              <a:buClr>
                <a:schemeClr val="tx1"/>
              </a:buClr>
              <a:buFont typeface="Wingdings" charset="2"/>
              <a:buChar char="Ø"/>
            </a:pPr>
            <a:r>
              <a:rPr lang="en-US" smtClean="0">
                <a:solidFill>
                  <a:srgbClr val="000000"/>
                </a:solidFill>
              </a:rPr>
              <a:t>Using NUMA-aware memory layouts should be useful for all GCs</a:t>
            </a:r>
            <a:br>
              <a:rPr lang="en-US" smtClean="0">
                <a:solidFill>
                  <a:srgbClr val="000000"/>
                </a:solidFill>
              </a:rPr>
            </a:br>
            <a:r>
              <a:rPr lang="en-US" smtClean="0">
                <a:solidFill>
                  <a:srgbClr val="000000"/>
                </a:solidFill>
              </a:rPr>
              <a:t>(concurrent GCs included)</a:t>
            </a:r>
          </a:p>
          <a:p>
            <a:endParaRPr lang="en-US" smtClean="0">
              <a:solidFill>
                <a:schemeClr val="tx1"/>
              </a:solidFill>
            </a:endParaRPr>
          </a:p>
          <a:p>
            <a:endParaRPr lang="en-US" sz="1400" smtClean="0"/>
          </a:p>
          <a:p>
            <a:r>
              <a:rPr lang="en-US" smtClean="0"/>
              <a:t>Most important NUMA effects</a:t>
            </a:r>
          </a:p>
          <a:p>
            <a:pPr marL="457200" indent="-457200">
              <a:buClrTx/>
              <a:buFont typeface="+mj-lt"/>
              <a:buAutoNum type="arabicPeriod"/>
            </a:pPr>
            <a:r>
              <a:rPr lang="en-US" smtClean="0">
                <a:solidFill>
                  <a:srgbClr val="000000"/>
                </a:solidFill>
              </a:rPr>
              <a:t>Balancing memory access</a:t>
            </a:r>
          </a:p>
          <a:p>
            <a:pPr marL="457200" indent="-457200">
              <a:buClrTx/>
              <a:buFont typeface="+mj-lt"/>
              <a:buAutoNum type="arabicPeriod"/>
            </a:pPr>
            <a:r>
              <a:rPr lang="en-US" smtClean="0">
                <a:solidFill>
                  <a:srgbClr val="000000"/>
                </a:solidFill>
              </a:rPr>
              <a:t>Memory locality only helps at high core count</a:t>
            </a:r>
          </a:p>
          <a:p>
            <a:pPr>
              <a:buFont typeface="Wingdings" pitchFamily="2" charset="2"/>
              <a:buChar char="ü"/>
            </a:pPr>
            <a:endParaRPr lang="en-US" sz="1400" smtClean="0"/>
          </a:p>
        </p:txBody>
      </p:sp>
      <p:sp>
        <p:nvSpPr>
          <p:cNvPr id="6" name="Date Placeholder 5"/>
          <p:cNvSpPr>
            <a:spLocks noGrp="1"/>
          </p:cNvSpPr>
          <p:nvPr>
            <p:ph type="dt" sz="half" idx="10"/>
          </p:nvPr>
        </p:nvSpPr>
        <p:spPr/>
        <p:txBody>
          <a:bodyPr/>
          <a:lstStyle/>
          <a:p>
            <a:r>
              <a:rPr lang="en-US" smtClean="0"/>
              <a:t>Lokesh Gidra</a:t>
            </a:r>
            <a:endParaRPr lang="en-US"/>
          </a:p>
        </p:txBody>
      </p:sp>
      <p:sp>
        <p:nvSpPr>
          <p:cNvPr id="5" name="Footer Placeholder 4"/>
          <p:cNvSpPr>
            <a:spLocks noGrp="1"/>
          </p:cNvSpPr>
          <p:nvPr>
            <p:ph type="ftr" sz="quarter" idx="11"/>
          </p:nvPr>
        </p:nvSpPr>
        <p:spPr/>
        <p:txBody>
          <a:bodyPr/>
          <a:lstStyle/>
          <a:p>
            <a:r>
              <a:rPr lang="fr-FR" smtClean="0"/>
              <a:t>A Study of the </a:t>
            </a:r>
            <a:r>
              <a:rPr lang="fr-FR" err="1" smtClean="0"/>
              <a:t>Scalability</a:t>
            </a:r>
            <a:r>
              <a:rPr lang="fr-FR" smtClean="0"/>
              <a:t> of </a:t>
            </a:r>
            <a:r>
              <a:rPr lang="fr-FR" err="1" smtClean="0"/>
              <a:t>Garbage</a:t>
            </a:r>
            <a:r>
              <a:rPr lang="fr-FR" smtClean="0"/>
              <a:t> </a:t>
            </a:r>
            <a:r>
              <a:rPr lang="fr-FR" err="1" smtClean="0"/>
              <a:t>Collectors</a:t>
            </a:r>
            <a:r>
              <a:rPr lang="fr-FR" smtClean="0"/>
              <a:t> on </a:t>
            </a:r>
            <a:r>
              <a:rPr lang="fr-FR" err="1" smtClean="0"/>
              <a:t>Multicores</a:t>
            </a:r>
            <a:endParaRPr lang="en-US"/>
          </a:p>
        </p:txBody>
      </p:sp>
      <p:sp>
        <p:nvSpPr>
          <p:cNvPr id="12" name="Espace réservé du numéro de diapositive 11"/>
          <p:cNvSpPr>
            <a:spLocks noGrp="1"/>
          </p:cNvSpPr>
          <p:nvPr>
            <p:ph type="sldNum" sz="quarter" idx="12"/>
          </p:nvPr>
        </p:nvSpPr>
        <p:spPr/>
        <p:txBody>
          <a:bodyPr/>
          <a:lstStyle/>
          <a:p>
            <a:fld id="{92BDF9E0-75C6-4D77-A6BA-576DDC803D1A}"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Take Away</a:t>
            </a:r>
            <a:endParaRPr lang="en-US"/>
          </a:p>
        </p:txBody>
      </p:sp>
      <p:sp>
        <p:nvSpPr>
          <p:cNvPr id="3" name="Content Placeholder 2"/>
          <p:cNvSpPr>
            <a:spLocks noGrp="1"/>
          </p:cNvSpPr>
          <p:nvPr>
            <p:ph idx="1"/>
          </p:nvPr>
        </p:nvSpPr>
        <p:spPr/>
        <p:txBody>
          <a:bodyPr>
            <a:normAutofit/>
          </a:bodyPr>
          <a:lstStyle/>
          <a:p>
            <a:endParaRPr lang="en-US" smtClean="0"/>
          </a:p>
          <a:p>
            <a:r>
              <a:rPr lang="en-US" smtClean="0"/>
              <a:t>Previous GCs do not scale due to NUMA obliviousness</a:t>
            </a:r>
          </a:p>
          <a:p>
            <a:pPr>
              <a:buClr>
                <a:schemeClr val="tx1"/>
              </a:buClr>
              <a:buFont typeface="Wingdings" charset="2"/>
              <a:buChar char="Ø"/>
            </a:pPr>
            <a:r>
              <a:rPr lang="en-US" smtClean="0">
                <a:solidFill>
                  <a:srgbClr val="000000"/>
                </a:solidFill>
              </a:rPr>
              <a:t>Existing mature GCs can scale with s</a:t>
            </a:r>
            <a:r>
              <a:rPr lang="en-US" sz="2200" smtClean="0">
                <a:solidFill>
                  <a:srgbClr val="000000"/>
                </a:solidFill>
              </a:rPr>
              <a:t>tandard // programming techniques</a:t>
            </a:r>
          </a:p>
          <a:p>
            <a:pPr>
              <a:buClr>
                <a:schemeClr val="tx1"/>
              </a:buClr>
              <a:buFont typeface="Wingdings" charset="2"/>
              <a:buChar char="Ø"/>
            </a:pPr>
            <a:r>
              <a:rPr lang="en-US" smtClean="0">
                <a:solidFill>
                  <a:srgbClr val="000000"/>
                </a:solidFill>
              </a:rPr>
              <a:t>Using NUMA-aware memory layouts should be useful for all GCs</a:t>
            </a:r>
            <a:br>
              <a:rPr lang="en-US" smtClean="0">
                <a:solidFill>
                  <a:srgbClr val="000000"/>
                </a:solidFill>
              </a:rPr>
            </a:br>
            <a:r>
              <a:rPr lang="en-US" smtClean="0">
                <a:solidFill>
                  <a:srgbClr val="000000"/>
                </a:solidFill>
              </a:rPr>
              <a:t>(concurrent GCs included)</a:t>
            </a:r>
          </a:p>
          <a:p>
            <a:endParaRPr lang="en-US" smtClean="0">
              <a:solidFill>
                <a:schemeClr val="tx1"/>
              </a:solidFill>
            </a:endParaRPr>
          </a:p>
          <a:p>
            <a:endParaRPr lang="en-US" sz="1400" smtClean="0"/>
          </a:p>
          <a:p>
            <a:r>
              <a:rPr lang="en-US" smtClean="0"/>
              <a:t>Most important NUMA effects</a:t>
            </a:r>
          </a:p>
          <a:p>
            <a:pPr marL="457200" indent="-457200">
              <a:buClrTx/>
              <a:buFont typeface="+mj-lt"/>
              <a:buAutoNum type="arabicPeriod"/>
            </a:pPr>
            <a:r>
              <a:rPr lang="en-US" smtClean="0">
                <a:solidFill>
                  <a:srgbClr val="000000"/>
                </a:solidFill>
              </a:rPr>
              <a:t>Balancing memory access</a:t>
            </a:r>
          </a:p>
          <a:p>
            <a:pPr marL="457200" indent="-457200">
              <a:buClrTx/>
              <a:buFont typeface="+mj-lt"/>
              <a:buAutoNum type="arabicPeriod"/>
            </a:pPr>
            <a:r>
              <a:rPr lang="en-US" smtClean="0">
                <a:solidFill>
                  <a:srgbClr val="000000"/>
                </a:solidFill>
              </a:rPr>
              <a:t>Memory locality at high core count</a:t>
            </a:r>
          </a:p>
          <a:p>
            <a:pPr>
              <a:buFont typeface="Wingdings" pitchFamily="2" charset="2"/>
              <a:buChar char="ü"/>
            </a:pPr>
            <a:endParaRPr lang="en-US" sz="1400" smtClean="0"/>
          </a:p>
        </p:txBody>
      </p:sp>
      <p:sp>
        <p:nvSpPr>
          <p:cNvPr id="6" name="Date Placeholder 5"/>
          <p:cNvSpPr>
            <a:spLocks noGrp="1"/>
          </p:cNvSpPr>
          <p:nvPr>
            <p:ph type="dt" sz="half" idx="10"/>
          </p:nvPr>
        </p:nvSpPr>
        <p:spPr/>
        <p:txBody>
          <a:bodyPr/>
          <a:lstStyle/>
          <a:p>
            <a:r>
              <a:rPr lang="en-US" smtClean="0"/>
              <a:t>Lokesh Gidra</a:t>
            </a:r>
            <a:endParaRPr lang="en-US"/>
          </a:p>
        </p:txBody>
      </p:sp>
      <p:sp>
        <p:nvSpPr>
          <p:cNvPr id="5" name="Footer Placeholder 4"/>
          <p:cNvSpPr>
            <a:spLocks noGrp="1"/>
          </p:cNvSpPr>
          <p:nvPr>
            <p:ph type="ftr" sz="quarter" idx="11"/>
          </p:nvPr>
        </p:nvSpPr>
        <p:spPr/>
        <p:txBody>
          <a:bodyPr/>
          <a:lstStyle/>
          <a:p>
            <a:r>
              <a:rPr lang="fr-FR" smtClean="0"/>
              <a:t>A Study of the </a:t>
            </a:r>
            <a:r>
              <a:rPr lang="fr-FR" err="1" smtClean="0"/>
              <a:t>Scalability</a:t>
            </a:r>
            <a:r>
              <a:rPr lang="fr-FR" smtClean="0"/>
              <a:t> of </a:t>
            </a:r>
            <a:r>
              <a:rPr lang="fr-FR" err="1" smtClean="0"/>
              <a:t>Garbage</a:t>
            </a:r>
            <a:r>
              <a:rPr lang="fr-FR" smtClean="0"/>
              <a:t> </a:t>
            </a:r>
            <a:r>
              <a:rPr lang="fr-FR" err="1" smtClean="0"/>
              <a:t>Collectors</a:t>
            </a:r>
            <a:r>
              <a:rPr lang="fr-FR" smtClean="0"/>
              <a:t> on </a:t>
            </a:r>
            <a:r>
              <a:rPr lang="fr-FR" err="1" smtClean="0"/>
              <a:t>Multicores</a:t>
            </a:r>
            <a:endParaRPr lang="en-US"/>
          </a:p>
        </p:txBody>
      </p:sp>
      <p:sp>
        <p:nvSpPr>
          <p:cNvPr id="12" name="Espace réservé du numéro de diapositive 11"/>
          <p:cNvSpPr>
            <a:spLocks noGrp="1"/>
          </p:cNvSpPr>
          <p:nvPr>
            <p:ph type="sldNum" sz="quarter" idx="12"/>
          </p:nvPr>
        </p:nvSpPr>
        <p:spPr/>
        <p:txBody>
          <a:bodyPr/>
          <a:lstStyle/>
          <a:p>
            <a:fld id="{92BDF9E0-75C6-4D77-A6BA-576DDC803D1A}" type="slidenum">
              <a:rPr lang="en-US" smtClean="0"/>
              <a:pPr/>
              <a:t>23</a:t>
            </a:fld>
            <a:endParaRPr lang="en-US"/>
          </a:p>
        </p:txBody>
      </p:sp>
      <p:sp>
        <p:nvSpPr>
          <p:cNvPr id="7" name="TextBox 6"/>
          <p:cNvSpPr txBox="1"/>
          <p:nvPr/>
        </p:nvSpPr>
        <p:spPr>
          <a:xfrm>
            <a:off x="3200400" y="5181600"/>
            <a:ext cx="2270549" cy="523220"/>
          </a:xfrm>
          <a:prstGeom prst="rect">
            <a:avLst/>
          </a:prstGeom>
          <a:noFill/>
        </p:spPr>
        <p:txBody>
          <a:bodyPr wrap="none" rtlCol="0">
            <a:spAutoFit/>
          </a:bodyPr>
          <a:lstStyle/>
          <a:p>
            <a:r>
              <a:rPr lang="en-US" sz="2800" b="1" smtClean="0">
                <a:latin typeface="Times New Roman"/>
                <a:cs typeface="Times New Roman"/>
              </a:rPr>
              <a:t>Thank You </a:t>
            </a:r>
            <a:r>
              <a:rPr lang="en-US" sz="2800" b="1" smtClean="0">
                <a:latin typeface="Times New Roman"/>
                <a:cs typeface="Times New Roman"/>
                <a:sym typeface="Wingdings" pitchFamily="2" charset="2"/>
              </a:rPr>
              <a:t></a:t>
            </a:r>
            <a:endParaRPr lang="en-US" b="1">
              <a:latin typeface="Times New Roman"/>
              <a:cs typeface="Times New Roman"/>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lusearch-n_n_n.bmp"/>
          <p:cNvPicPr>
            <a:picLocks noChangeAspect="1"/>
          </p:cNvPicPr>
          <p:nvPr/>
        </p:nvPicPr>
        <p:blipFill>
          <a:blip r:embed="rId3" cstate="print"/>
          <a:stretch>
            <a:fillRect/>
          </a:stretch>
        </p:blipFill>
        <p:spPr>
          <a:xfrm>
            <a:off x="609600" y="1676400"/>
            <a:ext cx="7583898" cy="4648200"/>
          </a:xfrm>
          <a:prstGeom prst="rect">
            <a:avLst/>
          </a:prstGeom>
        </p:spPr>
      </p:pic>
      <p:sp>
        <p:nvSpPr>
          <p:cNvPr id="2" name="Titre 1"/>
          <p:cNvSpPr>
            <a:spLocks noGrp="1"/>
          </p:cNvSpPr>
          <p:nvPr>
            <p:ph type="title"/>
          </p:nvPr>
        </p:nvSpPr>
        <p:spPr/>
        <p:txBody>
          <a:bodyPr>
            <a:noAutofit/>
          </a:bodyPr>
          <a:lstStyle/>
          <a:p>
            <a:r>
              <a:rPr lang="en-US" smtClean="0"/>
              <a:t>Scalability of GC is a bottleneck</a:t>
            </a:r>
            <a:endParaRPr lang="en-US"/>
          </a:p>
        </p:txBody>
      </p:sp>
      <p:sp>
        <p:nvSpPr>
          <p:cNvPr id="3" name="Espace réservé du contenu 2"/>
          <p:cNvSpPr>
            <a:spLocks noGrp="1"/>
          </p:cNvSpPr>
          <p:nvPr>
            <p:ph idx="1"/>
          </p:nvPr>
        </p:nvSpPr>
        <p:spPr/>
        <p:txBody>
          <a:bodyPr/>
          <a:lstStyle/>
          <a:p>
            <a:r>
              <a:rPr lang="en-US" smtClean="0"/>
              <a:t>By adding new cores, application creates more garbage per time unit</a:t>
            </a:r>
          </a:p>
          <a:p>
            <a:r>
              <a:rPr lang="en-US" smtClean="0">
                <a:solidFill>
                  <a:srgbClr val="FF0000"/>
                </a:solidFill>
              </a:rPr>
              <a:t>	And without GC scalability, the time spent in GC increases</a:t>
            </a:r>
          </a:p>
          <a:p>
            <a:endParaRPr lang="en-US" smtClean="0"/>
          </a:p>
          <a:p>
            <a:endParaRPr lang="en-US" smtClean="0"/>
          </a:p>
          <a:p>
            <a:endParaRPr lang="en-US" smtClean="0"/>
          </a:p>
          <a:p>
            <a:endParaRPr lang="en-US" smtClean="0"/>
          </a:p>
          <a:p>
            <a:endParaRPr lang="en-US" smtClean="0"/>
          </a:p>
          <a:p>
            <a:endParaRPr lang="en-US" smtClean="0"/>
          </a:p>
          <a:p>
            <a:endParaRPr lang="en-US" smtClean="0"/>
          </a:p>
        </p:txBody>
      </p:sp>
      <p:sp>
        <p:nvSpPr>
          <p:cNvPr id="4" name="Espace réservé de la date 3"/>
          <p:cNvSpPr>
            <a:spLocks noGrp="1"/>
          </p:cNvSpPr>
          <p:nvPr>
            <p:ph type="dt" sz="half" idx="10"/>
          </p:nvPr>
        </p:nvSpPr>
        <p:spPr/>
        <p:txBody>
          <a:bodyPr/>
          <a:lstStyle/>
          <a:p>
            <a:r>
              <a:rPr lang="en-US" smtClean="0"/>
              <a:t>Lokesh Gidra</a:t>
            </a:r>
            <a:endParaRPr lang="en-US"/>
          </a:p>
        </p:txBody>
      </p:sp>
      <p:sp>
        <p:nvSpPr>
          <p:cNvPr id="5" name="Espace réservé du pied de page 4"/>
          <p:cNvSpPr>
            <a:spLocks noGrp="1"/>
          </p:cNvSpPr>
          <p:nvPr>
            <p:ph type="ftr" sz="quarter" idx="11"/>
          </p:nvPr>
        </p:nvSpPr>
        <p:spPr/>
        <p:txBody>
          <a:bodyPr/>
          <a:lstStyle/>
          <a:p>
            <a:r>
              <a:rPr lang="fr-FR" smtClean="0"/>
              <a:t>A Study of the </a:t>
            </a:r>
            <a:r>
              <a:rPr lang="fr-FR" err="1" smtClean="0"/>
              <a:t>Scalability</a:t>
            </a:r>
            <a:r>
              <a:rPr lang="fr-FR" smtClean="0"/>
              <a:t> of </a:t>
            </a:r>
            <a:r>
              <a:rPr lang="fr-FR" err="1" smtClean="0"/>
              <a:t>Garbage</a:t>
            </a:r>
            <a:r>
              <a:rPr lang="fr-FR" smtClean="0"/>
              <a:t> </a:t>
            </a:r>
            <a:r>
              <a:rPr lang="fr-FR" err="1" smtClean="0"/>
              <a:t>Collectors</a:t>
            </a:r>
            <a:r>
              <a:rPr lang="fr-FR" smtClean="0"/>
              <a:t> on </a:t>
            </a:r>
            <a:r>
              <a:rPr lang="fr-FR" err="1" smtClean="0"/>
              <a:t>Multicores</a:t>
            </a:r>
            <a:endParaRPr lang="en-US"/>
          </a:p>
        </p:txBody>
      </p:sp>
      <p:sp>
        <p:nvSpPr>
          <p:cNvPr id="6" name="Espace réservé du numéro de diapositive 5"/>
          <p:cNvSpPr>
            <a:spLocks noGrp="1"/>
          </p:cNvSpPr>
          <p:nvPr>
            <p:ph type="sldNum" sz="quarter" idx="12"/>
          </p:nvPr>
        </p:nvSpPr>
        <p:spPr/>
        <p:txBody>
          <a:bodyPr/>
          <a:lstStyle/>
          <a:p>
            <a:fld id="{92BDF9E0-75C6-4D77-A6BA-576DDC803D1A}" type="slidenum">
              <a:rPr lang="en-US" smtClean="0"/>
              <a:pPr/>
              <a:t>3</a:t>
            </a:fld>
            <a:endParaRPr lang="en-US"/>
          </a:p>
        </p:txBody>
      </p:sp>
      <p:sp>
        <p:nvSpPr>
          <p:cNvPr id="12" name="ZoneTexte 11"/>
          <p:cNvSpPr txBox="1"/>
          <p:nvPr/>
        </p:nvSpPr>
        <p:spPr>
          <a:xfrm>
            <a:off x="7772400" y="3581400"/>
            <a:ext cx="1371600" cy="707886"/>
          </a:xfrm>
          <a:prstGeom prst="rect">
            <a:avLst/>
          </a:prstGeom>
          <a:noFill/>
        </p:spPr>
        <p:txBody>
          <a:bodyPr wrap="square" rtlCol="0">
            <a:spAutoFit/>
          </a:bodyPr>
          <a:lstStyle/>
          <a:p>
            <a:pPr algn="r"/>
            <a:r>
              <a:rPr lang="en-US" sz="2000" err="1" smtClean="0">
                <a:solidFill>
                  <a:srgbClr val="000090"/>
                </a:solidFill>
                <a:latin typeface="Times New Roman"/>
                <a:cs typeface="Times New Roman"/>
              </a:rPr>
              <a:t>Lusearch</a:t>
            </a:r>
          </a:p>
          <a:p>
            <a:pPr algn="r"/>
            <a:r>
              <a:rPr lang="en-US" sz="2000" smtClean="0">
                <a:solidFill>
                  <a:srgbClr val="000090"/>
                </a:solidFill>
                <a:latin typeface="Times New Roman"/>
                <a:cs typeface="Times New Roman"/>
              </a:rPr>
              <a:t>[PLOS’11]</a:t>
            </a:r>
          </a:p>
        </p:txBody>
      </p:sp>
      <p:sp>
        <p:nvSpPr>
          <p:cNvPr id="13" name="Oval 12"/>
          <p:cNvSpPr/>
          <p:nvPr/>
        </p:nvSpPr>
        <p:spPr>
          <a:xfrm>
            <a:off x="3276600" y="4343400"/>
            <a:ext cx="609600" cy="160020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onnecteur droit 15"/>
          <p:cNvCxnSpPr>
            <a:stCxn id="13" idx="0"/>
            <a:endCxn id="17" idx="2"/>
          </p:cNvCxnSpPr>
          <p:nvPr/>
        </p:nvCxnSpPr>
        <p:spPr>
          <a:xfrm rot="5400000" flipH="1" flipV="1">
            <a:off x="3805313" y="3350285"/>
            <a:ext cx="769203" cy="121702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7" name="ZoneTexte 16"/>
          <p:cNvSpPr txBox="1"/>
          <p:nvPr/>
        </p:nvSpPr>
        <p:spPr>
          <a:xfrm>
            <a:off x="2510257" y="2743200"/>
            <a:ext cx="4576343" cy="830997"/>
          </a:xfrm>
          <a:prstGeom prst="rect">
            <a:avLst/>
          </a:prstGeom>
          <a:noFill/>
        </p:spPr>
        <p:txBody>
          <a:bodyPr wrap="none" rtlCol="0">
            <a:spAutoFit/>
          </a:bodyPr>
          <a:lstStyle/>
          <a:p>
            <a:pPr algn="ctr"/>
            <a:r>
              <a:rPr lang="en-US" sz="2400" b="1" smtClean="0">
                <a:solidFill>
                  <a:srgbClr val="FF0000"/>
                </a:solidFill>
                <a:latin typeface="Times New Roman"/>
                <a:cs typeface="Times New Roman"/>
              </a:rPr>
              <a:t>~50% of the time spent in the GC</a:t>
            </a:r>
          </a:p>
          <a:p>
            <a:pPr algn="ctr"/>
            <a:r>
              <a:rPr lang="en-US" sz="2400" b="1" smtClean="0">
                <a:solidFill>
                  <a:srgbClr val="FF0000"/>
                </a:solidFill>
                <a:latin typeface="Times New Roman"/>
                <a:cs typeface="Times New Roman"/>
              </a:rPr>
              <a:t>at 48 cores</a:t>
            </a:r>
            <a:endParaRPr lang="en-US" sz="2400" b="1">
              <a:solidFill>
                <a:srgbClr val="FF0000"/>
              </a:solidFill>
              <a:latin typeface="Times New Roman"/>
              <a:cs typeface="Times New Roma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en-US" smtClean="0"/>
              <a:t>Where is the problem?</a:t>
            </a:r>
            <a:endParaRPr lang="en-US"/>
          </a:p>
        </p:txBody>
      </p:sp>
      <p:sp>
        <p:nvSpPr>
          <p:cNvPr id="3" name="Espace réservé du contenu 2"/>
          <p:cNvSpPr>
            <a:spLocks noGrp="1"/>
          </p:cNvSpPr>
          <p:nvPr>
            <p:ph idx="1"/>
          </p:nvPr>
        </p:nvSpPr>
        <p:spPr/>
        <p:txBody>
          <a:bodyPr/>
          <a:lstStyle/>
          <a:p>
            <a:pPr lvl="1"/>
            <a:endParaRPr lang="en-US" smtClean="0"/>
          </a:p>
          <a:p>
            <a:pPr lvl="1">
              <a:buNone/>
            </a:pPr>
            <a:endParaRPr lang="en-US" smtClean="0"/>
          </a:p>
          <a:p>
            <a:r>
              <a:rPr lang="en-US" smtClean="0"/>
              <a:t>Probably not related to GC design: </a:t>
            </a:r>
            <a:br>
              <a:rPr lang="en-US" smtClean="0"/>
            </a:br>
            <a:r>
              <a:rPr lang="en-US" smtClean="0"/>
              <a:t>the problem exists in ALL the GCs of </a:t>
            </a:r>
            <a:r>
              <a:rPr lang="en-US" err="1" smtClean="0"/>
              <a:t>HotSpot</a:t>
            </a:r>
            <a:r>
              <a:rPr lang="en-US" smtClean="0"/>
              <a:t> 7</a:t>
            </a:r>
          </a:p>
          <a:p>
            <a:pPr lvl="1">
              <a:buNone/>
            </a:pPr>
            <a:r>
              <a:rPr lang="en-US" sz="2000" smtClean="0"/>
              <a:t>(both, stop-the-world and concurrent GCs)</a:t>
            </a:r>
          </a:p>
          <a:p>
            <a:pPr lvl="2">
              <a:buNone/>
            </a:pPr>
            <a:endParaRPr lang="en-US" i="1" smtClean="0"/>
          </a:p>
          <a:p>
            <a:pPr lvl="2">
              <a:buNone/>
            </a:pPr>
            <a:endParaRPr lang="en-US" i="1" smtClean="0"/>
          </a:p>
          <a:p>
            <a:r>
              <a:rPr lang="en-US" i="1" smtClean="0"/>
              <a:t>What has really changed:</a:t>
            </a:r>
          </a:p>
          <a:p>
            <a:r>
              <a:rPr lang="en-US" err="1" smtClean="0">
                <a:solidFill>
                  <a:srgbClr val="FF0000"/>
                </a:solidFill>
              </a:rPr>
              <a:t>Multicores</a:t>
            </a:r>
            <a:r>
              <a:rPr lang="en-US" smtClean="0">
                <a:solidFill>
                  <a:srgbClr val="FF0000"/>
                </a:solidFill>
              </a:rPr>
              <a:t> are distributed architectures, not centralized anymore</a:t>
            </a:r>
          </a:p>
          <a:p>
            <a:endParaRPr lang="en-US" smtClean="0"/>
          </a:p>
          <a:p>
            <a:pPr lvl="1"/>
            <a:endParaRPr lang="en-US" smtClean="0"/>
          </a:p>
          <a:p>
            <a:endParaRPr lang="en-US"/>
          </a:p>
        </p:txBody>
      </p:sp>
      <p:sp>
        <p:nvSpPr>
          <p:cNvPr id="4" name="Espace réservé de la date 3"/>
          <p:cNvSpPr>
            <a:spLocks noGrp="1"/>
          </p:cNvSpPr>
          <p:nvPr>
            <p:ph type="dt" sz="half" idx="10"/>
          </p:nvPr>
        </p:nvSpPr>
        <p:spPr/>
        <p:txBody>
          <a:bodyPr/>
          <a:lstStyle/>
          <a:p>
            <a:r>
              <a:rPr lang="en-US" smtClean="0"/>
              <a:t>Lokesh Gidra</a:t>
            </a:r>
            <a:endParaRPr lang="en-US"/>
          </a:p>
        </p:txBody>
      </p:sp>
      <p:sp>
        <p:nvSpPr>
          <p:cNvPr id="5" name="Espace réservé du pied de page 4"/>
          <p:cNvSpPr>
            <a:spLocks noGrp="1"/>
          </p:cNvSpPr>
          <p:nvPr>
            <p:ph type="ftr" sz="quarter" idx="11"/>
          </p:nvPr>
        </p:nvSpPr>
        <p:spPr/>
        <p:txBody>
          <a:bodyPr/>
          <a:lstStyle/>
          <a:p>
            <a:r>
              <a:rPr lang="fr-FR" smtClean="0"/>
              <a:t>A Study of the </a:t>
            </a:r>
            <a:r>
              <a:rPr lang="fr-FR" err="1" smtClean="0"/>
              <a:t>Scalability</a:t>
            </a:r>
            <a:r>
              <a:rPr lang="fr-FR" smtClean="0"/>
              <a:t> of </a:t>
            </a:r>
            <a:r>
              <a:rPr lang="fr-FR" err="1" smtClean="0"/>
              <a:t>Garbage</a:t>
            </a:r>
            <a:r>
              <a:rPr lang="fr-FR" smtClean="0"/>
              <a:t> </a:t>
            </a:r>
            <a:r>
              <a:rPr lang="fr-FR" err="1" smtClean="0"/>
              <a:t>Collectors</a:t>
            </a:r>
            <a:r>
              <a:rPr lang="fr-FR" smtClean="0"/>
              <a:t> on </a:t>
            </a:r>
            <a:r>
              <a:rPr lang="fr-FR" err="1" smtClean="0"/>
              <a:t>Multicores</a:t>
            </a:r>
            <a:endParaRPr lang="en-US"/>
          </a:p>
        </p:txBody>
      </p:sp>
      <p:sp>
        <p:nvSpPr>
          <p:cNvPr id="6" name="Espace réservé du numéro de diapositive 5"/>
          <p:cNvSpPr>
            <a:spLocks noGrp="1"/>
          </p:cNvSpPr>
          <p:nvPr>
            <p:ph type="sldNum" sz="quarter" idx="12"/>
          </p:nvPr>
        </p:nvSpPr>
        <p:spPr/>
        <p:txBody>
          <a:bodyPr/>
          <a:lstStyle/>
          <a:p>
            <a:fld id="{92BDF9E0-75C6-4D77-A6BA-576DDC803D1A}"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Rectangle 189"/>
          <p:cNvSpPr/>
          <p:nvPr/>
        </p:nvSpPr>
        <p:spPr>
          <a:xfrm>
            <a:off x="533400" y="3048000"/>
            <a:ext cx="3657600" cy="1066800"/>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sp>
        <p:nvSpPr>
          <p:cNvPr id="139" name="Titre 138"/>
          <p:cNvSpPr>
            <a:spLocks noGrp="1"/>
          </p:cNvSpPr>
          <p:nvPr>
            <p:ph type="title"/>
          </p:nvPr>
        </p:nvSpPr>
        <p:spPr/>
        <p:txBody>
          <a:bodyPr>
            <a:noAutofit/>
          </a:bodyPr>
          <a:lstStyle/>
          <a:p>
            <a:r>
              <a:rPr lang="en-US" smtClean="0"/>
              <a:t>From centralized architectures to distributed ones</a:t>
            </a:r>
            <a:endParaRPr lang="en-US"/>
          </a:p>
        </p:txBody>
      </p:sp>
      <p:sp>
        <p:nvSpPr>
          <p:cNvPr id="4" name="Date Placeholder 3"/>
          <p:cNvSpPr>
            <a:spLocks noGrp="1"/>
          </p:cNvSpPr>
          <p:nvPr>
            <p:ph type="dt" sz="half" idx="10"/>
          </p:nvPr>
        </p:nvSpPr>
        <p:spPr/>
        <p:txBody>
          <a:bodyPr/>
          <a:lstStyle/>
          <a:p>
            <a:r>
              <a:rPr lang="en-US" smtClean="0"/>
              <a:t>Lokesh Gidra</a:t>
            </a:r>
            <a:endParaRPr lang="en-US"/>
          </a:p>
        </p:txBody>
      </p:sp>
      <p:sp>
        <p:nvSpPr>
          <p:cNvPr id="5" name="Footer Placeholder 4"/>
          <p:cNvSpPr>
            <a:spLocks noGrp="1"/>
          </p:cNvSpPr>
          <p:nvPr>
            <p:ph type="ftr" sz="quarter" idx="11"/>
          </p:nvPr>
        </p:nvSpPr>
        <p:spPr/>
        <p:txBody>
          <a:bodyPr/>
          <a:lstStyle/>
          <a:p>
            <a:r>
              <a:rPr lang="en-US" smtClean="0"/>
              <a:t>A Study of the Scalability of Garbage Collectors on Multicores</a:t>
            </a:r>
            <a:endParaRPr lang="en-US"/>
          </a:p>
        </p:txBody>
      </p:sp>
      <p:sp>
        <p:nvSpPr>
          <p:cNvPr id="6" name="Slide Number Placeholder 5"/>
          <p:cNvSpPr>
            <a:spLocks noGrp="1"/>
          </p:cNvSpPr>
          <p:nvPr>
            <p:ph type="sldNum" sz="quarter" idx="12"/>
          </p:nvPr>
        </p:nvSpPr>
        <p:spPr/>
        <p:txBody>
          <a:bodyPr/>
          <a:lstStyle/>
          <a:p>
            <a:fld id="{92BDF9E0-75C6-4D77-A6BA-576DDC803D1A}" type="slidenum">
              <a:rPr lang="en-US" smtClean="0"/>
              <a:pPr/>
              <a:t>5</a:t>
            </a:fld>
            <a:endParaRPr lang="en-US"/>
          </a:p>
        </p:txBody>
      </p:sp>
      <p:sp>
        <p:nvSpPr>
          <p:cNvPr id="7" name="TextBox 6"/>
          <p:cNvSpPr txBox="1"/>
          <p:nvPr/>
        </p:nvSpPr>
        <p:spPr>
          <a:xfrm>
            <a:off x="838200" y="838200"/>
            <a:ext cx="3352800" cy="430887"/>
          </a:xfrm>
          <a:prstGeom prst="rect">
            <a:avLst/>
          </a:prstGeom>
          <a:noFill/>
        </p:spPr>
        <p:txBody>
          <a:bodyPr wrap="square" rtlCol="0">
            <a:spAutoFit/>
          </a:bodyPr>
          <a:lstStyle/>
          <a:p>
            <a:pPr algn="ctr"/>
            <a:r>
              <a:rPr lang="en-US" sz="2200" smtClean="0">
                <a:solidFill>
                  <a:srgbClr val="000090"/>
                </a:solidFill>
                <a:latin typeface="Times New Roman"/>
                <a:cs typeface="Times New Roman"/>
              </a:rPr>
              <a:t>A few years ago…</a:t>
            </a:r>
            <a:endParaRPr lang="en-US" sz="2200">
              <a:solidFill>
                <a:srgbClr val="000090"/>
              </a:solidFill>
              <a:latin typeface="Times New Roman"/>
              <a:cs typeface="Times New Roman"/>
            </a:endParaRPr>
          </a:p>
        </p:txBody>
      </p:sp>
      <p:sp>
        <p:nvSpPr>
          <p:cNvPr id="87" name="TextBox 86"/>
          <p:cNvSpPr txBox="1"/>
          <p:nvPr/>
        </p:nvSpPr>
        <p:spPr>
          <a:xfrm>
            <a:off x="0" y="5943600"/>
            <a:ext cx="4495800" cy="400110"/>
          </a:xfrm>
          <a:prstGeom prst="rect">
            <a:avLst/>
          </a:prstGeom>
          <a:noFill/>
        </p:spPr>
        <p:txBody>
          <a:bodyPr wrap="square" rtlCol="0">
            <a:spAutoFit/>
          </a:bodyPr>
          <a:lstStyle/>
          <a:p>
            <a:pPr algn="ctr"/>
            <a:r>
              <a:rPr lang="en-US" sz="2000" b="1" smtClean="0">
                <a:latin typeface="Times New Roman"/>
                <a:cs typeface="Times New Roman"/>
              </a:rPr>
              <a:t>Uniform memory access machines</a:t>
            </a:r>
            <a:endParaRPr lang="en-US" b="1">
              <a:latin typeface="Times New Roman"/>
              <a:cs typeface="Times New Roman"/>
            </a:endParaRPr>
          </a:p>
        </p:txBody>
      </p:sp>
      <p:sp>
        <p:nvSpPr>
          <p:cNvPr id="88" name="TextBox 87"/>
          <p:cNvSpPr txBox="1"/>
          <p:nvPr/>
        </p:nvSpPr>
        <p:spPr>
          <a:xfrm>
            <a:off x="6019800" y="838200"/>
            <a:ext cx="1015347" cy="430887"/>
          </a:xfrm>
          <a:prstGeom prst="rect">
            <a:avLst/>
          </a:prstGeom>
          <a:noFill/>
        </p:spPr>
        <p:txBody>
          <a:bodyPr wrap="none" rtlCol="0">
            <a:spAutoFit/>
          </a:bodyPr>
          <a:lstStyle/>
          <a:p>
            <a:r>
              <a:rPr lang="en-US" sz="2200" smtClean="0">
                <a:solidFill>
                  <a:srgbClr val="000090"/>
                </a:solidFill>
                <a:latin typeface="Times New Roman"/>
                <a:cs typeface="Times New Roman"/>
              </a:rPr>
              <a:t>Now…</a:t>
            </a:r>
            <a:endParaRPr lang="en-US" sz="2200">
              <a:solidFill>
                <a:srgbClr val="000090"/>
              </a:solidFill>
              <a:latin typeface="Times New Roman"/>
              <a:cs typeface="Times New Roman"/>
            </a:endParaRPr>
          </a:p>
        </p:txBody>
      </p:sp>
      <p:sp>
        <p:nvSpPr>
          <p:cNvPr id="90" name="Cylindre 61"/>
          <p:cNvSpPr/>
          <p:nvPr/>
        </p:nvSpPr>
        <p:spPr>
          <a:xfrm rot="3120000">
            <a:off x="6765474" y="2205932"/>
            <a:ext cx="98861" cy="254187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1" name="Cylindre 62"/>
          <p:cNvSpPr/>
          <p:nvPr/>
        </p:nvSpPr>
        <p:spPr>
          <a:xfrm rot="18480000">
            <a:off x="6726544" y="2148345"/>
            <a:ext cx="98861" cy="254187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2" name="Cylindre 63"/>
          <p:cNvSpPr/>
          <p:nvPr/>
        </p:nvSpPr>
        <p:spPr>
          <a:xfrm rot="16200000">
            <a:off x="6776337" y="3641322"/>
            <a:ext cx="75684" cy="114612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3" name="Cylindre 64"/>
          <p:cNvSpPr/>
          <p:nvPr/>
        </p:nvSpPr>
        <p:spPr>
          <a:xfrm>
            <a:off x="7769279" y="3192654"/>
            <a:ext cx="76408" cy="681152"/>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4" name="Cylindre 65"/>
          <p:cNvSpPr/>
          <p:nvPr/>
        </p:nvSpPr>
        <p:spPr>
          <a:xfrm>
            <a:off x="5706262" y="3116970"/>
            <a:ext cx="76408" cy="681152"/>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5" name="Cylindre 66"/>
          <p:cNvSpPr/>
          <p:nvPr/>
        </p:nvSpPr>
        <p:spPr>
          <a:xfrm rot="16200000">
            <a:off x="6776337" y="2127650"/>
            <a:ext cx="75684" cy="114612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6" name="Cylindre 67"/>
          <p:cNvSpPr/>
          <p:nvPr/>
        </p:nvSpPr>
        <p:spPr>
          <a:xfrm rot="16200000">
            <a:off x="5095361" y="2433282"/>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7" name="Rectangle 96"/>
          <p:cNvSpPr/>
          <p:nvPr/>
        </p:nvSpPr>
        <p:spPr>
          <a:xfrm>
            <a:off x="5247814" y="2057400"/>
            <a:ext cx="1069712" cy="1210937"/>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8" name="Rectangle 97"/>
          <p:cNvSpPr/>
          <p:nvPr/>
        </p:nvSpPr>
        <p:spPr>
          <a:xfrm>
            <a:off x="5324222" y="213308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99" name="Rectangle 98"/>
          <p:cNvSpPr/>
          <p:nvPr/>
        </p:nvSpPr>
        <p:spPr>
          <a:xfrm>
            <a:off x="5859078" y="213308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00" name="Rectangle 99"/>
          <p:cNvSpPr/>
          <p:nvPr/>
        </p:nvSpPr>
        <p:spPr>
          <a:xfrm>
            <a:off x="5324222" y="2511502"/>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01" name="Rectangle 100"/>
          <p:cNvSpPr/>
          <p:nvPr/>
        </p:nvSpPr>
        <p:spPr>
          <a:xfrm>
            <a:off x="5859078" y="2511502"/>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02" name="Rectangle 101"/>
          <p:cNvSpPr/>
          <p:nvPr/>
        </p:nvSpPr>
        <p:spPr>
          <a:xfrm>
            <a:off x="5324222" y="288991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03" name="Rectangle 102"/>
          <p:cNvSpPr/>
          <p:nvPr/>
        </p:nvSpPr>
        <p:spPr>
          <a:xfrm>
            <a:off x="5859078" y="288991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04" name="Rectangle 103"/>
          <p:cNvSpPr/>
          <p:nvPr/>
        </p:nvSpPr>
        <p:spPr>
          <a:xfrm rot="16200000">
            <a:off x="4235312" y="2473803"/>
            <a:ext cx="1207816" cy="382040"/>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sp>
        <p:nvSpPr>
          <p:cNvPr id="105" name="Cylindre 76"/>
          <p:cNvSpPr/>
          <p:nvPr/>
        </p:nvSpPr>
        <p:spPr>
          <a:xfrm rot="16200000">
            <a:off x="8380905" y="2433282"/>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06" name="Rectangle 105"/>
          <p:cNvSpPr/>
          <p:nvPr/>
        </p:nvSpPr>
        <p:spPr>
          <a:xfrm>
            <a:off x="7234423" y="2057400"/>
            <a:ext cx="1069712" cy="1210937"/>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07" name="Rectangle 106"/>
          <p:cNvSpPr/>
          <p:nvPr/>
        </p:nvSpPr>
        <p:spPr>
          <a:xfrm>
            <a:off x="7310831" y="213308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08" name="Rectangle 107"/>
          <p:cNvSpPr/>
          <p:nvPr/>
        </p:nvSpPr>
        <p:spPr>
          <a:xfrm>
            <a:off x="7845687" y="213308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09" name="Rectangle 108"/>
          <p:cNvSpPr/>
          <p:nvPr/>
        </p:nvSpPr>
        <p:spPr>
          <a:xfrm>
            <a:off x="7310831" y="2511502"/>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10" name="Rectangle 109"/>
          <p:cNvSpPr/>
          <p:nvPr/>
        </p:nvSpPr>
        <p:spPr>
          <a:xfrm>
            <a:off x="7845687" y="2511502"/>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11" name="Rectangle 110"/>
          <p:cNvSpPr/>
          <p:nvPr/>
        </p:nvSpPr>
        <p:spPr>
          <a:xfrm>
            <a:off x="7310831" y="288991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12" name="Rectangle 111"/>
          <p:cNvSpPr/>
          <p:nvPr/>
        </p:nvSpPr>
        <p:spPr>
          <a:xfrm>
            <a:off x="7845687" y="288991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13" name="Rectangle 112"/>
          <p:cNvSpPr/>
          <p:nvPr/>
        </p:nvSpPr>
        <p:spPr>
          <a:xfrm rot="5400000">
            <a:off x="8120473" y="2470290"/>
            <a:ext cx="1207814" cy="382040"/>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sp>
        <p:nvSpPr>
          <p:cNvPr id="114" name="Cylindre 85"/>
          <p:cNvSpPr/>
          <p:nvPr/>
        </p:nvSpPr>
        <p:spPr>
          <a:xfrm rot="16200000">
            <a:off x="5095361" y="4022638"/>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15" name="Rectangle 114"/>
          <p:cNvSpPr/>
          <p:nvPr/>
        </p:nvSpPr>
        <p:spPr>
          <a:xfrm>
            <a:off x="5247814" y="3646755"/>
            <a:ext cx="1069712" cy="1210937"/>
          </a:xfrm>
          <a:prstGeom prst="rect">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16" name="Rectangle 115"/>
          <p:cNvSpPr/>
          <p:nvPr/>
        </p:nvSpPr>
        <p:spPr>
          <a:xfrm>
            <a:off x="5324222" y="372243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17" name="Rectangle 116"/>
          <p:cNvSpPr/>
          <p:nvPr/>
        </p:nvSpPr>
        <p:spPr>
          <a:xfrm>
            <a:off x="5859078" y="372243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18" name="Rectangle 117"/>
          <p:cNvSpPr/>
          <p:nvPr/>
        </p:nvSpPr>
        <p:spPr>
          <a:xfrm>
            <a:off x="5324222" y="410085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19" name="Rectangle 118"/>
          <p:cNvSpPr/>
          <p:nvPr/>
        </p:nvSpPr>
        <p:spPr>
          <a:xfrm>
            <a:off x="5859078" y="410085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20" name="Rectangle 119"/>
          <p:cNvSpPr/>
          <p:nvPr/>
        </p:nvSpPr>
        <p:spPr>
          <a:xfrm>
            <a:off x="5324222" y="4479275"/>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21" name="Rectangle 120"/>
          <p:cNvSpPr/>
          <p:nvPr/>
        </p:nvSpPr>
        <p:spPr>
          <a:xfrm>
            <a:off x="5859078" y="4479275"/>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22" name="Rectangle 121"/>
          <p:cNvSpPr/>
          <p:nvPr/>
        </p:nvSpPr>
        <p:spPr>
          <a:xfrm rot="16200000">
            <a:off x="4235312" y="4063159"/>
            <a:ext cx="1207816" cy="382040"/>
          </a:xfrm>
          <a:prstGeom prst="rect">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sp>
        <p:nvSpPr>
          <p:cNvPr id="123" name="Cylindre 94"/>
          <p:cNvSpPr/>
          <p:nvPr/>
        </p:nvSpPr>
        <p:spPr>
          <a:xfrm rot="16200000">
            <a:off x="8380905" y="4022638"/>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24" name="Rectangle 123"/>
          <p:cNvSpPr/>
          <p:nvPr/>
        </p:nvSpPr>
        <p:spPr>
          <a:xfrm>
            <a:off x="7234422" y="3646755"/>
            <a:ext cx="1069712" cy="1210937"/>
          </a:xfrm>
          <a:prstGeom prst="rect">
            <a:avLst/>
          </a:prstGeom>
          <a:solidFill>
            <a:schemeClr val="bg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25" name="Rectangle 124"/>
          <p:cNvSpPr/>
          <p:nvPr/>
        </p:nvSpPr>
        <p:spPr>
          <a:xfrm>
            <a:off x="7310830" y="372243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26" name="Rectangle 125"/>
          <p:cNvSpPr/>
          <p:nvPr/>
        </p:nvSpPr>
        <p:spPr>
          <a:xfrm>
            <a:off x="7845686" y="372243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27" name="Rectangle 126"/>
          <p:cNvSpPr/>
          <p:nvPr/>
        </p:nvSpPr>
        <p:spPr>
          <a:xfrm>
            <a:off x="7310830" y="410085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28" name="Rectangle 127"/>
          <p:cNvSpPr/>
          <p:nvPr/>
        </p:nvSpPr>
        <p:spPr>
          <a:xfrm>
            <a:off x="7845686" y="410085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29" name="Rectangle 128"/>
          <p:cNvSpPr/>
          <p:nvPr/>
        </p:nvSpPr>
        <p:spPr>
          <a:xfrm>
            <a:off x="7310830" y="4479275"/>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30" name="Rectangle 129"/>
          <p:cNvSpPr/>
          <p:nvPr/>
        </p:nvSpPr>
        <p:spPr>
          <a:xfrm>
            <a:off x="7845686" y="4479275"/>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31" name="Rectangle 130"/>
          <p:cNvSpPr/>
          <p:nvPr/>
        </p:nvSpPr>
        <p:spPr>
          <a:xfrm rot="5400000">
            <a:off x="8120472" y="4059646"/>
            <a:ext cx="1207814" cy="382040"/>
          </a:xfrm>
          <a:prstGeom prst="rect">
            <a:avLst/>
          </a:prstGeom>
          <a:solidFill>
            <a:schemeClr val="bg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sp>
        <p:nvSpPr>
          <p:cNvPr id="132" name="TextBox 131"/>
          <p:cNvSpPr txBox="1"/>
          <p:nvPr/>
        </p:nvSpPr>
        <p:spPr>
          <a:xfrm>
            <a:off x="6019800" y="1383268"/>
            <a:ext cx="1600200" cy="369332"/>
          </a:xfrm>
          <a:prstGeom prst="rect">
            <a:avLst/>
          </a:prstGeom>
          <a:noFill/>
        </p:spPr>
        <p:txBody>
          <a:bodyPr wrap="square" rtlCol="0">
            <a:spAutoFit/>
          </a:bodyPr>
          <a:lstStyle/>
          <a:p>
            <a:r>
              <a:rPr lang="en-US" smtClean="0">
                <a:latin typeface="Times New Roman"/>
                <a:cs typeface="Times New Roman"/>
              </a:rPr>
              <a:t>Inter-connect</a:t>
            </a:r>
            <a:endParaRPr lang="en-US">
              <a:latin typeface="Times New Roman"/>
              <a:cs typeface="Times New Roman"/>
            </a:endParaRPr>
          </a:p>
        </p:txBody>
      </p:sp>
      <p:cxnSp>
        <p:nvCxnSpPr>
          <p:cNvPr id="133" name="Straight Arrow Connector 132"/>
          <p:cNvCxnSpPr>
            <a:stCxn id="132" idx="2"/>
          </p:cNvCxnSpPr>
          <p:nvPr/>
        </p:nvCxnSpPr>
        <p:spPr>
          <a:xfrm rot="5400000">
            <a:off x="6361906" y="2204874"/>
            <a:ext cx="910268" cy="57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5257800" y="1745158"/>
            <a:ext cx="914400" cy="307777"/>
          </a:xfrm>
          <a:prstGeom prst="rect">
            <a:avLst/>
          </a:prstGeom>
          <a:noFill/>
        </p:spPr>
        <p:txBody>
          <a:bodyPr wrap="square" rtlCol="0">
            <a:spAutoFit/>
          </a:bodyPr>
          <a:lstStyle/>
          <a:p>
            <a:r>
              <a:rPr lang="en-US" sz="1400" smtClean="0">
                <a:latin typeface="Times New Roman"/>
                <a:cs typeface="Times New Roman"/>
              </a:rPr>
              <a:t>Node 0</a:t>
            </a:r>
            <a:endParaRPr lang="en-US" sz="1400">
              <a:latin typeface="Times New Roman"/>
              <a:cs typeface="Times New Roman"/>
            </a:endParaRPr>
          </a:p>
        </p:txBody>
      </p:sp>
      <p:sp>
        <p:nvSpPr>
          <p:cNvPr id="135" name="TextBox 134"/>
          <p:cNvSpPr txBox="1"/>
          <p:nvPr/>
        </p:nvSpPr>
        <p:spPr>
          <a:xfrm>
            <a:off x="7391400" y="1745158"/>
            <a:ext cx="914400" cy="307777"/>
          </a:xfrm>
          <a:prstGeom prst="rect">
            <a:avLst/>
          </a:prstGeom>
          <a:noFill/>
        </p:spPr>
        <p:txBody>
          <a:bodyPr wrap="square" rtlCol="0">
            <a:spAutoFit/>
          </a:bodyPr>
          <a:lstStyle/>
          <a:p>
            <a:pPr algn="r"/>
            <a:r>
              <a:rPr lang="en-US" sz="1400" smtClean="0">
                <a:latin typeface="Times New Roman"/>
                <a:cs typeface="Times New Roman"/>
              </a:rPr>
              <a:t>Node 1</a:t>
            </a:r>
            <a:endParaRPr lang="en-US" sz="1400">
              <a:latin typeface="Times New Roman"/>
              <a:cs typeface="Times New Roman"/>
            </a:endParaRPr>
          </a:p>
        </p:txBody>
      </p:sp>
      <p:sp>
        <p:nvSpPr>
          <p:cNvPr id="136" name="TextBox 135"/>
          <p:cNvSpPr txBox="1"/>
          <p:nvPr/>
        </p:nvSpPr>
        <p:spPr>
          <a:xfrm>
            <a:off x="5257800" y="4869358"/>
            <a:ext cx="914400" cy="307777"/>
          </a:xfrm>
          <a:prstGeom prst="rect">
            <a:avLst/>
          </a:prstGeom>
          <a:noFill/>
        </p:spPr>
        <p:txBody>
          <a:bodyPr wrap="square" rtlCol="0">
            <a:spAutoFit/>
          </a:bodyPr>
          <a:lstStyle/>
          <a:p>
            <a:r>
              <a:rPr lang="en-US" sz="1400" smtClean="0">
                <a:latin typeface="Times New Roman"/>
                <a:cs typeface="Times New Roman"/>
              </a:rPr>
              <a:t>Node 2</a:t>
            </a:r>
            <a:endParaRPr lang="en-US" sz="1400">
              <a:latin typeface="Times New Roman"/>
              <a:cs typeface="Times New Roman"/>
            </a:endParaRPr>
          </a:p>
        </p:txBody>
      </p:sp>
      <p:sp>
        <p:nvSpPr>
          <p:cNvPr id="137" name="TextBox 136"/>
          <p:cNvSpPr txBox="1"/>
          <p:nvPr/>
        </p:nvSpPr>
        <p:spPr>
          <a:xfrm>
            <a:off x="7391400" y="4857690"/>
            <a:ext cx="914400" cy="307777"/>
          </a:xfrm>
          <a:prstGeom prst="rect">
            <a:avLst/>
          </a:prstGeom>
          <a:noFill/>
        </p:spPr>
        <p:txBody>
          <a:bodyPr wrap="square" rtlCol="0">
            <a:spAutoFit/>
          </a:bodyPr>
          <a:lstStyle/>
          <a:p>
            <a:pPr algn="r"/>
            <a:r>
              <a:rPr lang="en-US" sz="1400" smtClean="0">
                <a:latin typeface="Times New Roman"/>
                <a:cs typeface="Times New Roman"/>
              </a:rPr>
              <a:t>Node 3</a:t>
            </a:r>
            <a:endParaRPr lang="en-US" sz="1400">
              <a:latin typeface="Times New Roman"/>
              <a:cs typeface="Times New Roman"/>
            </a:endParaRPr>
          </a:p>
        </p:txBody>
      </p:sp>
      <p:sp>
        <p:nvSpPr>
          <p:cNvPr id="144" name="TextBox 143"/>
          <p:cNvSpPr txBox="1"/>
          <p:nvPr/>
        </p:nvSpPr>
        <p:spPr>
          <a:xfrm>
            <a:off x="6324600" y="5029200"/>
            <a:ext cx="838200" cy="369332"/>
          </a:xfrm>
          <a:prstGeom prst="rect">
            <a:avLst/>
          </a:prstGeom>
          <a:noFill/>
        </p:spPr>
        <p:txBody>
          <a:bodyPr wrap="square" rtlCol="0">
            <a:spAutoFit/>
          </a:bodyPr>
          <a:lstStyle/>
          <a:p>
            <a:r>
              <a:rPr lang="en-US" smtClean="0">
                <a:latin typeface="Times New Roman"/>
                <a:cs typeface="Times New Roman"/>
              </a:rPr>
              <a:t>Cores</a:t>
            </a:r>
            <a:endParaRPr lang="en-US" sz="1600">
              <a:latin typeface="Times New Roman"/>
              <a:cs typeface="Times New Roman"/>
            </a:endParaRPr>
          </a:p>
        </p:txBody>
      </p:sp>
      <p:cxnSp>
        <p:nvCxnSpPr>
          <p:cNvPr id="145" name="Straight Arrow Connector 144"/>
          <p:cNvCxnSpPr>
            <a:stCxn id="144" idx="0"/>
          </p:cNvCxnSpPr>
          <p:nvPr/>
        </p:nvCxnSpPr>
        <p:spPr>
          <a:xfrm rot="16200000" flipV="1">
            <a:off x="5848350" y="4133850"/>
            <a:ext cx="1143000" cy="64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a:stCxn id="144" idx="0"/>
          </p:cNvCxnSpPr>
          <p:nvPr/>
        </p:nvCxnSpPr>
        <p:spPr>
          <a:xfrm rot="5400000" flipH="1" flipV="1">
            <a:off x="6762750" y="3790950"/>
            <a:ext cx="1219200" cy="1257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9" name="TextBox 158"/>
          <p:cNvSpPr txBox="1"/>
          <p:nvPr/>
        </p:nvSpPr>
        <p:spPr>
          <a:xfrm>
            <a:off x="4495800" y="5943600"/>
            <a:ext cx="4648200" cy="400110"/>
          </a:xfrm>
          <a:prstGeom prst="rect">
            <a:avLst/>
          </a:prstGeom>
          <a:noFill/>
        </p:spPr>
        <p:txBody>
          <a:bodyPr wrap="square" rtlCol="0">
            <a:spAutoFit/>
          </a:bodyPr>
          <a:lstStyle/>
          <a:p>
            <a:pPr algn="ctr"/>
            <a:r>
              <a:rPr lang="en-US" sz="2000" b="1" smtClean="0">
                <a:latin typeface="Times New Roman"/>
                <a:cs typeface="Times New Roman"/>
              </a:rPr>
              <a:t>Non-uniform memory access machines</a:t>
            </a:r>
            <a:endParaRPr lang="en-US" b="1">
              <a:latin typeface="Times New Roman"/>
              <a:cs typeface="Times New Roman"/>
            </a:endParaRPr>
          </a:p>
        </p:txBody>
      </p:sp>
      <p:sp>
        <p:nvSpPr>
          <p:cNvPr id="140" name="Rectangle 139"/>
          <p:cNvSpPr/>
          <p:nvPr/>
        </p:nvSpPr>
        <p:spPr>
          <a:xfrm>
            <a:off x="1257300" y="3735866"/>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42" name="Rectangle 141"/>
          <p:cNvSpPr/>
          <p:nvPr/>
        </p:nvSpPr>
        <p:spPr>
          <a:xfrm>
            <a:off x="3086100" y="3735866"/>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43" name="Rectangle 142"/>
          <p:cNvSpPr/>
          <p:nvPr/>
        </p:nvSpPr>
        <p:spPr>
          <a:xfrm>
            <a:off x="1866900" y="3735866"/>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47" name="Rectangle 146"/>
          <p:cNvSpPr/>
          <p:nvPr/>
        </p:nvSpPr>
        <p:spPr>
          <a:xfrm>
            <a:off x="3695700" y="3735866"/>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48" name="Rectangle 147"/>
          <p:cNvSpPr/>
          <p:nvPr/>
        </p:nvSpPr>
        <p:spPr>
          <a:xfrm>
            <a:off x="2476500" y="3735866"/>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49" name="Rectangle 148"/>
          <p:cNvSpPr/>
          <p:nvPr/>
        </p:nvSpPr>
        <p:spPr>
          <a:xfrm>
            <a:off x="647700" y="3735866"/>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53" name="Cylindre 67"/>
          <p:cNvSpPr/>
          <p:nvPr/>
        </p:nvSpPr>
        <p:spPr>
          <a:xfrm>
            <a:off x="800100" y="3431066"/>
            <a:ext cx="76200" cy="304542"/>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4" name="Cylindre 67"/>
          <p:cNvSpPr/>
          <p:nvPr/>
        </p:nvSpPr>
        <p:spPr>
          <a:xfrm>
            <a:off x="1409700" y="3431066"/>
            <a:ext cx="76200" cy="304542"/>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5" name="Cylindre 67"/>
          <p:cNvSpPr/>
          <p:nvPr/>
        </p:nvSpPr>
        <p:spPr>
          <a:xfrm>
            <a:off x="2019300" y="3431066"/>
            <a:ext cx="76200" cy="304542"/>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6" name="Cylindre 67"/>
          <p:cNvSpPr/>
          <p:nvPr/>
        </p:nvSpPr>
        <p:spPr>
          <a:xfrm>
            <a:off x="2628900" y="3431066"/>
            <a:ext cx="76200" cy="304542"/>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7" name="Cylindre 67"/>
          <p:cNvSpPr/>
          <p:nvPr/>
        </p:nvSpPr>
        <p:spPr>
          <a:xfrm>
            <a:off x="3238500" y="3431066"/>
            <a:ext cx="76200" cy="304542"/>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8" name="Cylindre 67"/>
          <p:cNvSpPr/>
          <p:nvPr/>
        </p:nvSpPr>
        <p:spPr>
          <a:xfrm>
            <a:off x="3848100" y="3431066"/>
            <a:ext cx="76200" cy="304542"/>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60" name="Cylindre 67"/>
          <p:cNvSpPr/>
          <p:nvPr/>
        </p:nvSpPr>
        <p:spPr>
          <a:xfrm>
            <a:off x="2324100" y="2731817"/>
            <a:ext cx="71969" cy="698991"/>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51" name="Rectangle 150"/>
          <p:cNvSpPr/>
          <p:nvPr/>
        </p:nvSpPr>
        <p:spPr>
          <a:xfrm>
            <a:off x="533400" y="2455543"/>
            <a:ext cx="3657600" cy="381000"/>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sp>
        <p:nvSpPr>
          <p:cNvPr id="152" name="Cylindre 67"/>
          <p:cNvSpPr/>
          <p:nvPr/>
        </p:nvSpPr>
        <p:spPr>
          <a:xfrm rot="16200000">
            <a:off x="2312201" y="1894652"/>
            <a:ext cx="99997" cy="3124200"/>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64" name="TextBox 143"/>
          <p:cNvSpPr txBox="1"/>
          <p:nvPr/>
        </p:nvSpPr>
        <p:spPr>
          <a:xfrm>
            <a:off x="1981200" y="4419600"/>
            <a:ext cx="838200" cy="369332"/>
          </a:xfrm>
          <a:prstGeom prst="rect">
            <a:avLst/>
          </a:prstGeom>
          <a:noFill/>
        </p:spPr>
        <p:txBody>
          <a:bodyPr wrap="square" rtlCol="0">
            <a:spAutoFit/>
          </a:bodyPr>
          <a:lstStyle/>
          <a:p>
            <a:r>
              <a:rPr lang="en-US" smtClean="0">
                <a:latin typeface="Times New Roman"/>
                <a:cs typeface="Times New Roman"/>
              </a:rPr>
              <a:t>Cores</a:t>
            </a:r>
            <a:endParaRPr lang="en-US" sz="1600">
              <a:latin typeface="Times New Roman"/>
              <a:cs typeface="Times New Roman"/>
            </a:endParaRPr>
          </a:p>
        </p:txBody>
      </p:sp>
      <p:sp>
        <p:nvSpPr>
          <p:cNvPr id="178" name="TextBox 137"/>
          <p:cNvSpPr txBox="1"/>
          <p:nvPr/>
        </p:nvSpPr>
        <p:spPr>
          <a:xfrm>
            <a:off x="685800" y="2438400"/>
            <a:ext cx="3429000" cy="369332"/>
          </a:xfrm>
          <a:prstGeom prst="rect">
            <a:avLst/>
          </a:prstGeom>
          <a:noFill/>
        </p:spPr>
        <p:txBody>
          <a:bodyPr wrap="square" rtlCol="0">
            <a:spAutoFit/>
          </a:bodyPr>
          <a:lstStyle/>
          <a:p>
            <a:pPr algn="ctr"/>
            <a:r>
              <a:rPr lang="en-US" smtClean="0">
                <a:latin typeface="Times New Roman"/>
                <a:cs typeface="Times New Roman"/>
              </a:rPr>
              <a:t>Memory</a:t>
            </a:r>
            <a:endParaRPr lang="en-US">
              <a:latin typeface="Times New Roman"/>
              <a:cs typeface="Times New Roman"/>
            </a:endParaRPr>
          </a:p>
        </p:txBody>
      </p:sp>
      <p:sp>
        <p:nvSpPr>
          <p:cNvPr id="189" name="TextBox 84"/>
          <p:cNvSpPr txBox="1"/>
          <p:nvPr/>
        </p:nvSpPr>
        <p:spPr>
          <a:xfrm>
            <a:off x="914400" y="2971800"/>
            <a:ext cx="1478761" cy="369332"/>
          </a:xfrm>
          <a:prstGeom prst="rect">
            <a:avLst/>
          </a:prstGeom>
          <a:noFill/>
        </p:spPr>
        <p:txBody>
          <a:bodyPr wrap="square" rtlCol="0">
            <a:spAutoFit/>
          </a:bodyPr>
          <a:lstStyle/>
          <a:p>
            <a:r>
              <a:rPr lang="en-US" smtClean="0">
                <a:latin typeface="Times New Roman"/>
                <a:cs typeface="Times New Roman"/>
              </a:rPr>
              <a:t>System Bus</a:t>
            </a:r>
            <a:endParaRPr lang="en-US">
              <a:latin typeface="Times New Roman"/>
              <a:cs typeface="Times New Roman"/>
            </a:endParaRPr>
          </a:p>
        </p:txBody>
      </p:sp>
      <p:sp>
        <p:nvSpPr>
          <p:cNvPr id="191" name="TextBox 137"/>
          <p:cNvSpPr txBox="1"/>
          <p:nvPr/>
        </p:nvSpPr>
        <p:spPr>
          <a:xfrm rot="16200000">
            <a:off x="4226183" y="2479417"/>
            <a:ext cx="1213366" cy="369332"/>
          </a:xfrm>
          <a:prstGeom prst="rect">
            <a:avLst/>
          </a:prstGeom>
          <a:noFill/>
        </p:spPr>
        <p:txBody>
          <a:bodyPr wrap="square" rtlCol="0">
            <a:spAutoFit/>
          </a:bodyPr>
          <a:lstStyle/>
          <a:p>
            <a:pPr algn="ctr"/>
            <a:r>
              <a:rPr lang="en-US" smtClean="0">
                <a:latin typeface="Times New Roman"/>
                <a:cs typeface="Times New Roman"/>
              </a:rPr>
              <a:t>Memory</a:t>
            </a:r>
            <a:endParaRPr lang="en-US">
              <a:latin typeface="Times New Roman"/>
              <a:cs typeface="Times New Roman"/>
            </a:endParaRPr>
          </a:p>
        </p:txBody>
      </p:sp>
      <p:sp>
        <p:nvSpPr>
          <p:cNvPr id="192" name="TextBox 137"/>
          <p:cNvSpPr txBox="1"/>
          <p:nvPr/>
        </p:nvSpPr>
        <p:spPr>
          <a:xfrm rot="16200000">
            <a:off x="8112383" y="2479417"/>
            <a:ext cx="1213366" cy="369332"/>
          </a:xfrm>
          <a:prstGeom prst="rect">
            <a:avLst/>
          </a:prstGeom>
          <a:noFill/>
        </p:spPr>
        <p:txBody>
          <a:bodyPr wrap="square" rtlCol="0">
            <a:spAutoFit/>
          </a:bodyPr>
          <a:lstStyle/>
          <a:p>
            <a:pPr algn="ctr"/>
            <a:r>
              <a:rPr lang="en-US" smtClean="0">
                <a:latin typeface="Times New Roman"/>
                <a:cs typeface="Times New Roman"/>
              </a:rPr>
              <a:t>Memory</a:t>
            </a:r>
            <a:endParaRPr lang="en-US">
              <a:latin typeface="Times New Roman"/>
              <a:cs typeface="Times New Roman"/>
            </a:endParaRPr>
          </a:p>
        </p:txBody>
      </p:sp>
      <p:sp>
        <p:nvSpPr>
          <p:cNvPr id="193" name="TextBox 137"/>
          <p:cNvSpPr txBox="1"/>
          <p:nvPr/>
        </p:nvSpPr>
        <p:spPr>
          <a:xfrm rot="16200000">
            <a:off x="4226183" y="4079617"/>
            <a:ext cx="1213366" cy="369332"/>
          </a:xfrm>
          <a:prstGeom prst="rect">
            <a:avLst/>
          </a:prstGeom>
          <a:noFill/>
        </p:spPr>
        <p:txBody>
          <a:bodyPr wrap="square" rtlCol="0">
            <a:spAutoFit/>
          </a:bodyPr>
          <a:lstStyle/>
          <a:p>
            <a:pPr algn="ctr"/>
            <a:r>
              <a:rPr lang="en-US" smtClean="0">
                <a:latin typeface="Times New Roman"/>
                <a:cs typeface="Times New Roman"/>
              </a:rPr>
              <a:t>Memory</a:t>
            </a:r>
            <a:endParaRPr lang="en-US">
              <a:latin typeface="Times New Roman"/>
              <a:cs typeface="Times New Roman"/>
            </a:endParaRPr>
          </a:p>
        </p:txBody>
      </p:sp>
      <p:sp>
        <p:nvSpPr>
          <p:cNvPr id="194" name="TextBox 137"/>
          <p:cNvSpPr txBox="1"/>
          <p:nvPr/>
        </p:nvSpPr>
        <p:spPr>
          <a:xfrm rot="16200000">
            <a:off x="8112383" y="4079617"/>
            <a:ext cx="1213366" cy="369332"/>
          </a:xfrm>
          <a:prstGeom prst="rect">
            <a:avLst/>
          </a:prstGeom>
          <a:noFill/>
        </p:spPr>
        <p:txBody>
          <a:bodyPr wrap="square" rtlCol="0">
            <a:spAutoFit/>
          </a:bodyPr>
          <a:lstStyle/>
          <a:p>
            <a:pPr algn="ctr"/>
            <a:r>
              <a:rPr lang="en-US" smtClean="0">
                <a:latin typeface="Times New Roman"/>
                <a:cs typeface="Times New Roman"/>
              </a:rPr>
              <a:t>Memory</a:t>
            </a:r>
            <a:endParaRPr lang="en-US">
              <a:latin typeface="Times New Roman"/>
              <a:cs typeface="Times New Roman"/>
            </a:endParaRPr>
          </a:p>
        </p:txBody>
      </p:sp>
      <p:cxnSp>
        <p:nvCxnSpPr>
          <p:cNvPr id="195" name="Straight Arrow Connector 144"/>
          <p:cNvCxnSpPr>
            <a:stCxn id="164" idx="0"/>
          </p:cNvCxnSpPr>
          <p:nvPr/>
        </p:nvCxnSpPr>
        <p:spPr>
          <a:xfrm rot="16200000" flipV="1">
            <a:off x="1657350" y="3676650"/>
            <a:ext cx="533400" cy="952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7" name="Straight Arrow Connector 144"/>
          <p:cNvCxnSpPr>
            <a:stCxn id="164" idx="0"/>
          </p:cNvCxnSpPr>
          <p:nvPr/>
        </p:nvCxnSpPr>
        <p:spPr>
          <a:xfrm rot="5400000" flipH="1" flipV="1">
            <a:off x="2571750" y="3714750"/>
            <a:ext cx="533400" cy="876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itre 138"/>
          <p:cNvSpPr>
            <a:spLocks noGrp="1"/>
          </p:cNvSpPr>
          <p:nvPr>
            <p:ph type="title"/>
          </p:nvPr>
        </p:nvSpPr>
        <p:spPr/>
        <p:txBody>
          <a:bodyPr>
            <a:noAutofit/>
          </a:bodyPr>
          <a:lstStyle/>
          <a:p>
            <a:r>
              <a:rPr lang="en-US" smtClean="0"/>
              <a:t>From centralized architectures to distributed ones</a:t>
            </a:r>
            <a:endParaRPr lang="en-US"/>
          </a:p>
        </p:txBody>
      </p:sp>
      <p:sp>
        <p:nvSpPr>
          <p:cNvPr id="89" name="Espace réservé du contenu 88"/>
          <p:cNvSpPr>
            <a:spLocks noGrp="1"/>
          </p:cNvSpPr>
          <p:nvPr>
            <p:ph idx="1"/>
          </p:nvPr>
        </p:nvSpPr>
        <p:spPr/>
        <p:txBody>
          <a:bodyPr/>
          <a:lstStyle/>
          <a:p>
            <a:r>
              <a:rPr lang="en-US" smtClean="0"/>
              <a:t>Our machine: AMD </a:t>
            </a:r>
            <a:r>
              <a:rPr lang="en-US" err="1" smtClean="0"/>
              <a:t>Magny-Cours</a:t>
            </a:r>
            <a:r>
              <a:rPr lang="en-US" smtClean="0"/>
              <a:t> with </a:t>
            </a:r>
            <a:r>
              <a:rPr lang="en-US" b="1" smtClean="0"/>
              <a:t>8 nodes </a:t>
            </a:r>
            <a:r>
              <a:rPr lang="en-US" smtClean="0"/>
              <a:t>and </a:t>
            </a:r>
            <a:r>
              <a:rPr lang="en-US" b="1" smtClean="0"/>
              <a:t>48 cores</a:t>
            </a:r>
          </a:p>
          <a:p>
            <a:pPr lvl="1"/>
            <a:r>
              <a:rPr lang="en-US" smtClean="0"/>
              <a:t>12 GB per node</a:t>
            </a:r>
          </a:p>
          <a:p>
            <a:pPr lvl="1"/>
            <a:r>
              <a:rPr lang="en-US" smtClean="0"/>
              <a:t>6 cores per node</a:t>
            </a:r>
          </a:p>
        </p:txBody>
      </p:sp>
      <p:sp>
        <p:nvSpPr>
          <p:cNvPr id="4" name="Date Placeholder 3"/>
          <p:cNvSpPr>
            <a:spLocks noGrp="1"/>
          </p:cNvSpPr>
          <p:nvPr>
            <p:ph type="dt" sz="half" idx="10"/>
          </p:nvPr>
        </p:nvSpPr>
        <p:spPr/>
        <p:txBody>
          <a:bodyPr/>
          <a:lstStyle/>
          <a:p>
            <a:r>
              <a:rPr lang="en-US" smtClean="0"/>
              <a:t>Lokesh Gidra</a:t>
            </a:r>
            <a:endParaRPr lang="en-US"/>
          </a:p>
        </p:txBody>
      </p:sp>
      <p:sp>
        <p:nvSpPr>
          <p:cNvPr id="5" name="Footer Placeholder 4"/>
          <p:cNvSpPr>
            <a:spLocks noGrp="1"/>
          </p:cNvSpPr>
          <p:nvPr>
            <p:ph type="ftr" sz="quarter" idx="11"/>
          </p:nvPr>
        </p:nvSpPr>
        <p:spPr/>
        <p:txBody>
          <a:bodyPr/>
          <a:lstStyle/>
          <a:p>
            <a:r>
              <a:rPr lang="en-US" smtClean="0"/>
              <a:t>A Study of the Scalability of Garbage Collectors on Multicores</a:t>
            </a:r>
            <a:endParaRPr lang="en-US"/>
          </a:p>
        </p:txBody>
      </p:sp>
      <p:sp>
        <p:nvSpPr>
          <p:cNvPr id="6" name="Slide Number Placeholder 5"/>
          <p:cNvSpPr>
            <a:spLocks noGrp="1"/>
          </p:cNvSpPr>
          <p:nvPr>
            <p:ph type="sldNum" sz="quarter" idx="12"/>
          </p:nvPr>
        </p:nvSpPr>
        <p:spPr/>
        <p:txBody>
          <a:bodyPr/>
          <a:lstStyle/>
          <a:p>
            <a:fld id="{92BDF9E0-75C6-4D77-A6BA-576DDC803D1A}" type="slidenum">
              <a:rPr lang="en-US" smtClean="0"/>
              <a:pPr/>
              <a:t>6</a:t>
            </a:fld>
            <a:endParaRPr lang="en-US"/>
          </a:p>
        </p:txBody>
      </p:sp>
      <p:sp>
        <p:nvSpPr>
          <p:cNvPr id="90" name="Cylindre 61"/>
          <p:cNvSpPr/>
          <p:nvPr/>
        </p:nvSpPr>
        <p:spPr>
          <a:xfrm rot="3120000">
            <a:off x="6765474" y="2205932"/>
            <a:ext cx="98861" cy="254187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1" name="Cylindre 62"/>
          <p:cNvSpPr/>
          <p:nvPr/>
        </p:nvSpPr>
        <p:spPr>
          <a:xfrm rot="18480000">
            <a:off x="6726544" y="2148345"/>
            <a:ext cx="98861" cy="254187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2" name="Cylindre 63"/>
          <p:cNvSpPr/>
          <p:nvPr/>
        </p:nvSpPr>
        <p:spPr>
          <a:xfrm rot="16200000">
            <a:off x="6776337" y="3641322"/>
            <a:ext cx="75684" cy="114612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3" name="Cylindre 64"/>
          <p:cNvSpPr/>
          <p:nvPr/>
        </p:nvSpPr>
        <p:spPr>
          <a:xfrm>
            <a:off x="7769279" y="3192654"/>
            <a:ext cx="76408" cy="681152"/>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4" name="Cylindre 65"/>
          <p:cNvSpPr/>
          <p:nvPr/>
        </p:nvSpPr>
        <p:spPr>
          <a:xfrm>
            <a:off x="5706262" y="3116970"/>
            <a:ext cx="76408" cy="681152"/>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5" name="Cylindre 66"/>
          <p:cNvSpPr/>
          <p:nvPr/>
        </p:nvSpPr>
        <p:spPr>
          <a:xfrm rot="16200000">
            <a:off x="6776337" y="2127650"/>
            <a:ext cx="75684" cy="114612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6" name="Cylindre 67"/>
          <p:cNvSpPr/>
          <p:nvPr/>
        </p:nvSpPr>
        <p:spPr>
          <a:xfrm rot="16200000">
            <a:off x="5095361" y="2433282"/>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7" name="Rectangle 96"/>
          <p:cNvSpPr/>
          <p:nvPr/>
        </p:nvSpPr>
        <p:spPr>
          <a:xfrm>
            <a:off x="5247814" y="2057400"/>
            <a:ext cx="1069712" cy="1210937"/>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8" name="Rectangle 97"/>
          <p:cNvSpPr/>
          <p:nvPr/>
        </p:nvSpPr>
        <p:spPr>
          <a:xfrm>
            <a:off x="5324222" y="213308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99" name="Rectangle 98"/>
          <p:cNvSpPr/>
          <p:nvPr/>
        </p:nvSpPr>
        <p:spPr>
          <a:xfrm>
            <a:off x="5859078" y="213308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00" name="Rectangle 99"/>
          <p:cNvSpPr/>
          <p:nvPr/>
        </p:nvSpPr>
        <p:spPr>
          <a:xfrm>
            <a:off x="5324222" y="2511502"/>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01" name="Rectangle 100"/>
          <p:cNvSpPr/>
          <p:nvPr/>
        </p:nvSpPr>
        <p:spPr>
          <a:xfrm>
            <a:off x="5859078" y="2511502"/>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02" name="Rectangle 101"/>
          <p:cNvSpPr/>
          <p:nvPr/>
        </p:nvSpPr>
        <p:spPr>
          <a:xfrm>
            <a:off x="5324222" y="288991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03" name="Rectangle 102"/>
          <p:cNvSpPr/>
          <p:nvPr/>
        </p:nvSpPr>
        <p:spPr>
          <a:xfrm>
            <a:off x="5859078" y="288991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04" name="Rectangle 103"/>
          <p:cNvSpPr/>
          <p:nvPr/>
        </p:nvSpPr>
        <p:spPr>
          <a:xfrm rot="16200000">
            <a:off x="4235312" y="2473803"/>
            <a:ext cx="1207816" cy="382040"/>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sp>
        <p:nvSpPr>
          <p:cNvPr id="105" name="Cylindre 76"/>
          <p:cNvSpPr/>
          <p:nvPr/>
        </p:nvSpPr>
        <p:spPr>
          <a:xfrm rot="16200000">
            <a:off x="8380905" y="2433282"/>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06" name="Rectangle 105"/>
          <p:cNvSpPr/>
          <p:nvPr/>
        </p:nvSpPr>
        <p:spPr>
          <a:xfrm>
            <a:off x="7234423" y="2057400"/>
            <a:ext cx="1069712" cy="1210937"/>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07" name="Rectangle 106"/>
          <p:cNvSpPr/>
          <p:nvPr/>
        </p:nvSpPr>
        <p:spPr>
          <a:xfrm>
            <a:off x="7310831" y="213308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08" name="Rectangle 107"/>
          <p:cNvSpPr/>
          <p:nvPr/>
        </p:nvSpPr>
        <p:spPr>
          <a:xfrm>
            <a:off x="7845687" y="213308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09" name="Rectangle 108"/>
          <p:cNvSpPr/>
          <p:nvPr/>
        </p:nvSpPr>
        <p:spPr>
          <a:xfrm>
            <a:off x="7310831" y="2511502"/>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10" name="Rectangle 109"/>
          <p:cNvSpPr/>
          <p:nvPr/>
        </p:nvSpPr>
        <p:spPr>
          <a:xfrm>
            <a:off x="7845687" y="2511502"/>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11" name="Rectangle 110"/>
          <p:cNvSpPr/>
          <p:nvPr/>
        </p:nvSpPr>
        <p:spPr>
          <a:xfrm>
            <a:off x="7310831" y="288991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12" name="Rectangle 111"/>
          <p:cNvSpPr/>
          <p:nvPr/>
        </p:nvSpPr>
        <p:spPr>
          <a:xfrm>
            <a:off x="7845687" y="288991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13" name="Rectangle 112"/>
          <p:cNvSpPr/>
          <p:nvPr/>
        </p:nvSpPr>
        <p:spPr>
          <a:xfrm rot="5400000">
            <a:off x="8120473" y="2470290"/>
            <a:ext cx="1207814" cy="382040"/>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sp>
        <p:nvSpPr>
          <p:cNvPr id="114" name="Cylindre 85"/>
          <p:cNvSpPr/>
          <p:nvPr/>
        </p:nvSpPr>
        <p:spPr>
          <a:xfrm rot="16200000">
            <a:off x="5095361" y="4022638"/>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15" name="Rectangle 114"/>
          <p:cNvSpPr/>
          <p:nvPr/>
        </p:nvSpPr>
        <p:spPr>
          <a:xfrm>
            <a:off x="5247814" y="3646755"/>
            <a:ext cx="1069712" cy="1210937"/>
          </a:xfrm>
          <a:prstGeom prst="rect">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16" name="Rectangle 115"/>
          <p:cNvSpPr/>
          <p:nvPr/>
        </p:nvSpPr>
        <p:spPr>
          <a:xfrm>
            <a:off x="5324222" y="372243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17" name="Rectangle 116"/>
          <p:cNvSpPr/>
          <p:nvPr/>
        </p:nvSpPr>
        <p:spPr>
          <a:xfrm>
            <a:off x="5859078" y="372243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18" name="Rectangle 117"/>
          <p:cNvSpPr/>
          <p:nvPr/>
        </p:nvSpPr>
        <p:spPr>
          <a:xfrm>
            <a:off x="5324222" y="410085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19" name="Rectangle 118"/>
          <p:cNvSpPr/>
          <p:nvPr/>
        </p:nvSpPr>
        <p:spPr>
          <a:xfrm>
            <a:off x="5859078" y="410085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20" name="Rectangle 119"/>
          <p:cNvSpPr/>
          <p:nvPr/>
        </p:nvSpPr>
        <p:spPr>
          <a:xfrm>
            <a:off x="5324222" y="4479275"/>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21" name="Rectangle 120"/>
          <p:cNvSpPr/>
          <p:nvPr/>
        </p:nvSpPr>
        <p:spPr>
          <a:xfrm>
            <a:off x="5859078" y="4479275"/>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22" name="Rectangle 121"/>
          <p:cNvSpPr/>
          <p:nvPr/>
        </p:nvSpPr>
        <p:spPr>
          <a:xfrm rot="16200000">
            <a:off x="4235312" y="4063159"/>
            <a:ext cx="1207816" cy="382040"/>
          </a:xfrm>
          <a:prstGeom prst="rect">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sp>
        <p:nvSpPr>
          <p:cNvPr id="123" name="Cylindre 94"/>
          <p:cNvSpPr/>
          <p:nvPr/>
        </p:nvSpPr>
        <p:spPr>
          <a:xfrm rot="16200000">
            <a:off x="8380905" y="4022638"/>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24" name="Rectangle 123"/>
          <p:cNvSpPr/>
          <p:nvPr/>
        </p:nvSpPr>
        <p:spPr>
          <a:xfrm>
            <a:off x="7234422" y="3646755"/>
            <a:ext cx="1069712" cy="1210937"/>
          </a:xfrm>
          <a:prstGeom prst="rect">
            <a:avLst/>
          </a:prstGeom>
          <a:solidFill>
            <a:schemeClr val="bg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25" name="Rectangle 124"/>
          <p:cNvSpPr/>
          <p:nvPr/>
        </p:nvSpPr>
        <p:spPr>
          <a:xfrm>
            <a:off x="7310830" y="372243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26" name="Rectangle 125"/>
          <p:cNvSpPr/>
          <p:nvPr/>
        </p:nvSpPr>
        <p:spPr>
          <a:xfrm>
            <a:off x="7845686" y="372243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27" name="Rectangle 126"/>
          <p:cNvSpPr/>
          <p:nvPr/>
        </p:nvSpPr>
        <p:spPr>
          <a:xfrm>
            <a:off x="7310830" y="410085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28" name="Rectangle 127"/>
          <p:cNvSpPr/>
          <p:nvPr/>
        </p:nvSpPr>
        <p:spPr>
          <a:xfrm>
            <a:off x="7845686" y="410085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29" name="Rectangle 128"/>
          <p:cNvSpPr/>
          <p:nvPr/>
        </p:nvSpPr>
        <p:spPr>
          <a:xfrm>
            <a:off x="7310830" y="4479275"/>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30" name="Rectangle 129"/>
          <p:cNvSpPr/>
          <p:nvPr/>
        </p:nvSpPr>
        <p:spPr>
          <a:xfrm>
            <a:off x="7845686" y="4479275"/>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31" name="Rectangle 130"/>
          <p:cNvSpPr/>
          <p:nvPr/>
        </p:nvSpPr>
        <p:spPr>
          <a:xfrm rot="5400000">
            <a:off x="8120472" y="4059646"/>
            <a:ext cx="1207814" cy="382040"/>
          </a:xfrm>
          <a:prstGeom prst="rect">
            <a:avLst/>
          </a:prstGeom>
          <a:solidFill>
            <a:schemeClr val="bg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sp>
        <p:nvSpPr>
          <p:cNvPr id="134" name="TextBox 133"/>
          <p:cNvSpPr txBox="1"/>
          <p:nvPr/>
        </p:nvSpPr>
        <p:spPr>
          <a:xfrm>
            <a:off x="5257800" y="1745158"/>
            <a:ext cx="914400" cy="307777"/>
          </a:xfrm>
          <a:prstGeom prst="rect">
            <a:avLst/>
          </a:prstGeom>
          <a:noFill/>
        </p:spPr>
        <p:txBody>
          <a:bodyPr wrap="square" rtlCol="0">
            <a:spAutoFit/>
          </a:bodyPr>
          <a:lstStyle/>
          <a:p>
            <a:r>
              <a:rPr lang="en-US" sz="1400" smtClean="0">
                <a:latin typeface="Times New Roman"/>
                <a:cs typeface="Times New Roman"/>
              </a:rPr>
              <a:t>Node 0</a:t>
            </a:r>
            <a:endParaRPr lang="en-US" sz="1400">
              <a:latin typeface="Times New Roman"/>
              <a:cs typeface="Times New Roman"/>
            </a:endParaRPr>
          </a:p>
        </p:txBody>
      </p:sp>
      <p:sp>
        <p:nvSpPr>
          <p:cNvPr id="135" name="TextBox 134"/>
          <p:cNvSpPr txBox="1"/>
          <p:nvPr/>
        </p:nvSpPr>
        <p:spPr>
          <a:xfrm>
            <a:off x="7391400" y="1745158"/>
            <a:ext cx="914400" cy="307777"/>
          </a:xfrm>
          <a:prstGeom prst="rect">
            <a:avLst/>
          </a:prstGeom>
          <a:noFill/>
        </p:spPr>
        <p:txBody>
          <a:bodyPr wrap="square" rtlCol="0">
            <a:spAutoFit/>
          </a:bodyPr>
          <a:lstStyle/>
          <a:p>
            <a:pPr algn="r"/>
            <a:r>
              <a:rPr lang="en-US" sz="1400" smtClean="0">
                <a:latin typeface="Times New Roman"/>
                <a:cs typeface="Times New Roman"/>
              </a:rPr>
              <a:t>Node 1</a:t>
            </a:r>
            <a:endParaRPr lang="en-US" sz="1400">
              <a:latin typeface="Times New Roman"/>
              <a:cs typeface="Times New Roman"/>
            </a:endParaRPr>
          </a:p>
        </p:txBody>
      </p:sp>
      <p:sp>
        <p:nvSpPr>
          <p:cNvPr id="136" name="TextBox 135"/>
          <p:cNvSpPr txBox="1"/>
          <p:nvPr/>
        </p:nvSpPr>
        <p:spPr>
          <a:xfrm>
            <a:off x="5257800" y="4869358"/>
            <a:ext cx="914400" cy="307777"/>
          </a:xfrm>
          <a:prstGeom prst="rect">
            <a:avLst/>
          </a:prstGeom>
          <a:noFill/>
        </p:spPr>
        <p:txBody>
          <a:bodyPr wrap="square" rtlCol="0">
            <a:spAutoFit/>
          </a:bodyPr>
          <a:lstStyle/>
          <a:p>
            <a:r>
              <a:rPr lang="en-US" sz="1400" smtClean="0">
                <a:latin typeface="Times New Roman"/>
                <a:cs typeface="Times New Roman"/>
              </a:rPr>
              <a:t>Node 2</a:t>
            </a:r>
            <a:endParaRPr lang="en-US" sz="1400">
              <a:latin typeface="Times New Roman"/>
              <a:cs typeface="Times New Roman"/>
            </a:endParaRPr>
          </a:p>
        </p:txBody>
      </p:sp>
      <p:sp>
        <p:nvSpPr>
          <p:cNvPr id="137" name="TextBox 136"/>
          <p:cNvSpPr txBox="1"/>
          <p:nvPr/>
        </p:nvSpPr>
        <p:spPr>
          <a:xfrm>
            <a:off x="7391400" y="4857690"/>
            <a:ext cx="914400" cy="307777"/>
          </a:xfrm>
          <a:prstGeom prst="rect">
            <a:avLst/>
          </a:prstGeom>
          <a:noFill/>
        </p:spPr>
        <p:txBody>
          <a:bodyPr wrap="square" rtlCol="0">
            <a:spAutoFit/>
          </a:bodyPr>
          <a:lstStyle/>
          <a:p>
            <a:pPr algn="r"/>
            <a:r>
              <a:rPr lang="en-US" sz="1400" smtClean="0">
                <a:latin typeface="Times New Roman"/>
                <a:cs typeface="Times New Roman"/>
              </a:rPr>
              <a:t>Node 3</a:t>
            </a:r>
            <a:endParaRPr lang="en-US" sz="1400">
              <a:latin typeface="Times New Roman"/>
              <a:cs typeface="Times New Roman"/>
            </a:endParaRPr>
          </a:p>
        </p:txBody>
      </p:sp>
      <p:sp>
        <p:nvSpPr>
          <p:cNvPr id="161" name="TextBox 137"/>
          <p:cNvSpPr txBox="1"/>
          <p:nvPr/>
        </p:nvSpPr>
        <p:spPr>
          <a:xfrm rot="16200000">
            <a:off x="4226183" y="2479417"/>
            <a:ext cx="1213366" cy="369332"/>
          </a:xfrm>
          <a:prstGeom prst="rect">
            <a:avLst/>
          </a:prstGeom>
          <a:noFill/>
        </p:spPr>
        <p:txBody>
          <a:bodyPr wrap="square" rtlCol="0">
            <a:spAutoFit/>
          </a:bodyPr>
          <a:lstStyle/>
          <a:p>
            <a:pPr algn="ctr"/>
            <a:r>
              <a:rPr lang="en-US" smtClean="0">
                <a:latin typeface="Times New Roman"/>
                <a:cs typeface="Times New Roman"/>
              </a:rPr>
              <a:t>Memory</a:t>
            </a:r>
            <a:endParaRPr lang="en-US">
              <a:latin typeface="Times New Roman"/>
              <a:cs typeface="Times New Roman"/>
            </a:endParaRPr>
          </a:p>
        </p:txBody>
      </p:sp>
      <p:sp>
        <p:nvSpPr>
          <p:cNvPr id="162" name="TextBox 137"/>
          <p:cNvSpPr txBox="1"/>
          <p:nvPr/>
        </p:nvSpPr>
        <p:spPr>
          <a:xfrm rot="16200000">
            <a:off x="8112383" y="2479417"/>
            <a:ext cx="1213366" cy="369332"/>
          </a:xfrm>
          <a:prstGeom prst="rect">
            <a:avLst/>
          </a:prstGeom>
          <a:noFill/>
        </p:spPr>
        <p:txBody>
          <a:bodyPr wrap="square" rtlCol="0">
            <a:spAutoFit/>
          </a:bodyPr>
          <a:lstStyle/>
          <a:p>
            <a:pPr algn="ctr"/>
            <a:r>
              <a:rPr lang="en-US" smtClean="0">
                <a:latin typeface="Times New Roman"/>
                <a:cs typeface="Times New Roman"/>
              </a:rPr>
              <a:t>Memory</a:t>
            </a:r>
            <a:endParaRPr lang="en-US">
              <a:latin typeface="Times New Roman"/>
              <a:cs typeface="Times New Roman"/>
            </a:endParaRPr>
          </a:p>
        </p:txBody>
      </p:sp>
      <p:sp>
        <p:nvSpPr>
          <p:cNvPr id="163" name="TextBox 137"/>
          <p:cNvSpPr txBox="1"/>
          <p:nvPr/>
        </p:nvSpPr>
        <p:spPr>
          <a:xfrm rot="16200000">
            <a:off x="4226183" y="4079617"/>
            <a:ext cx="1213366" cy="369332"/>
          </a:xfrm>
          <a:prstGeom prst="rect">
            <a:avLst/>
          </a:prstGeom>
          <a:noFill/>
        </p:spPr>
        <p:txBody>
          <a:bodyPr wrap="square" rtlCol="0">
            <a:spAutoFit/>
          </a:bodyPr>
          <a:lstStyle/>
          <a:p>
            <a:pPr algn="ctr"/>
            <a:r>
              <a:rPr lang="en-US" smtClean="0">
                <a:latin typeface="Times New Roman"/>
                <a:cs typeface="Times New Roman"/>
              </a:rPr>
              <a:t>Memory</a:t>
            </a:r>
            <a:endParaRPr lang="en-US">
              <a:latin typeface="Times New Roman"/>
              <a:cs typeface="Times New Roman"/>
            </a:endParaRPr>
          </a:p>
        </p:txBody>
      </p:sp>
      <p:sp>
        <p:nvSpPr>
          <p:cNvPr id="167" name="TextBox 137"/>
          <p:cNvSpPr txBox="1"/>
          <p:nvPr/>
        </p:nvSpPr>
        <p:spPr>
          <a:xfrm rot="16200000">
            <a:off x="8112383" y="4079617"/>
            <a:ext cx="1213366" cy="369332"/>
          </a:xfrm>
          <a:prstGeom prst="rect">
            <a:avLst/>
          </a:prstGeom>
          <a:noFill/>
        </p:spPr>
        <p:txBody>
          <a:bodyPr wrap="square" rtlCol="0">
            <a:spAutoFit/>
          </a:bodyPr>
          <a:lstStyle/>
          <a:p>
            <a:pPr algn="ctr"/>
            <a:r>
              <a:rPr lang="en-US" smtClean="0">
                <a:latin typeface="Times New Roman"/>
                <a:cs typeface="Times New Roman"/>
              </a:rPr>
              <a:t>Memory</a:t>
            </a:r>
            <a:endParaRPr lang="en-US">
              <a:latin typeface="Times New Roman"/>
              <a:cs typeface="Times New Roman"/>
            </a:endParaRPr>
          </a:p>
        </p:txBody>
      </p:sp>
      <p:sp>
        <p:nvSpPr>
          <p:cNvPr id="174" name="ZoneTexte 173"/>
          <p:cNvSpPr txBox="1"/>
          <p:nvPr/>
        </p:nvSpPr>
        <p:spPr>
          <a:xfrm>
            <a:off x="5867400" y="5486400"/>
            <a:ext cx="3065312" cy="707886"/>
          </a:xfrm>
          <a:prstGeom prst="rect">
            <a:avLst/>
          </a:prstGeom>
          <a:noFill/>
        </p:spPr>
        <p:txBody>
          <a:bodyPr wrap="none" rtlCol="0">
            <a:spAutoFit/>
          </a:bodyPr>
          <a:lstStyle/>
          <a:p>
            <a:r>
              <a:rPr lang="en-US" sz="2000" smtClean="0">
                <a:latin typeface="Times New Roman"/>
                <a:cs typeface="Times New Roman"/>
              </a:rPr>
              <a:t>Local access: ~ 130 cycles</a:t>
            </a:r>
          </a:p>
          <a:p>
            <a:r>
              <a:rPr lang="en-US" sz="2000" smtClean="0">
                <a:latin typeface="Times New Roman"/>
                <a:cs typeface="Times New Roman"/>
              </a:rPr>
              <a:t>Remote access: ~350 cycles</a:t>
            </a:r>
            <a:endParaRPr lang="en-US" sz="2000">
              <a:latin typeface="Times New Roman"/>
              <a:cs typeface="Times New Roman"/>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Image 67" descr="amd_bal_local_remote.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1905000"/>
            <a:ext cx="4876800" cy="4724400"/>
          </a:xfrm>
          <a:prstGeom prst="rect">
            <a:avLst/>
          </a:prstGeom>
        </p:spPr>
      </p:pic>
      <p:sp>
        <p:nvSpPr>
          <p:cNvPr id="89" name="Espace réservé du contenu 88"/>
          <p:cNvSpPr>
            <a:spLocks noGrp="1"/>
          </p:cNvSpPr>
          <p:nvPr>
            <p:ph idx="1"/>
          </p:nvPr>
        </p:nvSpPr>
        <p:spPr/>
        <p:txBody>
          <a:bodyPr/>
          <a:lstStyle/>
          <a:p>
            <a:r>
              <a:rPr lang="en-US" smtClean="0"/>
              <a:t>Our machine: AMD </a:t>
            </a:r>
            <a:r>
              <a:rPr lang="en-US" err="1" smtClean="0"/>
              <a:t>Magny-Cours</a:t>
            </a:r>
            <a:r>
              <a:rPr lang="en-US" smtClean="0"/>
              <a:t> with </a:t>
            </a:r>
            <a:r>
              <a:rPr lang="en-US" b="1" smtClean="0"/>
              <a:t>8 nodes </a:t>
            </a:r>
            <a:r>
              <a:rPr lang="en-US" smtClean="0"/>
              <a:t>and </a:t>
            </a:r>
            <a:r>
              <a:rPr lang="en-US" b="1" smtClean="0"/>
              <a:t>48 cores</a:t>
            </a:r>
          </a:p>
          <a:p>
            <a:pPr lvl="1"/>
            <a:r>
              <a:rPr lang="en-US" smtClean="0"/>
              <a:t>12 GB per node</a:t>
            </a:r>
          </a:p>
          <a:p>
            <a:pPr lvl="1"/>
            <a:r>
              <a:rPr lang="en-US" smtClean="0"/>
              <a:t>6 cores per node</a:t>
            </a:r>
          </a:p>
        </p:txBody>
      </p:sp>
      <p:sp>
        <p:nvSpPr>
          <p:cNvPr id="139" name="Titre 138"/>
          <p:cNvSpPr>
            <a:spLocks noGrp="1"/>
          </p:cNvSpPr>
          <p:nvPr>
            <p:ph type="title"/>
          </p:nvPr>
        </p:nvSpPr>
        <p:spPr/>
        <p:txBody>
          <a:bodyPr>
            <a:noAutofit/>
          </a:bodyPr>
          <a:lstStyle/>
          <a:p>
            <a:r>
              <a:rPr lang="en-US" smtClean="0"/>
              <a:t>From centralized architectures to distributed ones</a:t>
            </a:r>
            <a:endParaRPr lang="en-US"/>
          </a:p>
        </p:txBody>
      </p:sp>
      <p:sp>
        <p:nvSpPr>
          <p:cNvPr id="4" name="Date Placeholder 3"/>
          <p:cNvSpPr>
            <a:spLocks noGrp="1"/>
          </p:cNvSpPr>
          <p:nvPr>
            <p:ph type="dt" sz="half" idx="10"/>
          </p:nvPr>
        </p:nvSpPr>
        <p:spPr/>
        <p:txBody>
          <a:bodyPr/>
          <a:lstStyle/>
          <a:p>
            <a:r>
              <a:rPr lang="en-US" smtClean="0"/>
              <a:t>Lokesh Gidra</a:t>
            </a:r>
            <a:endParaRPr lang="en-US"/>
          </a:p>
        </p:txBody>
      </p:sp>
      <p:sp>
        <p:nvSpPr>
          <p:cNvPr id="5" name="Footer Placeholder 4"/>
          <p:cNvSpPr>
            <a:spLocks noGrp="1"/>
          </p:cNvSpPr>
          <p:nvPr>
            <p:ph type="ftr" sz="quarter" idx="11"/>
          </p:nvPr>
        </p:nvSpPr>
        <p:spPr/>
        <p:txBody>
          <a:bodyPr/>
          <a:lstStyle/>
          <a:p>
            <a:r>
              <a:rPr lang="en-US" smtClean="0"/>
              <a:t>A Study of the Scalability of Garbage Collectors on Multicores</a:t>
            </a:r>
            <a:endParaRPr lang="en-US"/>
          </a:p>
        </p:txBody>
      </p:sp>
      <p:sp>
        <p:nvSpPr>
          <p:cNvPr id="6" name="Slide Number Placeholder 5"/>
          <p:cNvSpPr>
            <a:spLocks noGrp="1"/>
          </p:cNvSpPr>
          <p:nvPr>
            <p:ph type="sldNum" sz="quarter" idx="12"/>
          </p:nvPr>
        </p:nvSpPr>
        <p:spPr/>
        <p:txBody>
          <a:bodyPr/>
          <a:lstStyle/>
          <a:p>
            <a:fld id="{92BDF9E0-75C6-4D77-A6BA-576DDC803D1A}" type="slidenum">
              <a:rPr lang="en-US" smtClean="0"/>
              <a:pPr/>
              <a:t>7</a:t>
            </a:fld>
            <a:endParaRPr lang="en-US"/>
          </a:p>
        </p:txBody>
      </p:sp>
      <p:sp>
        <p:nvSpPr>
          <p:cNvPr id="90" name="Cylindre 61"/>
          <p:cNvSpPr/>
          <p:nvPr/>
        </p:nvSpPr>
        <p:spPr>
          <a:xfrm rot="3120000">
            <a:off x="6765474" y="2205932"/>
            <a:ext cx="98861" cy="254187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1" name="Cylindre 62"/>
          <p:cNvSpPr/>
          <p:nvPr/>
        </p:nvSpPr>
        <p:spPr>
          <a:xfrm rot="18480000">
            <a:off x="6726544" y="2148345"/>
            <a:ext cx="98861" cy="254187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2" name="Cylindre 63"/>
          <p:cNvSpPr/>
          <p:nvPr/>
        </p:nvSpPr>
        <p:spPr>
          <a:xfrm rot="16200000">
            <a:off x="6776337" y="3641322"/>
            <a:ext cx="75684" cy="114612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3" name="Cylindre 64"/>
          <p:cNvSpPr/>
          <p:nvPr/>
        </p:nvSpPr>
        <p:spPr>
          <a:xfrm>
            <a:off x="7769279" y="3192654"/>
            <a:ext cx="76408" cy="681152"/>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4" name="Cylindre 65"/>
          <p:cNvSpPr/>
          <p:nvPr/>
        </p:nvSpPr>
        <p:spPr>
          <a:xfrm>
            <a:off x="5706262" y="3116970"/>
            <a:ext cx="76408" cy="681152"/>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5" name="Cylindre 66"/>
          <p:cNvSpPr/>
          <p:nvPr/>
        </p:nvSpPr>
        <p:spPr>
          <a:xfrm rot="16200000">
            <a:off x="6776337" y="2127650"/>
            <a:ext cx="75684" cy="114612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6" name="Cylindre 67"/>
          <p:cNvSpPr/>
          <p:nvPr/>
        </p:nvSpPr>
        <p:spPr>
          <a:xfrm rot="16200000">
            <a:off x="5095361" y="2433282"/>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7" name="Rectangle 96"/>
          <p:cNvSpPr/>
          <p:nvPr/>
        </p:nvSpPr>
        <p:spPr>
          <a:xfrm>
            <a:off x="5247814" y="2057400"/>
            <a:ext cx="1069712" cy="1210937"/>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8" name="Rectangle 97"/>
          <p:cNvSpPr/>
          <p:nvPr/>
        </p:nvSpPr>
        <p:spPr>
          <a:xfrm>
            <a:off x="5324222" y="213308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99" name="Rectangle 98"/>
          <p:cNvSpPr/>
          <p:nvPr/>
        </p:nvSpPr>
        <p:spPr>
          <a:xfrm>
            <a:off x="5859078" y="213308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00" name="Rectangle 99"/>
          <p:cNvSpPr/>
          <p:nvPr/>
        </p:nvSpPr>
        <p:spPr>
          <a:xfrm>
            <a:off x="5324222" y="2511502"/>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01" name="Rectangle 100"/>
          <p:cNvSpPr/>
          <p:nvPr/>
        </p:nvSpPr>
        <p:spPr>
          <a:xfrm>
            <a:off x="5859078" y="2511502"/>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02" name="Rectangle 101"/>
          <p:cNvSpPr/>
          <p:nvPr/>
        </p:nvSpPr>
        <p:spPr>
          <a:xfrm>
            <a:off x="5324222" y="288991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03" name="Rectangle 102"/>
          <p:cNvSpPr/>
          <p:nvPr/>
        </p:nvSpPr>
        <p:spPr>
          <a:xfrm>
            <a:off x="5859078" y="288991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04" name="Rectangle 103"/>
          <p:cNvSpPr/>
          <p:nvPr/>
        </p:nvSpPr>
        <p:spPr>
          <a:xfrm rot="16200000">
            <a:off x="4235312" y="2473803"/>
            <a:ext cx="1207816" cy="382040"/>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sp>
        <p:nvSpPr>
          <p:cNvPr id="105" name="Cylindre 76"/>
          <p:cNvSpPr/>
          <p:nvPr/>
        </p:nvSpPr>
        <p:spPr>
          <a:xfrm rot="16200000">
            <a:off x="8380905" y="2433282"/>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06" name="Rectangle 105"/>
          <p:cNvSpPr/>
          <p:nvPr/>
        </p:nvSpPr>
        <p:spPr>
          <a:xfrm>
            <a:off x="7234423" y="2057400"/>
            <a:ext cx="1069712" cy="1210937"/>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07" name="Rectangle 106"/>
          <p:cNvSpPr/>
          <p:nvPr/>
        </p:nvSpPr>
        <p:spPr>
          <a:xfrm>
            <a:off x="7310831" y="213308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08" name="Rectangle 107"/>
          <p:cNvSpPr/>
          <p:nvPr/>
        </p:nvSpPr>
        <p:spPr>
          <a:xfrm>
            <a:off x="7845687" y="213308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09" name="Rectangle 108"/>
          <p:cNvSpPr/>
          <p:nvPr/>
        </p:nvSpPr>
        <p:spPr>
          <a:xfrm>
            <a:off x="7310831" y="2511502"/>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10" name="Rectangle 109"/>
          <p:cNvSpPr/>
          <p:nvPr/>
        </p:nvSpPr>
        <p:spPr>
          <a:xfrm>
            <a:off x="7845687" y="2511502"/>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11" name="Rectangle 110"/>
          <p:cNvSpPr/>
          <p:nvPr/>
        </p:nvSpPr>
        <p:spPr>
          <a:xfrm>
            <a:off x="7310831" y="288991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12" name="Rectangle 111"/>
          <p:cNvSpPr/>
          <p:nvPr/>
        </p:nvSpPr>
        <p:spPr>
          <a:xfrm>
            <a:off x="7845687" y="288991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13" name="Rectangle 112"/>
          <p:cNvSpPr/>
          <p:nvPr/>
        </p:nvSpPr>
        <p:spPr>
          <a:xfrm rot="5400000">
            <a:off x="8120473" y="2470290"/>
            <a:ext cx="1207814" cy="382040"/>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sp>
        <p:nvSpPr>
          <p:cNvPr id="114" name="Cylindre 85"/>
          <p:cNvSpPr/>
          <p:nvPr/>
        </p:nvSpPr>
        <p:spPr>
          <a:xfrm rot="16200000">
            <a:off x="5095361" y="4022638"/>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15" name="Rectangle 114"/>
          <p:cNvSpPr/>
          <p:nvPr/>
        </p:nvSpPr>
        <p:spPr>
          <a:xfrm>
            <a:off x="5247814" y="3646755"/>
            <a:ext cx="1069712" cy="1210937"/>
          </a:xfrm>
          <a:prstGeom prst="rect">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16" name="Rectangle 115"/>
          <p:cNvSpPr/>
          <p:nvPr/>
        </p:nvSpPr>
        <p:spPr>
          <a:xfrm>
            <a:off x="5324222" y="372243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17" name="Rectangle 116"/>
          <p:cNvSpPr/>
          <p:nvPr/>
        </p:nvSpPr>
        <p:spPr>
          <a:xfrm>
            <a:off x="5859078" y="372243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18" name="Rectangle 117"/>
          <p:cNvSpPr/>
          <p:nvPr/>
        </p:nvSpPr>
        <p:spPr>
          <a:xfrm>
            <a:off x="5324222" y="410085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19" name="Rectangle 118"/>
          <p:cNvSpPr/>
          <p:nvPr/>
        </p:nvSpPr>
        <p:spPr>
          <a:xfrm>
            <a:off x="5859078" y="410085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20" name="Rectangle 119"/>
          <p:cNvSpPr/>
          <p:nvPr/>
        </p:nvSpPr>
        <p:spPr>
          <a:xfrm>
            <a:off x="5324222" y="4479275"/>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21" name="Rectangle 120"/>
          <p:cNvSpPr/>
          <p:nvPr/>
        </p:nvSpPr>
        <p:spPr>
          <a:xfrm>
            <a:off x="5859078" y="4479275"/>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22" name="Rectangle 121"/>
          <p:cNvSpPr/>
          <p:nvPr/>
        </p:nvSpPr>
        <p:spPr>
          <a:xfrm rot="16200000">
            <a:off x="4235312" y="4063159"/>
            <a:ext cx="1207816" cy="382040"/>
          </a:xfrm>
          <a:prstGeom prst="rect">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sp>
        <p:nvSpPr>
          <p:cNvPr id="123" name="Cylindre 94"/>
          <p:cNvSpPr/>
          <p:nvPr/>
        </p:nvSpPr>
        <p:spPr>
          <a:xfrm rot="16200000">
            <a:off x="8380905" y="4022638"/>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24" name="Rectangle 123"/>
          <p:cNvSpPr/>
          <p:nvPr/>
        </p:nvSpPr>
        <p:spPr>
          <a:xfrm>
            <a:off x="7234422" y="3646755"/>
            <a:ext cx="1069712" cy="1210937"/>
          </a:xfrm>
          <a:prstGeom prst="rect">
            <a:avLst/>
          </a:prstGeom>
          <a:solidFill>
            <a:schemeClr val="bg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25" name="Rectangle 124"/>
          <p:cNvSpPr/>
          <p:nvPr/>
        </p:nvSpPr>
        <p:spPr>
          <a:xfrm>
            <a:off x="7310830" y="372243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26" name="Rectangle 125"/>
          <p:cNvSpPr/>
          <p:nvPr/>
        </p:nvSpPr>
        <p:spPr>
          <a:xfrm>
            <a:off x="7845686" y="372243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27" name="Rectangle 126"/>
          <p:cNvSpPr/>
          <p:nvPr/>
        </p:nvSpPr>
        <p:spPr>
          <a:xfrm>
            <a:off x="7310830" y="410085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28" name="Rectangle 127"/>
          <p:cNvSpPr/>
          <p:nvPr/>
        </p:nvSpPr>
        <p:spPr>
          <a:xfrm>
            <a:off x="7845686" y="410085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29" name="Rectangle 128"/>
          <p:cNvSpPr/>
          <p:nvPr/>
        </p:nvSpPr>
        <p:spPr>
          <a:xfrm>
            <a:off x="7310830" y="4479275"/>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30" name="Rectangle 129"/>
          <p:cNvSpPr/>
          <p:nvPr/>
        </p:nvSpPr>
        <p:spPr>
          <a:xfrm>
            <a:off x="7845686" y="4479275"/>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31" name="Rectangle 130"/>
          <p:cNvSpPr/>
          <p:nvPr/>
        </p:nvSpPr>
        <p:spPr>
          <a:xfrm rot="5400000">
            <a:off x="8120472" y="4059646"/>
            <a:ext cx="1207814" cy="382040"/>
          </a:xfrm>
          <a:prstGeom prst="rect">
            <a:avLst/>
          </a:prstGeom>
          <a:solidFill>
            <a:schemeClr val="bg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sp>
        <p:nvSpPr>
          <p:cNvPr id="134" name="TextBox 133"/>
          <p:cNvSpPr txBox="1"/>
          <p:nvPr/>
        </p:nvSpPr>
        <p:spPr>
          <a:xfrm>
            <a:off x="5257800" y="1745158"/>
            <a:ext cx="914400" cy="307777"/>
          </a:xfrm>
          <a:prstGeom prst="rect">
            <a:avLst/>
          </a:prstGeom>
          <a:noFill/>
        </p:spPr>
        <p:txBody>
          <a:bodyPr wrap="square" rtlCol="0">
            <a:spAutoFit/>
          </a:bodyPr>
          <a:lstStyle/>
          <a:p>
            <a:r>
              <a:rPr lang="en-US" sz="1400" smtClean="0">
                <a:latin typeface="Times New Roman"/>
                <a:cs typeface="Times New Roman"/>
              </a:rPr>
              <a:t>Node 0</a:t>
            </a:r>
            <a:endParaRPr lang="en-US" sz="1400">
              <a:latin typeface="Times New Roman"/>
              <a:cs typeface="Times New Roman"/>
            </a:endParaRPr>
          </a:p>
        </p:txBody>
      </p:sp>
      <p:sp>
        <p:nvSpPr>
          <p:cNvPr id="135" name="TextBox 134"/>
          <p:cNvSpPr txBox="1"/>
          <p:nvPr/>
        </p:nvSpPr>
        <p:spPr>
          <a:xfrm>
            <a:off x="7391400" y="1745158"/>
            <a:ext cx="914400" cy="307777"/>
          </a:xfrm>
          <a:prstGeom prst="rect">
            <a:avLst/>
          </a:prstGeom>
          <a:noFill/>
        </p:spPr>
        <p:txBody>
          <a:bodyPr wrap="square" rtlCol="0">
            <a:spAutoFit/>
          </a:bodyPr>
          <a:lstStyle/>
          <a:p>
            <a:pPr algn="r"/>
            <a:r>
              <a:rPr lang="en-US" sz="1400" smtClean="0">
                <a:latin typeface="Times New Roman"/>
                <a:cs typeface="Times New Roman"/>
              </a:rPr>
              <a:t>Node 1</a:t>
            </a:r>
            <a:endParaRPr lang="en-US" sz="1400">
              <a:latin typeface="Times New Roman"/>
              <a:cs typeface="Times New Roman"/>
            </a:endParaRPr>
          </a:p>
        </p:txBody>
      </p:sp>
      <p:sp>
        <p:nvSpPr>
          <p:cNvPr id="136" name="TextBox 135"/>
          <p:cNvSpPr txBox="1"/>
          <p:nvPr/>
        </p:nvSpPr>
        <p:spPr>
          <a:xfrm>
            <a:off x="5257800" y="4869358"/>
            <a:ext cx="914400" cy="307777"/>
          </a:xfrm>
          <a:prstGeom prst="rect">
            <a:avLst/>
          </a:prstGeom>
          <a:noFill/>
        </p:spPr>
        <p:txBody>
          <a:bodyPr wrap="square" rtlCol="0">
            <a:spAutoFit/>
          </a:bodyPr>
          <a:lstStyle/>
          <a:p>
            <a:r>
              <a:rPr lang="en-US" sz="1400" smtClean="0">
                <a:latin typeface="Times New Roman"/>
                <a:cs typeface="Times New Roman"/>
              </a:rPr>
              <a:t>Node 2</a:t>
            </a:r>
            <a:endParaRPr lang="en-US" sz="1400">
              <a:latin typeface="Times New Roman"/>
              <a:cs typeface="Times New Roman"/>
            </a:endParaRPr>
          </a:p>
        </p:txBody>
      </p:sp>
      <p:sp>
        <p:nvSpPr>
          <p:cNvPr id="137" name="TextBox 136"/>
          <p:cNvSpPr txBox="1"/>
          <p:nvPr/>
        </p:nvSpPr>
        <p:spPr>
          <a:xfrm>
            <a:off x="7391400" y="4857690"/>
            <a:ext cx="914400" cy="307777"/>
          </a:xfrm>
          <a:prstGeom prst="rect">
            <a:avLst/>
          </a:prstGeom>
          <a:noFill/>
        </p:spPr>
        <p:txBody>
          <a:bodyPr wrap="square" rtlCol="0">
            <a:spAutoFit/>
          </a:bodyPr>
          <a:lstStyle/>
          <a:p>
            <a:pPr algn="r"/>
            <a:r>
              <a:rPr lang="en-US" sz="1400" smtClean="0">
                <a:latin typeface="Times New Roman"/>
                <a:cs typeface="Times New Roman"/>
              </a:rPr>
              <a:t>Node 3</a:t>
            </a:r>
            <a:endParaRPr lang="en-US" sz="1400">
              <a:latin typeface="Times New Roman"/>
              <a:cs typeface="Times New Roman"/>
            </a:endParaRPr>
          </a:p>
        </p:txBody>
      </p:sp>
      <p:sp>
        <p:nvSpPr>
          <p:cNvPr id="161" name="TextBox 137"/>
          <p:cNvSpPr txBox="1"/>
          <p:nvPr/>
        </p:nvSpPr>
        <p:spPr>
          <a:xfrm rot="16200000">
            <a:off x="4226183" y="2479417"/>
            <a:ext cx="1213366" cy="369332"/>
          </a:xfrm>
          <a:prstGeom prst="rect">
            <a:avLst/>
          </a:prstGeom>
          <a:noFill/>
        </p:spPr>
        <p:txBody>
          <a:bodyPr wrap="square" rtlCol="0">
            <a:spAutoFit/>
          </a:bodyPr>
          <a:lstStyle/>
          <a:p>
            <a:pPr algn="ctr"/>
            <a:r>
              <a:rPr lang="en-US" smtClean="0">
                <a:latin typeface="Times New Roman"/>
                <a:cs typeface="Times New Roman"/>
              </a:rPr>
              <a:t>Memory</a:t>
            </a:r>
            <a:endParaRPr lang="en-US">
              <a:latin typeface="Times New Roman"/>
              <a:cs typeface="Times New Roman"/>
            </a:endParaRPr>
          </a:p>
        </p:txBody>
      </p:sp>
      <p:sp>
        <p:nvSpPr>
          <p:cNvPr id="162" name="TextBox 137"/>
          <p:cNvSpPr txBox="1"/>
          <p:nvPr/>
        </p:nvSpPr>
        <p:spPr>
          <a:xfrm rot="16200000">
            <a:off x="8112383" y="2479417"/>
            <a:ext cx="1213366" cy="369332"/>
          </a:xfrm>
          <a:prstGeom prst="rect">
            <a:avLst/>
          </a:prstGeom>
          <a:noFill/>
        </p:spPr>
        <p:txBody>
          <a:bodyPr wrap="square" rtlCol="0">
            <a:spAutoFit/>
          </a:bodyPr>
          <a:lstStyle/>
          <a:p>
            <a:pPr algn="ctr"/>
            <a:r>
              <a:rPr lang="en-US" smtClean="0">
                <a:latin typeface="Times New Roman"/>
                <a:cs typeface="Times New Roman"/>
              </a:rPr>
              <a:t>Memory</a:t>
            </a:r>
            <a:endParaRPr lang="en-US">
              <a:latin typeface="Times New Roman"/>
              <a:cs typeface="Times New Roman"/>
            </a:endParaRPr>
          </a:p>
        </p:txBody>
      </p:sp>
      <p:sp>
        <p:nvSpPr>
          <p:cNvPr id="163" name="TextBox 137"/>
          <p:cNvSpPr txBox="1"/>
          <p:nvPr/>
        </p:nvSpPr>
        <p:spPr>
          <a:xfrm rot="16200000">
            <a:off x="4226183" y="4079617"/>
            <a:ext cx="1213366" cy="369332"/>
          </a:xfrm>
          <a:prstGeom prst="rect">
            <a:avLst/>
          </a:prstGeom>
          <a:noFill/>
        </p:spPr>
        <p:txBody>
          <a:bodyPr wrap="square" rtlCol="0">
            <a:spAutoFit/>
          </a:bodyPr>
          <a:lstStyle/>
          <a:p>
            <a:pPr algn="ctr"/>
            <a:r>
              <a:rPr lang="en-US" smtClean="0">
                <a:latin typeface="Times New Roman"/>
                <a:cs typeface="Times New Roman"/>
              </a:rPr>
              <a:t>Memory</a:t>
            </a:r>
            <a:endParaRPr lang="en-US">
              <a:latin typeface="Times New Roman"/>
              <a:cs typeface="Times New Roman"/>
            </a:endParaRPr>
          </a:p>
        </p:txBody>
      </p:sp>
      <p:sp>
        <p:nvSpPr>
          <p:cNvPr id="167" name="TextBox 137"/>
          <p:cNvSpPr txBox="1"/>
          <p:nvPr/>
        </p:nvSpPr>
        <p:spPr>
          <a:xfrm rot="16200000">
            <a:off x="8112383" y="4079617"/>
            <a:ext cx="1213366" cy="369332"/>
          </a:xfrm>
          <a:prstGeom prst="rect">
            <a:avLst/>
          </a:prstGeom>
          <a:noFill/>
        </p:spPr>
        <p:txBody>
          <a:bodyPr wrap="square" rtlCol="0">
            <a:spAutoFit/>
          </a:bodyPr>
          <a:lstStyle/>
          <a:p>
            <a:pPr algn="ctr"/>
            <a:r>
              <a:rPr lang="en-US" smtClean="0">
                <a:latin typeface="Times New Roman"/>
                <a:cs typeface="Times New Roman"/>
              </a:rPr>
              <a:t>Memory</a:t>
            </a:r>
            <a:endParaRPr lang="en-US">
              <a:latin typeface="Times New Roman"/>
              <a:cs typeface="Times New Roman"/>
            </a:endParaRPr>
          </a:p>
        </p:txBody>
      </p:sp>
      <p:sp>
        <p:nvSpPr>
          <p:cNvPr id="174" name="ZoneTexte 173"/>
          <p:cNvSpPr txBox="1"/>
          <p:nvPr/>
        </p:nvSpPr>
        <p:spPr>
          <a:xfrm>
            <a:off x="5867400" y="5486400"/>
            <a:ext cx="3062057" cy="707886"/>
          </a:xfrm>
          <a:prstGeom prst="rect">
            <a:avLst/>
          </a:prstGeom>
          <a:noFill/>
        </p:spPr>
        <p:txBody>
          <a:bodyPr wrap="none" rtlCol="0">
            <a:spAutoFit/>
          </a:bodyPr>
          <a:lstStyle/>
          <a:p>
            <a:r>
              <a:rPr lang="en-US" sz="2000" smtClean="0">
                <a:latin typeface="Times New Roman"/>
                <a:cs typeface="Times New Roman"/>
              </a:rPr>
              <a:t>Local access: ~ 130 cycles</a:t>
            </a:r>
          </a:p>
          <a:p>
            <a:r>
              <a:rPr lang="en-US" sz="2000" smtClean="0">
                <a:latin typeface="Times New Roman"/>
                <a:cs typeface="Times New Roman"/>
              </a:rPr>
              <a:t>Remote access: ~350 cycles</a:t>
            </a:r>
            <a:endParaRPr lang="en-US" sz="2000">
              <a:latin typeface="Times New Roman"/>
              <a:cs typeface="Times New Roman"/>
            </a:endParaRPr>
          </a:p>
        </p:txBody>
      </p:sp>
      <p:sp>
        <p:nvSpPr>
          <p:cNvPr id="182" name="TextBox 143"/>
          <p:cNvSpPr txBox="1"/>
          <p:nvPr/>
        </p:nvSpPr>
        <p:spPr>
          <a:xfrm>
            <a:off x="1066800" y="6248400"/>
            <a:ext cx="3505200" cy="400110"/>
          </a:xfrm>
          <a:prstGeom prst="rect">
            <a:avLst/>
          </a:prstGeom>
          <a:solidFill>
            <a:schemeClr val="bg1"/>
          </a:solidFill>
        </p:spPr>
        <p:txBody>
          <a:bodyPr wrap="square" rtlCol="0">
            <a:noAutofit/>
          </a:bodyPr>
          <a:lstStyle/>
          <a:p>
            <a:pPr algn="ctr"/>
            <a:r>
              <a:rPr lang="en-US" sz="2000" smtClean="0">
                <a:latin typeface="Times New Roman"/>
                <a:cs typeface="Times New Roman"/>
              </a:rPr>
              <a:t>#cores = #threads</a:t>
            </a:r>
            <a:endParaRPr lang="en-US">
              <a:latin typeface="Times New Roman"/>
              <a:cs typeface="Times New Roman"/>
            </a:endParaRPr>
          </a:p>
        </p:txBody>
      </p:sp>
      <p:sp>
        <p:nvSpPr>
          <p:cNvPr id="183" name="ZoneTexte 182"/>
          <p:cNvSpPr txBox="1"/>
          <p:nvPr/>
        </p:nvSpPr>
        <p:spPr>
          <a:xfrm>
            <a:off x="0" y="5867400"/>
            <a:ext cx="1066800" cy="400110"/>
          </a:xfrm>
          <a:prstGeom prst="rect">
            <a:avLst/>
          </a:prstGeom>
          <a:noFill/>
        </p:spPr>
        <p:txBody>
          <a:bodyPr wrap="square" rtlCol="0">
            <a:spAutoFit/>
          </a:bodyPr>
          <a:lstStyle/>
          <a:p>
            <a:pPr algn="r"/>
            <a:r>
              <a:rPr lang="en-US" sz="2000" b="1" smtClean="0">
                <a:solidFill>
                  <a:srgbClr val="008000"/>
                </a:solidFill>
                <a:cs typeface="Times New Roman"/>
              </a:rPr>
              <a:t>Better</a:t>
            </a:r>
            <a:r>
              <a:rPr lang="en-US" sz="2000" smtClean="0">
                <a:solidFill>
                  <a:srgbClr val="008000"/>
                </a:solidFill>
                <a:latin typeface="Lucida Grande"/>
                <a:ea typeface="Lucida Grande"/>
                <a:cs typeface="Lucida Grande"/>
              </a:rPr>
              <a:t>↓</a:t>
            </a:r>
            <a:endParaRPr lang="en-US" sz="2000" b="1">
              <a:solidFill>
                <a:srgbClr val="008000"/>
              </a:solidFill>
              <a:cs typeface="Times New Roman"/>
            </a:endParaRPr>
          </a:p>
        </p:txBody>
      </p:sp>
      <p:sp>
        <p:nvSpPr>
          <p:cNvPr id="185" name="ZoneTexte 184"/>
          <p:cNvSpPr txBox="1"/>
          <p:nvPr/>
        </p:nvSpPr>
        <p:spPr>
          <a:xfrm rot="16200000">
            <a:off x="-1400144" y="3914744"/>
            <a:ext cx="3352800" cy="552512"/>
          </a:xfrm>
          <a:prstGeom prst="rect">
            <a:avLst/>
          </a:prstGeom>
          <a:solidFill>
            <a:schemeClr val="bg1"/>
          </a:solidFill>
        </p:spPr>
        <p:txBody>
          <a:bodyPr wrap="none" rtlCol="0">
            <a:noAutofit/>
          </a:bodyPr>
          <a:lstStyle/>
          <a:p>
            <a:pPr algn="ctr"/>
            <a:r>
              <a:rPr lang="en-US" sz="2000" smtClean="0">
                <a:latin typeface="Times New Roman"/>
                <a:cs typeface="Times New Roman"/>
              </a:rPr>
              <a:t>Completion time (ms)</a:t>
            </a:r>
            <a:endParaRPr lang="en-US" sz="2000">
              <a:latin typeface="Times New Roman"/>
              <a:cs typeface="Times New Roman"/>
            </a:endParaRPr>
          </a:p>
        </p:txBody>
      </p:sp>
      <p:sp>
        <p:nvSpPr>
          <p:cNvPr id="190" name="Rectangle 189"/>
          <p:cNvSpPr/>
          <p:nvPr/>
        </p:nvSpPr>
        <p:spPr>
          <a:xfrm>
            <a:off x="1905000" y="2362200"/>
            <a:ext cx="2286000" cy="1219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ZoneTexte 190"/>
          <p:cNvSpPr txBox="1"/>
          <p:nvPr/>
        </p:nvSpPr>
        <p:spPr>
          <a:xfrm>
            <a:off x="1295400" y="2057400"/>
            <a:ext cx="3124200" cy="1143000"/>
          </a:xfrm>
          <a:prstGeom prst="rect">
            <a:avLst/>
          </a:prstGeom>
          <a:solidFill>
            <a:schemeClr val="bg1"/>
          </a:solidFill>
        </p:spPr>
        <p:txBody>
          <a:bodyPr wrap="square" rtlCol="0" anchor="ctr" anchorCtr="0">
            <a:noAutofit/>
          </a:bodyPr>
          <a:lstStyle/>
          <a:p>
            <a:pPr algn="ctr"/>
            <a:r>
              <a:rPr lang="en-US" sz="2000" smtClean="0">
                <a:solidFill>
                  <a:srgbClr val="000090"/>
                </a:solidFill>
                <a:latin typeface="Times New Roman"/>
                <a:cs typeface="Times New Roman"/>
              </a:rPr>
              <a:t>Time to perform a fixed</a:t>
            </a:r>
          </a:p>
          <a:p>
            <a:pPr algn="ctr"/>
            <a:r>
              <a:rPr lang="en-US" sz="2000" smtClean="0">
                <a:solidFill>
                  <a:srgbClr val="000090"/>
                </a:solidFill>
                <a:latin typeface="Times New Roman"/>
                <a:cs typeface="Times New Roman"/>
              </a:rPr>
              <a:t>number of reads in //</a:t>
            </a:r>
            <a:endParaRPr lang="en-US" sz="2000">
              <a:solidFill>
                <a:srgbClr val="000090"/>
              </a:solidFill>
              <a:latin typeface="Times New Roman"/>
              <a:cs typeface="Times New Roman"/>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Image 67" descr="amd_bal_local_remote.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 y="1905000"/>
            <a:ext cx="4876800" cy="4724400"/>
          </a:xfrm>
          <a:prstGeom prst="rect">
            <a:avLst/>
          </a:prstGeom>
        </p:spPr>
      </p:pic>
      <p:sp>
        <p:nvSpPr>
          <p:cNvPr id="89" name="Espace réservé du contenu 88"/>
          <p:cNvSpPr>
            <a:spLocks noGrp="1"/>
          </p:cNvSpPr>
          <p:nvPr>
            <p:ph idx="1"/>
          </p:nvPr>
        </p:nvSpPr>
        <p:spPr/>
        <p:txBody>
          <a:bodyPr/>
          <a:lstStyle/>
          <a:p>
            <a:r>
              <a:rPr lang="en-US" smtClean="0"/>
              <a:t>Our machine: AMD </a:t>
            </a:r>
            <a:r>
              <a:rPr lang="en-US" err="1" smtClean="0"/>
              <a:t>Magny-Cours</a:t>
            </a:r>
            <a:r>
              <a:rPr lang="en-US" smtClean="0"/>
              <a:t> with </a:t>
            </a:r>
            <a:r>
              <a:rPr lang="en-US" b="1" smtClean="0"/>
              <a:t>8 nodes </a:t>
            </a:r>
            <a:r>
              <a:rPr lang="en-US" smtClean="0"/>
              <a:t>and </a:t>
            </a:r>
            <a:r>
              <a:rPr lang="en-US" b="1" smtClean="0"/>
              <a:t>48 cores</a:t>
            </a:r>
          </a:p>
          <a:p>
            <a:pPr lvl="1"/>
            <a:r>
              <a:rPr lang="en-US" smtClean="0"/>
              <a:t>12 GB per node</a:t>
            </a:r>
          </a:p>
          <a:p>
            <a:pPr lvl="1"/>
            <a:r>
              <a:rPr lang="en-US" smtClean="0"/>
              <a:t>6 cores per node</a:t>
            </a:r>
          </a:p>
        </p:txBody>
      </p:sp>
      <p:sp>
        <p:nvSpPr>
          <p:cNvPr id="139" name="Titre 138"/>
          <p:cNvSpPr>
            <a:spLocks noGrp="1"/>
          </p:cNvSpPr>
          <p:nvPr>
            <p:ph type="title"/>
          </p:nvPr>
        </p:nvSpPr>
        <p:spPr/>
        <p:txBody>
          <a:bodyPr>
            <a:noAutofit/>
          </a:bodyPr>
          <a:lstStyle/>
          <a:p>
            <a:r>
              <a:rPr lang="en-US" smtClean="0"/>
              <a:t>From centralized architectures to distributed ones</a:t>
            </a:r>
            <a:endParaRPr lang="en-US"/>
          </a:p>
        </p:txBody>
      </p:sp>
      <p:sp>
        <p:nvSpPr>
          <p:cNvPr id="4" name="Date Placeholder 3"/>
          <p:cNvSpPr>
            <a:spLocks noGrp="1"/>
          </p:cNvSpPr>
          <p:nvPr>
            <p:ph type="dt" sz="half" idx="10"/>
          </p:nvPr>
        </p:nvSpPr>
        <p:spPr/>
        <p:txBody>
          <a:bodyPr/>
          <a:lstStyle/>
          <a:p>
            <a:r>
              <a:rPr lang="en-US" smtClean="0"/>
              <a:t>Lokesh Gidra</a:t>
            </a:r>
            <a:endParaRPr lang="en-US"/>
          </a:p>
        </p:txBody>
      </p:sp>
      <p:sp>
        <p:nvSpPr>
          <p:cNvPr id="5" name="Footer Placeholder 4"/>
          <p:cNvSpPr>
            <a:spLocks noGrp="1"/>
          </p:cNvSpPr>
          <p:nvPr>
            <p:ph type="ftr" sz="quarter" idx="11"/>
          </p:nvPr>
        </p:nvSpPr>
        <p:spPr/>
        <p:txBody>
          <a:bodyPr/>
          <a:lstStyle/>
          <a:p>
            <a:r>
              <a:rPr lang="en-US" smtClean="0"/>
              <a:t>A Study of the Scalability of Garbage Collectors on Multicores</a:t>
            </a:r>
            <a:endParaRPr lang="en-US"/>
          </a:p>
        </p:txBody>
      </p:sp>
      <p:sp>
        <p:nvSpPr>
          <p:cNvPr id="6" name="Slide Number Placeholder 5"/>
          <p:cNvSpPr>
            <a:spLocks noGrp="1"/>
          </p:cNvSpPr>
          <p:nvPr>
            <p:ph type="sldNum" sz="quarter" idx="12"/>
          </p:nvPr>
        </p:nvSpPr>
        <p:spPr/>
        <p:txBody>
          <a:bodyPr/>
          <a:lstStyle/>
          <a:p>
            <a:fld id="{92BDF9E0-75C6-4D77-A6BA-576DDC803D1A}" type="slidenum">
              <a:rPr lang="en-US" smtClean="0"/>
              <a:pPr/>
              <a:t>8</a:t>
            </a:fld>
            <a:endParaRPr lang="en-US"/>
          </a:p>
        </p:txBody>
      </p:sp>
      <p:sp>
        <p:nvSpPr>
          <p:cNvPr id="90" name="Cylindre 61"/>
          <p:cNvSpPr/>
          <p:nvPr/>
        </p:nvSpPr>
        <p:spPr>
          <a:xfrm rot="3120000">
            <a:off x="6765474" y="2205932"/>
            <a:ext cx="98861" cy="254187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1" name="Cylindre 62"/>
          <p:cNvSpPr/>
          <p:nvPr/>
        </p:nvSpPr>
        <p:spPr>
          <a:xfrm rot="18480000">
            <a:off x="6726544" y="2148345"/>
            <a:ext cx="98861" cy="254187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2" name="Cylindre 63"/>
          <p:cNvSpPr/>
          <p:nvPr/>
        </p:nvSpPr>
        <p:spPr>
          <a:xfrm rot="16200000">
            <a:off x="6776337" y="3641322"/>
            <a:ext cx="75684" cy="114612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3" name="Cylindre 64"/>
          <p:cNvSpPr/>
          <p:nvPr/>
        </p:nvSpPr>
        <p:spPr>
          <a:xfrm>
            <a:off x="7769279" y="3192654"/>
            <a:ext cx="76408" cy="681152"/>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4" name="Cylindre 65"/>
          <p:cNvSpPr/>
          <p:nvPr/>
        </p:nvSpPr>
        <p:spPr>
          <a:xfrm>
            <a:off x="5706262" y="3116970"/>
            <a:ext cx="76408" cy="681152"/>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5" name="Cylindre 66"/>
          <p:cNvSpPr/>
          <p:nvPr/>
        </p:nvSpPr>
        <p:spPr>
          <a:xfrm rot="16200000">
            <a:off x="6776337" y="2127650"/>
            <a:ext cx="75684" cy="114612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6" name="Cylindre 67"/>
          <p:cNvSpPr/>
          <p:nvPr/>
        </p:nvSpPr>
        <p:spPr>
          <a:xfrm rot="16200000">
            <a:off x="5095361" y="2433282"/>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7" name="Rectangle 96"/>
          <p:cNvSpPr/>
          <p:nvPr/>
        </p:nvSpPr>
        <p:spPr>
          <a:xfrm>
            <a:off x="5247814" y="2057400"/>
            <a:ext cx="1069712" cy="1210937"/>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8" name="Rectangle 97"/>
          <p:cNvSpPr/>
          <p:nvPr/>
        </p:nvSpPr>
        <p:spPr>
          <a:xfrm>
            <a:off x="5324222" y="213308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99" name="Rectangle 98"/>
          <p:cNvSpPr/>
          <p:nvPr/>
        </p:nvSpPr>
        <p:spPr>
          <a:xfrm>
            <a:off x="5859078" y="213308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00" name="Rectangle 99"/>
          <p:cNvSpPr/>
          <p:nvPr/>
        </p:nvSpPr>
        <p:spPr>
          <a:xfrm>
            <a:off x="5324222" y="2511502"/>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01" name="Rectangle 100"/>
          <p:cNvSpPr/>
          <p:nvPr/>
        </p:nvSpPr>
        <p:spPr>
          <a:xfrm>
            <a:off x="5859078" y="2511502"/>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02" name="Rectangle 101"/>
          <p:cNvSpPr/>
          <p:nvPr/>
        </p:nvSpPr>
        <p:spPr>
          <a:xfrm>
            <a:off x="5324222" y="288991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03" name="Rectangle 102"/>
          <p:cNvSpPr/>
          <p:nvPr/>
        </p:nvSpPr>
        <p:spPr>
          <a:xfrm>
            <a:off x="5859078" y="288991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04" name="Rectangle 103"/>
          <p:cNvSpPr/>
          <p:nvPr/>
        </p:nvSpPr>
        <p:spPr>
          <a:xfrm rot="16200000">
            <a:off x="4235312" y="2473803"/>
            <a:ext cx="1207816" cy="382040"/>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sp>
        <p:nvSpPr>
          <p:cNvPr id="105" name="Cylindre 76"/>
          <p:cNvSpPr/>
          <p:nvPr/>
        </p:nvSpPr>
        <p:spPr>
          <a:xfrm rot="16200000">
            <a:off x="8380905" y="2433282"/>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06" name="Rectangle 105"/>
          <p:cNvSpPr/>
          <p:nvPr/>
        </p:nvSpPr>
        <p:spPr>
          <a:xfrm>
            <a:off x="7234423" y="2057400"/>
            <a:ext cx="1069712" cy="1210937"/>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07" name="Rectangle 106"/>
          <p:cNvSpPr/>
          <p:nvPr/>
        </p:nvSpPr>
        <p:spPr>
          <a:xfrm>
            <a:off x="7310831" y="213308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08" name="Rectangle 107"/>
          <p:cNvSpPr/>
          <p:nvPr/>
        </p:nvSpPr>
        <p:spPr>
          <a:xfrm>
            <a:off x="7845687" y="213308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09" name="Rectangle 108"/>
          <p:cNvSpPr/>
          <p:nvPr/>
        </p:nvSpPr>
        <p:spPr>
          <a:xfrm>
            <a:off x="7310831" y="2511502"/>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10" name="Rectangle 109"/>
          <p:cNvSpPr/>
          <p:nvPr/>
        </p:nvSpPr>
        <p:spPr>
          <a:xfrm>
            <a:off x="7845687" y="2511502"/>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11" name="Rectangle 110"/>
          <p:cNvSpPr/>
          <p:nvPr/>
        </p:nvSpPr>
        <p:spPr>
          <a:xfrm>
            <a:off x="7310831" y="288991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12" name="Rectangle 111"/>
          <p:cNvSpPr/>
          <p:nvPr/>
        </p:nvSpPr>
        <p:spPr>
          <a:xfrm>
            <a:off x="7845687" y="288991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13" name="Rectangle 112"/>
          <p:cNvSpPr/>
          <p:nvPr/>
        </p:nvSpPr>
        <p:spPr>
          <a:xfrm rot="5400000">
            <a:off x="8120473" y="2470290"/>
            <a:ext cx="1207814" cy="382040"/>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sp>
        <p:nvSpPr>
          <p:cNvPr id="114" name="Cylindre 85"/>
          <p:cNvSpPr/>
          <p:nvPr/>
        </p:nvSpPr>
        <p:spPr>
          <a:xfrm rot="16200000">
            <a:off x="5095361" y="4022638"/>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15" name="Rectangle 114"/>
          <p:cNvSpPr/>
          <p:nvPr/>
        </p:nvSpPr>
        <p:spPr>
          <a:xfrm>
            <a:off x="5247814" y="3646755"/>
            <a:ext cx="1069712" cy="1210937"/>
          </a:xfrm>
          <a:prstGeom prst="rect">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16" name="Rectangle 115"/>
          <p:cNvSpPr/>
          <p:nvPr/>
        </p:nvSpPr>
        <p:spPr>
          <a:xfrm>
            <a:off x="5324222" y="372243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17" name="Rectangle 116"/>
          <p:cNvSpPr/>
          <p:nvPr/>
        </p:nvSpPr>
        <p:spPr>
          <a:xfrm>
            <a:off x="5859078" y="372243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18" name="Rectangle 117"/>
          <p:cNvSpPr/>
          <p:nvPr/>
        </p:nvSpPr>
        <p:spPr>
          <a:xfrm>
            <a:off x="5324222" y="410085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19" name="Rectangle 118"/>
          <p:cNvSpPr/>
          <p:nvPr/>
        </p:nvSpPr>
        <p:spPr>
          <a:xfrm>
            <a:off x="5859078" y="410085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20" name="Rectangle 119"/>
          <p:cNvSpPr/>
          <p:nvPr/>
        </p:nvSpPr>
        <p:spPr>
          <a:xfrm>
            <a:off x="5324222" y="4479275"/>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21" name="Rectangle 120"/>
          <p:cNvSpPr/>
          <p:nvPr/>
        </p:nvSpPr>
        <p:spPr>
          <a:xfrm>
            <a:off x="5859078" y="4479275"/>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22" name="Rectangle 121"/>
          <p:cNvSpPr/>
          <p:nvPr/>
        </p:nvSpPr>
        <p:spPr>
          <a:xfrm rot="16200000">
            <a:off x="4235312" y="4063159"/>
            <a:ext cx="1207816" cy="382040"/>
          </a:xfrm>
          <a:prstGeom prst="rect">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sp>
        <p:nvSpPr>
          <p:cNvPr id="123" name="Cylindre 94"/>
          <p:cNvSpPr/>
          <p:nvPr/>
        </p:nvSpPr>
        <p:spPr>
          <a:xfrm rot="16200000">
            <a:off x="8380905" y="4022638"/>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24" name="Rectangle 123"/>
          <p:cNvSpPr/>
          <p:nvPr/>
        </p:nvSpPr>
        <p:spPr>
          <a:xfrm>
            <a:off x="7234422" y="3646755"/>
            <a:ext cx="1069712" cy="1210937"/>
          </a:xfrm>
          <a:prstGeom prst="rect">
            <a:avLst/>
          </a:prstGeom>
          <a:solidFill>
            <a:schemeClr val="bg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25" name="Rectangle 124"/>
          <p:cNvSpPr/>
          <p:nvPr/>
        </p:nvSpPr>
        <p:spPr>
          <a:xfrm>
            <a:off x="7310830" y="372243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26" name="Rectangle 125"/>
          <p:cNvSpPr/>
          <p:nvPr/>
        </p:nvSpPr>
        <p:spPr>
          <a:xfrm>
            <a:off x="7845686" y="372243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27" name="Rectangle 126"/>
          <p:cNvSpPr/>
          <p:nvPr/>
        </p:nvSpPr>
        <p:spPr>
          <a:xfrm>
            <a:off x="7310830" y="410085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28" name="Rectangle 127"/>
          <p:cNvSpPr/>
          <p:nvPr/>
        </p:nvSpPr>
        <p:spPr>
          <a:xfrm>
            <a:off x="7845686" y="410085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29" name="Rectangle 128"/>
          <p:cNvSpPr/>
          <p:nvPr/>
        </p:nvSpPr>
        <p:spPr>
          <a:xfrm>
            <a:off x="7310830" y="4479275"/>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30" name="Rectangle 129"/>
          <p:cNvSpPr/>
          <p:nvPr/>
        </p:nvSpPr>
        <p:spPr>
          <a:xfrm>
            <a:off x="7845686" y="4479275"/>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31" name="Rectangle 130"/>
          <p:cNvSpPr/>
          <p:nvPr/>
        </p:nvSpPr>
        <p:spPr>
          <a:xfrm rot="5400000">
            <a:off x="8120472" y="4059646"/>
            <a:ext cx="1207814" cy="382040"/>
          </a:xfrm>
          <a:prstGeom prst="rect">
            <a:avLst/>
          </a:prstGeom>
          <a:solidFill>
            <a:schemeClr val="bg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sp>
        <p:nvSpPr>
          <p:cNvPr id="134" name="TextBox 133"/>
          <p:cNvSpPr txBox="1"/>
          <p:nvPr/>
        </p:nvSpPr>
        <p:spPr>
          <a:xfrm>
            <a:off x="5257800" y="1745158"/>
            <a:ext cx="914400" cy="307777"/>
          </a:xfrm>
          <a:prstGeom prst="rect">
            <a:avLst/>
          </a:prstGeom>
          <a:noFill/>
        </p:spPr>
        <p:txBody>
          <a:bodyPr wrap="square" rtlCol="0">
            <a:spAutoFit/>
          </a:bodyPr>
          <a:lstStyle/>
          <a:p>
            <a:r>
              <a:rPr lang="en-US" sz="1400" smtClean="0">
                <a:latin typeface="Times New Roman"/>
                <a:cs typeface="Times New Roman"/>
              </a:rPr>
              <a:t>Node 0</a:t>
            </a:r>
            <a:endParaRPr lang="en-US" sz="1400">
              <a:latin typeface="Times New Roman"/>
              <a:cs typeface="Times New Roman"/>
            </a:endParaRPr>
          </a:p>
        </p:txBody>
      </p:sp>
      <p:sp>
        <p:nvSpPr>
          <p:cNvPr id="135" name="TextBox 134"/>
          <p:cNvSpPr txBox="1"/>
          <p:nvPr/>
        </p:nvSpPr>
        <p:spPr>
          <a:xfrm>
            <a:off x="7391400" y="1745158"/>
            <a:ext cx="914400" cy="307777"/>
          </a:xfrm>
          <a:prstGeom prst="rect">
            <a:avLst/>
          </a:prstGeom>
          <a:noFill/>
        </p:spPr>
        <p:txBody>
          <a:bodyPr wrap="square" rtlCol="0">
            <a:spAutoFit/>
          </a:bodyPr>
          <a:lstStyle/>
          <a:p>
            <a:pPr algn="r"/>
            <a:r>
              <a:rPr lang="en-US" sz="1400" smtClean="0">
                <a:latin typeface="Times New Roman"/>
                <a:cs typeface="Times New Roman"/>
              </a:rPr>
              <a:t>Node 1</a:t>
            </a:r>
            <a:endParaRPr lang="en-US" sz="1400">
              <a:latin typeface="Times New Roman"/>
              <a:cs typeface="Times New Roman"/>
            </a:endParaRPr>
          </a:p>
        </p:txBody>
      </p:sp>
      <p:sp>
        <p:nvSpPr>
          <p:cNvPr id="136" name="TextBox 135"/>
          <p:cNvSpPr txBox="1"/>
          <p:nvPr/>
        </p:nvSpPr>
        <p:spPr>
          <a:xfrm>
            <a:off x="5257800" y="4869358"/>
            <a:ext cx="914400" cy="307777"/>
          </a:xfrm>
          <a:prstGeom prst="rect">
            <a:avLst/>
          </a:prstGeom>
          <a:noFill/>
        </p:spPr>
        <p:txBody>
          <a:bodyPr wrap="square" rtlCol="0">
            <a:spAutoFit/>
          </a:bodyPr>
          <a:lstStyle/>
          <a:p>
            <a:r>
              <a:rPr lang="en-US" sz="1400" smtClean="0">
                <a:latin typeface="Times New Roman"/>
                <a:cs typeface="Times New Roman"/>
              </a:rPr>
              <a:t>Node 2</a:t>
            </a:r>
            <a:endParaRPr lang="en-US" sz="1400">
              <a:latin typeface="Times New Roman"/>
              <a:cs typeface="Times New Roman"/>
            </a:endParaRPr>
          </a:p>
        </p:txBody>
      </p:sp>
      <p:sp>
        <p:nvSpPr>
          <p:cNvPr id="137" name="TextBox 136"/>
          <p:cNvSpPr txBox="1"/>
          <p:nvPr/>
        </p:nvSpPr>
        <p:spPr>
          <a:xfrm>
            <a:off x="7391400" y="4857690"/>
            <a:ext cx="914400" cy="307777"/>
          </a:xfrm>
          <a:prstGeom prst="rect">
            <a:avLst/>
          </a:prstGeom>
          <a:noFill/>
        </p:spPr>
        <p:txBody>
          <a:bodyPr wrap="square" rtlCol="0">
            <a:spAutoFit/>
          </a:bodyPr>
          <a:lstStyle/>
          <a:p>
            <a:pPr algn="r"/>
            <a:r>
              <a:rPr lang="en-US" sz="1400" smtClean="0">
                <a:latin typeface="Times New Roman"/>
                <a:cs typeface="Times New Roman"/>
              </a:rPr>
              <a:t>Node 3</a:t>
            </a:r>
            <a:endParaRPr lang="en-US" sz="1400">
              <a:latin typeface="Times New Roman"/>
              <a:cs typeface="Times New Roman"/>
            </a:endParaRPr>
          </a:p>
        </p:txBody>
      </p:sp>
      <p:sp>
        <p:nvSpPr>
          <p:cNvPr id="161" name="TextBox 137"/>
          <p:cNvSpPr txBox="1"/>
          <p:nvPr/>
        </p:nvSpPr>
        <p:spPr>
          <a:xfrm rot="16200000">
            <a:off x="4226183" y="2479417"/>
            <a:ext cx="1213366" cy="369332"/>
          </a:xfrm>
          <a:prstGeom prst="rect">
            <a:avLst/>
          </a:prstGeom>
          <a:noFill/>
        </p:spPr>
        <p:txBody>
          <a:bodyPr wrap="square" rtlCol="0">
            <a:spAutoFit/>
          </a:bodyPr>
          <a:lstStyle/>
          <a:p>
            <a:pPr algn="ctr"/>
            <a:r>
              <a:rPr lang="en-US" smtClean="0">
                <a:latin typeface="Times New Roman"/>
                <a:cs typeface="Times New Roman"/>
              </a:rPr>
              <a:t>Memory</a:t>
            </a:r>
            <a:endParaRPr lang="en-US">
              <a:latin typeface="Times New Roman"/>
              <a:cs typeface="Times New Roman"/>
            </a:endParaRPr>
          </a:p>
        </p:txBody>
      </p:sp>
      <p:sp>
        <p:nvSpPr>
          <p:cNvPr id="162" name="TextBox 137"/>
          <p:cNvSpPr txBox="1"/>
          <p:nvPr/>
        </p:nvSpPr>
        <p:spPr>
          <a:xfrm rot="16200000">
            <a:off x="8112383" y="2479417"/>
            <a:ext cx="1213366" cy="369332"/>
          </a:xfrm>
          <a:prstGeom prst="rect">
            <a:avLst/>
          </a:prstGeom>
          <a:noFill/>
        </p:spPr>
        <p:txBody>
          <a:bodyPr wrap="square" rtlCol="0">
            <a:spAutoFit/>
          </a:bodyPr>
          <a:lstStyle/>
          <a:p>
            <a:pPr algn="ctr"/>
            <a:r>
              <a:rPr lang="en-US" smtClean="0">
                <a:latin typeface="Times New Roman"/>
                <a:cs typeface="Times New Roman"/>
              </a:rPr>
              <a:t>Memory</a:t>
            </a:r>
            <a:endParaRPr lang="en-US">
              <a:latin typeface="Times New Roman"/>
              <a:cs typeface="Times New Roman"/>
            </a:endParaRPr>
          </a:p>
        </p:txBody>
      </p:sp>
      <p:sp>
        <p:nvSpPr>
          <p:cNvPr id="163" name="TextBox 137"/>
          <p:cNvSpPr txBox="1"/>
          <p:nvPr/>
        </p:nvSpPr>
        <p:spPr>
          <a:xfrm rot="16200000">
            <a:off x="4226183" y="4079617"/>
            <a:ext cx="1213366" cy="369332"/>
          </a:xfrm>
          <a:prstGeom prst="rect">
            <a:avLst/>
          </a:prstGeom>
          <a:noFill/>
        </p:spPr>
        <p:txBody>
          <a:bodyPr wrap="square" rtlCol="0">
            <a:spAutoFit/>
          </a:bodyPr>
          <a:lstStyle/>
          <a:p>
            <a:pPr algn="ctr"/>
            <a:r>
              <a:rPr lang="en-US" smtClean="0">
                <a:latin typeface="Times New Roman"/>
                <a:cs typeface="Times New Roman"/>
              </a:rPr>
              <a:t>Memory</a:t>
            </a:r>
            <a:endParaRPr lang="en-US">
              <a:latin typeface="Times New Roman"/>
              <a:cs typeface="Times New Roman"/>
            </a:endParaRPr>
          </a:p>
        </p:txBody>
      </p:sp>
      <p:sp>
        <p:nvSpPr>
          <p:cNvPr id="167" name="TextBox 137"/>
          <p:cNvSpPr txBox="1"/>
          <p:nvPr/>
        </p:nvSpPr>
        <p:spPr>
          <a:xfrm rot="16200000">
            <a:off x="8112383" y="4079617"/>
            <a:ext cx="1213366" cy="369332"/>
          </a:xfrm>
          <a:prstGeom prst="rect">
            <a:avLst/>
          </a:prstGeom>
          <a:noFill/>
        </p:spPr>
        <p:txBody>
          <a:bodyPr wrap="square" rtlCol="0">
            <a:spAutoFit/>
          </a:bodyPr>
          <a:lstStyle/>
          <a:p>
            <a:pPr algn="ctr"/>
            <a:r>
              <a:rPr lang="en-US" smtClean="0">
                <a:latin typeface="Times New Roman"/>
                <a:cs typeface="Times New Roman"/>
              </a:rPr>
              <a:t>Memory</a:t>
            </a:r>
            <a:endParaRPr lang="en-US">
              <a:latin typeface="Times New Roman"/>
              <a:cs typeface="Times New Roman"/>
            </a:endParaRPr>
          </a:p>
        </p:txBody>
      </p:sp>
      <p:sp>
        <p:nvSpPr>
          <p:cNvPr id="174" name="ZoneTexte 173"/>
          <p:cNvSpPr txBox="1"/>
          <p:nvPr/>
        </p:nvSpPr>
        <p:spPr>
          <a:xfrm>
            <a:off x="5867400" y="5486400"/>
            <a:ext cx="3062057" cy="707886"/>
          </a:xfrm>
          <a:prstGeom prst="rect">
            <a:avLst/>
          </a:prstGeom>
          <a:noFill/>
        </p:spPr>
        <p:txBody>
          <a:bodyPr wrap="none" rtlCol="0">
            <a:spAutoFit/>
          </a:bodyPr>
          <a:lstStyle/>
          <a:p>
            <a:r>
              <a:rPr lang="en-US" sz="2000" smtClean="0">
                <a:latin typeface="Times New Roman"/>
                <a:cs typeface="Times New Roman"/>
              </a:rPr>
              <a:t>Local access: ~ 130 cycles</a:t>
            </a:r>
          </a:p>
          <a:p>
            <a:r>
              <a:rPr lang="en-US" sz="2000" smtClean="0">
                <a:latin typeface="Times New Roman"/>
                <a:cs typeface="Times New Roman"/>
              </a:rPr>
              <a:t>Remote access: ~350 cycles</a:t>
            </a:r>
            <a:endParaRPr lang="en-US" sz="2000">
              <a:latin typeface="Times New Roman"/>
              <a:cs typeface="Times New Roman"/>
            </a:endParaRPr>
          </a:p>
        </p:txBody>
      </p:sp>
      <p:sp>
        <p:nvSpPr>
          <p:cNvPr id="183" name="ZoneTexte 182"/>
          <p:cNvSpPr txBox="1"/>
          <p:nvPr/>
        </p:nvSpPr>
        <p:spPr>
          <a:xfrm>
            <a:off x="0" y="5867400"/>
            <a:ext cx="1066800" cy="400110"/>
          </a:xfrm>
          <a:prstGeom prst="rect">
            <a:avLst/>
          </a:prstGeom>
          <a:noFill/>
        </p:spPr>
        <p:txBody>
          <a:bodyPr wrap="square" rtlCol="0">
            <a:spAutoFit/>
          </a:bodyPr>
          <a:lstStyle/>
          <a:p>
            <a:pPr algn="r"/>
            <a:r>
              <a:rPr lang="en-US" sz="2000" b="1" smtClean="0">
                <a:solidFill>
                  <a:srgbClr val="008000"/>
                </a:solidFill>
                <a:cs typeface="Times New Roman"/>
              </a:rPr>
              <a:t>Better</a:t>
            </a:r>
            <a:r>
              <a:rPr lang="en-US" sz="2000" smtClean="0">
                <a:solidFill>
                  <a:srgbClr val="008000"/>
                </a:solidFill>
                <a:latin typeface="Lucida Grande"/>
                <a:ea typeface="Lucida Grande"/>
                <a:cs typeface="Lucida Grande"/>
              </a:rPr>
              <a:t>↓</a:t>
            </a:r>
            <a:endParaRPr lang="en-US" sz="2000" b="1">
              <a:solidFill>
                <a:srgbClr val="008000"/>
              </a:solidFill>
              <a:cs typeface="Times New Roman"/>
            </a:endParaRPr>
          </a:p>
        </p:txBody>
      </p:sp>
      <p:sp>
        <p:nvSpPr>
          <p:cNvPr id="185" name="ZoneTexte 184"/>
          <p:cNvSpPr txBox="1"/>
          <p:nvPr/>
        </p:nvSpPr>
        <p:spPr>
          <a:xfrm rot="16200000">
            <a:off x="-1400144" y="3914744"/>
            <a:ext cx="3352800" cy="552512"/>
          </a:xfrm>
          <a:prstGeom prst="rect">
            <a:avLst/>
          </a:prstGeom>
          <a:solidFill>
            <a:schemeClr val="bg1"/>
          </a:solidFill>
        </p:spPr>
        <p:txBody>
          <a:bodyPr wrap="none" rtlCol="0">
            <a:noAutofit/>
          </a:bodyPr>
          <a:lstStyle/>
          <a:p>
            <a:pPr algn="ctr"/>
            <a:r>
              <a:rPr lang="en-US" sz="2000" smtClean="0">
                <a:latin typeface="Times New Roman"/>
                <a:cs typeface="Times New Roman"/>
              </a:rPr>
              <a:t>Completion time (ms)</a:t>
            </a:r>
            <a:endParaRPr lang="en-US" sz="2000">
              <a:latin typeface="Times New Roman"/>
              <a:cs typeface="Times New Roman"/>
            </a:endParaRPr>
          </a:p>
        </p:txBody>
      </p:sp>
      <p:sp>
        <p:nvSpPr>
          <p:cNvPr id="188" name="ZoneTexte 187"/>
          <p:cNvSpPr txBox="1"/>
          <p:nvPr/>
        </p:nvSpPr>
        <p:spPr>
          <a:xfrm>
            <a:off x="4648200" y="5638800"/>
            <a:ext cx="923851" cy="707886"/>
          </a:xfrm>
          <a:prstGeom prst="rect">
            <a:avLst/>
          </a:prstGeom>
          <a:noFill/>
        </p:spPr>
        <p:txBody>
          <a:bodyPr wrap="none" rtlCol="0">
            <a:spAutoFit/>
          </a:bodyPr>
          <a:lstStyle/>
          <a:p>
            <a:pPr algn="ctr"/>
            <a:r>
              <a:rPr lang="en-US" sz="2000" b="1" smtClean="0">
                <a:solidFill>
                  <a:srgbClr val="FF0000"/>
                </a:solidFill>
                <a:latin typeface="Times New Roman"/>
                <a:cs typeface="Times New Roman"/>
              </a:rPr>
              <a:t>Local </a:t>
            </a:r>
          </a:p>
          <a:p>
            <a:pPr algn="ctr"/>
            <a:r>
              <a:rPr lang="en-US" sz="2000" b="1" smtClean="0">
                <a:solidFill>
                  <a:srgbClr val="FF0000"/>
                </a:solidFill>
                <a:latin typeface="Times New Roman"/>
                <a:cs typeface="Times New Roman"/>
              </a:rPr>
              <a:t>Access</a:t>
            </a:r>
            <a:endParaRPr lang="en-US" sz="2000" b="1">
              <a:solidFill>
                <a:srgbClr val="FF0000"/>
              </a:solidFill>
              <a:latin typeface="Times New Roman"/>
              <a:cs typeface="Times New Roman"/>
            </a:endParaRPr>
          </a:p>
        </p:txBody>
      </p:sp>
      <p:sp>
        <p:nvSpPr>
          <p:cNvPr id="190" name="Rectangle 189"/>
          <p:cNvSpPr/>
          <p:nvPr/>
        </p:nvSpPr>
        <p:spPr>
          <a:xfrm>
            <a:off x="1905000" y="2362200"/>
            <a:ext cx="2286000" cy="1219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ZoneTexte 190"/>
          <p:cNvSpPr txBox="1"/>
          <p:nvPr/>
        </p:nvSpPr>
        <p:spPr>
          <a:xfrm>
            <a:off x="1295400" y="2057400"/>
            <a:ext cx="3124200" cy="1143000"/>
          </a:xfrm>
          <a:prstGeom prst="rect">
            <a:avLst/>
          </a:prstGeom>
          <a:solidFill>
            <a:schemeClr val="bg1"/>
          </a:solidFill>
        </p:spPr>
        <p:txBody>
          <a:bodyPr wrap="square" rtlCol="0" anchor="ctr" anchorCtr="0">
            <a:noAutofit/>
          </a:bodyPr>
          <a:lstStyle/>
          <a:p>
            <a:pPr algn="ctr"/>
            <a:r>
              <a:rPr lang="en-US" sz="2000" smtClean="0">
                <a:solidFill>
                  <a:srgbClr val="000090"/>
                </a:solidFill>
                <a:latin typeface="Times New Roman"/>
                <a:cs typeface="Times New Roman"/>
              </a:rPr>
              <a:t>Time to perform a fixed</a:t>
            </a:r>
          </a:p>
          <a:p>
            <a:pPr algn="ctr"/>
            <a:r>
              <a:rPr lang="en-US" sz="2000" smtClean="0">
                <a:solidFill>
                  <a:srgbClr val="000090"/>
                </a:solidFill>
                <a:latin typeface="Times New Roman"/>
                <a:cs typeface="Times New Roman"/>
              </a:rPr>
              <a:t>number of reads in //</a:t>
            </a:r>
            <a:endParaRPr lang="en-US" sz="2000">
              <a:solidFill>
                <a:srgbClr val="000090"/>
              </a:solidFill>
              <a:latin typeface="Times New Roman"/>
              <a:cs typeface="Times New Roman"/>
            </a:endParaRPr>
          </a:p>
        </p:txBody>
      </p:sp>
      <p:sp>
        <p:nvSpPr>
          <p:cNvPr id="66" name="TextBox 143"/>
          <p:cNvSpPr txBox="1"/>
          <p:nvPr/>
        </p:nvSpPr>
        <p:spPr>
          <a:xfrm>
            <a:off x="1066800" y="6248400"/>
            <a:ext cx="3505200" cy="400110"/>
          </a:xfrm>
          <a:prstGeom prst="rect">
            <a:avLst/>
          </a:prstGeom>
          <a:solidFill>
            <a:schemeClr val="bg1"/>
          </a:solidFill>
        </p:spPr>
        <p:txBody>
          <a:bodyPr wrap="square" rtlCol="0">
            <a:noAutofit/>
          </a:bodyPr>
          <a:lstStyle/>
          <a:p>
            <a:pPr algn="ctr"/>
            <a:r>
              <a:rPr lang="en-US" sz="2000" smtClean="0">
                <a:latin typeface="Times New Roman"/>
                <a:cs typeface="Times New Roman"/>
              </a:rPr>
              <a:t>#cores = #threads</a:t>
            </a:r>
            <a:endParaRPr lang="en-US">
              <a:latin typeface="Times New Roman"/>
              <a:cs typeface="Times New Roman"/>
            </a:endParaRPr>
          </a:p>
        </p:txBody>
      </p:sp>
      <p:cxnSp>
        <p:nvCxnSpPr>
          <p:cNvPr id="67" name="Connecteur droit avec flèche 7"/>
          <p:cNvCxnSpPr/>
          <p:nvPr/>
        </p:nvCxnSpPr>
        <p:spPr>
          <a:xfrm rot="10800000" flipV="1">
            <a:off x="4800600" y="2662868"/>
            <a:ext cx="1058478" cy="80331"/>
          </a:xfrm>
          <a:prstGeom prst="straightConnector1">
            <a:avLst/>
          </a:prstGeom>
          <a:ln w="635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69" name="Connecteur droit avec flèche 7"/>
          <p:cNvCxnSpPr/>
          <p:nvPr/>
        </p:nvCxnSpPr>
        <p:spPr>
          <a:xfrm rot="10800000">
            <a:off x="4800600" y="4271332"/>
            <a:ext cx="990600" cy="148269"/>
          </a:xfrm>
          <a:prstGeom prst="straightConnector1">
            <a:avLst/>
          </a:prstGeom>
          <a:ln w="635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70" name="Connecteur droit avec flèche 7"/>
          <p:cNvCxnSpPr/>
          <p:nvPr/>
        </p:nvCxnSpPr>
        <p:spPr>
          <a:xfrm>
            <a:off x="7543800" y="2438400"/>
            <a:ext cx="1219199" cy="228599"/>
          </a:xfrm>
          <a:prstGeom prst="straightConnector1">
            <a:avLst/>
          </a:prstGeom>
          <a:ln w="635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71" name="Connecteur droit avec flèche 7"/>
          <p:cNvCxnSpPr/>
          <p:nvPr/>
        </p:nvCxnSpPr>
        <p:spPr>
          <a:xfrm flipV="1">
            <a:off x="7692870" y="4195131"/>
            <a:ext cx="1073043" cy="57093"/>
          </a:xfrm>
          <a:prstGeom prst="straightConnector1">
            <a:avLst/>
          </a:prstGeom>
          <a:ln w="635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sp>
        <p:nvSpPr>
          <p:cNvPr id="72" name="Oval 12"/>
          <p:cNvSpPr/>
          <p:nvPr/>
        </p:nvSpPr>
        <p:spPr>
          <a:xfrm>
            <a:off x="4572000" y="5486400"/>
            <a:ext cx="11430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Image 67" descr="amd_bal_local_remote.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1905000"/>
            <a:ext cx="4876800" cy="4724400"/>
          </a:xfrm>
          <a:prstGeom prst="rect">
            <a:avLst/>
          </a:prstGeom>
        </p:spPr>
      </p:pic>
      <p:sp>
        <p:nvSpPr>
          <p:cNvPr id="89" name="Espace réservé du contenu 88"/>
          <p:cNvSpPr>
            <a:spLocks noGrp="1"/>
          </p:cNvSpPr>
          <p:nvPr>
            <p:ph idx="1"/>
          </p:nvPr>
        </p:nvSpPr>
        <p:spPr/>
        <p:txBody>
          <a:bodyPr/>
          <a:lstStyle/>
          <a:p>
            <a:r>
              <a:rPr lang="en-US" smtClean="0"/>
              <a:t>Our machine: AMD </a:t>
            </a:r>
            <a:r>
              <a:rPr lang="en-US" err="1" smtClean="0"/>
              <a:t>Magny-Cours</a:t>
            </a:r>
            <a:r>
              <a:rPr lang="en-US" smtClean="0"/>
              <a:t> with </a:t>
            </a:r>
            <a:r>
              <a:rPr lang="en-US" b="1" smtClean="0"/>
              <a:t>8 nodes </a:t>
            </a:r>
            <a:r>
              <a:rPr lang="en-US" smtClean="0"/>
              <a:t>and </a:t>
            </a:r>
            <a:r>
              <a:rPr lang="en-US" b="1" smtClean="0"/>
              <a:t>48 cores</a:t>
            </a:r>
          </a:p>
          <a:p>
            <a:pPr lvl="1"/>
            <a:r>
              <a:rPr lang="en-US" smtClean="0"/>
              <a:t>12 GB per node</a:t>
            </a:r>
          </a:p>
          <a:p>
            <a:pPr lvl="1"/>
            <a:r>
              <a:rPr lang="en-US" smtClean="0"/>
              <a:t>6 cores per node</a:t>
            </a:r>
          </a:p>
        </p:txBody>
      </p:sp>
      <p:sp>
        <p:nvSpPr>
          <p:cNvPr id="139" name="Titre 138"/>
          <p:cNvSpPr>
            <a:spLocks noGrp="1"/>
          </p:cNvSpPr>
          <p:nvPr>
            <p:ph type="title"/>
          </p:nvPr>
        </p:nvSpPr>
        <p:spPr/>
        <p:txBody>
          <a:bodyPr>
            <a:noAutofit/>
          </a:bodyPr>
          <a:lstStyle/>
          <a:p>
            <a:r>
              <a:rPr lang="en-US" smtClean="0"/>
              <a:t>From centralized architectures to distributed ones</a:t>
            </a:r>
            <a:endParaRPr lang="en-US"/>
          </a:p>
        </p:txBody>
      </p:sp>
      <p:sp>
        <p:nvSpPr>
          <p:cNvPr id="4" name="Date Placeholder 3"/>
          <p:cNvSpPr>
            <a:spLocks noGrp="1"/>
          </p:cNvSpPr>
          <p:nvPr>
            <p:ph type="dt" sz="half" idx="10"/>
          </p:nvPr>
        </p:nvSpPr>
        <p:spPr/>
        <p:txBody>
          <a:bodyPr/>
          <a:lstStyle/>
          <a:p>
            <a:r>
              <a:rPr lang="en-US" smtClean="0"/>
              <a:t>Lokesh Gidra</a:t>
            </a:r>
            <a:endParaRPr lang="en-US"/>
          </a:p>
        </p:txBody>
      </p:sp>
      <p:sp>
        <p:nvSpPr>
          <p:cNvPr id="5" name="Footer Placeholder 4"/>
          <p:cNvSpPr>
            <a:spLocks noGrp="1"/>
          </p:cNvSpPr>
          <p:nvPr>
            <p:ph type="ftr" sz="quarter" idx="11"/>
          </p:nvPr>
        </p:nvSpPr>
        <p:spPr/>
        <p:txBody>
          <a:bodyPr/>
          <a:lstStyle/>
          <a:p>
            <a:r>
              <a:rPr lang="en-US" smtClean="0"/>
              <a:t>A Study of the Scalability of Garbage Collectors on Multicores</a:t>
            </a:r>
            <a:endParaRPr lang="en-US"/>
          </a:p>
        </p:txBody>
      </p:sp>
      <p:sp>
        <p:nvSpPr>
          <p:cNvPr id="6" name="Slide Number Placeholder 5"/>
          <p:cNvSpPr>
            <a:spLocks noGrp="1"/>
          </p:cNvSpPr>
          <p:nvPr>
            <p:ph type="sldNum" sz="quarter" idx="12"/>
          </p:nvPr>
        </p:nvSpPr>
        <p:spPr/>
        <p:txBody>
          <a:bodyPr/>
          <a:lstStyle/>
          <a:p>
            <a:fld id="{92BDF9E0-75C6-4D77-A6BA-576DDC803D1A}" type="slidenum">
              <a:rPr lang="en-US" smtClean="0"/>
              <a:pPr/>
              <a:t>9</a:t>
            </a:fld>
            <a:endParaRPr lang="en-US"/>
          </a:p>
        </p:txBody>
      </p:sp>
      <p:sp>
        <p:nvSpPr>
          <p:cNvPr id="90" name="Cylindre 61"/>
          <p:cNvSpPr/>
          <p:nvPr/>
        </p:nvSpPr>
        <p:spPr>
          <a:xfrm rot="3120000">
            <a:off x="6765474" y="2205932"/>
            <a:ext cx="98861" cy="254187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1" name="Cylindre 62"/>
          <p:cNvSpPr/>
          <p:nvPr/>
        </p:nvSpPr>
        <p:spPr>
          <a:xfrm rot="18480000">
            <a:off x="6726544" y="2148345"/>
            <a:ext cx="98861" cy="254187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2" name="Cylindre 63"/>
          <p:cNvSpPr/>
          <p:nvPr/>
        </p:nvSpPr>
        <p:spPr>
          <a:xfrm rot="16200000">
            <a:off x="6776337" y="3641322"/>
            <a:ext cx="75684" cy="114612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3" name="Cylindre 64"/>
          <p:cNvSpPr/>
          <p:nvPr/>
        </p:nvSpPr>
        <p:spPr>
          <a:xfrm>
            <a:off x="7769279" y="3192654"/>
            <a:ext cx="76408" cy="681152"/>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4" name="Cylindre 65"/>
          <p:cNvSpPr/>
          <p:nvPr/>
        </p:nvSpPr>
        <p:spPr>
          <a:xfrm>
            <a:off x="5706262" y="3116970"/>
            <a:ext cx="76408" cy="681152"/>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5" name="Cylindre 66"/>
          <p:cNvSpPr/>
          <p:nvPr/>
        </p:nvSpPr>
        <p:spPr>
          <a:xfrm rot="16200000">
            <a:off x="6776337" y="2127650"/>
            <a:ext cx="75684" cy="1146120"/>
          </a:xfrm>
          <a:prstGeom prst="can">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6" name="Cylindre 67"/>
          <p:cNvSpPr/>
          <p:nvPr/>
        </p:nvSpPr>
        <p:spPr>
          <a:xfrm rot="16200000">
            <a:off x="5095361" y="2433282"/>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7" name="Rectangle 96"/>
          <p:cNvSpPr/>
          <p:nvPr/>
        </p:nvSpPr>
        <p:spPr>
          <a:xfrm>
            <a:off x="5247814" y="2057400"/>
            <a:ext cx="1069712" cy="1210937"/>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98" name="Rectangle 97"/>
          <p:cNvSpPr/>
          <p:nvPr/>
        </p:nvSpPr>
        <p:spPr>
          <a:xfrm>
            <a:off x="5324222" y="213308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99" name="Rectangle 98"/>
          <p:cNvSpPr/>
          <p:nvPr/>
        </p:nvSpPr>
        <p:spPr>
          <a:xfrm>
            <a:off x="5859078" y="213308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00" name="Rectangle 99"/>
          <p:cNvSpPr/>
          <p:nvPr/>
        </p:nvSpPr>
        <p:spPr>
          <a:xfrm>
            <a:off x="5324222" y="2511502"/>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01" name="Rectangle 100"/>
          <p:cNvSpPr/>
          <p:nvPr/>
        </p:nvSpPr>
        <p:spPr>
          <a:xfrm>
            <a:off x="5859078" y="2511502"/>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02" name="Rectangle 101"/>
          <p:cNvSpPr/>
          <p:nvPr/>
        </p:nvSpPr>
        <p:spPr>
          <a:xfrm>
            <a:off x="5324222" y="288991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03" name="Rectangle 102"/>
          <p:cNvSpPr/>
          <p:nvPr/>
        </p:nvSpPr>
        <p:spPr>
          <a:xfrm>
            <a:off x="5859078" y="288991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04" name="Rectangle 103"/>
          <p:cNvSpPr/>
          <p:nvPr/>
        </p:nvSpPr>
        <p:spPr>
          <a:xfrm rot="16200000">
            <a:off x="4235312" y="2473803"/>
            <a:ext cx="1207816" cy="382040"/>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sp>
        <p:nvSpPr>
          <p:cNvPr id="105" name="Cylindre 76"/>
          <p:cNvSpPr/>
          <p:nvPr/>
        </p:nvSpPr>
        <p:spPr>
          <a:xfrm rot="16200000">
            <a:off x="8380905" y="2433282"/>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06" name="Rectangle 105"/>
          <p:cNvSpPr/>
          <p:nvPr/>
        </p:nvSpPr>
        <p:spPr>
          <a:xfrm>
            <a:off x="7234423" y="2057400"/>
            <a:ext cx="1069712" cy="1210937"/>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07" name="Rectangle 106"/>
          <p:cNvSpPr/>
          <p:nvPr/>
        </p:nvSpPr>
        <p:spPr>
          <a:xfrm>
            <a:off x="7310831" y="213308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08" name="Rectangle 107"/>
          <p:cNvSpPr/>
          <p:nvPr/>
        </p:nvSpPr>
        <p:spPr>
          <a:xfrm>
            <a:off x="7845687" y="2133084"/>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09" name="Rectangle 108"/>
          <p:cNvSpPr/>
          <p:nvPr/>
        </p:nvSpPr>
        <p:spPr>
          <a:xfrm>
            <a:off x="7310831" y="2511502"/>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10" name="Rectangle 109"/>
          <p:cNvSpPr/>
          <p:nvPr/>
        </p:nvSpPr>
        <p:spPr>
          <a:xfrm>
            <a:off x="7845687" y="2511502"/>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11" name="Rectangle 110"/>
          <p:cNvSpPr/>
          <p:nvPr/>
        </p:nvSpPr>
        <p:spPr>
          <a:xfrm>
            <a:off x="7310831" y="288991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12" name="Rectangle 111"/>
          <p:cNvSpPr/>
          <p:nvPr/>
        </p:nvSpPr>
        <p:spPr>
          <a:xfrm>
            <a:off x="7845687" y="288991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13" name="Rectangle 112"/>
          <p:cNvSpPr/>
          <p:nvPr/>
        </p:nvSpPr>
        <p:spPr>
          <a:xfrm rot="5400000">
            <a:off x="8120473" y="2470290"/>
            <a:ext cx="1207814" cy="382040"/>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sp>
        <p:nvSpPr>
          <p:cNvPr id="114" name="Cylindre 85"/>
          <p:cNvSpPr/>
          <p:nvPr/>
        </p:nvSpPr>
        <p:spPr>
          <a:xfrm rot="16200000">
            <a:off x="5095361" y="4022638"/>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15" name="Rectangle 114"/>
          <p:cNvSpPr/>
          <p:nvPr/>
        </p:nvSpPr>
        <p:spPr>
          <a:xfrm>
            <a:off x="5247814" y="3646755"/>
            <a:ext cx="1069712" cy="1210937"/>
          </a:xfrm>
          <a:prstGeom prst="rect">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16" name="Rectangle 115"/>
          <p:cNvSpPr/>
          <p:nvPr/>
        </p:nvSpPr>
        <p:spPr>
          <a:xfrm>
            <a:off x="5324222" y="372243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17" name="Rectangle 116"/>
          <p:cNvSpPr/>
          <p:nvPr/>
        </p:nvSpPr>
        <p:spPr>
          <a:xfrm>
            <a:off x="5859078" y="372243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18" name="Rectangle 117"/>
          <p:cNvSpPr/>
          <p:nvPr/>
        </p:nvSpPr>
        <p:spPr>
          <a:xfrm>
            <a:off x="5324222" y="410085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19" name="Rectangle 118"/>
          <p:cNvSpPr/>
          <p:nvPr/>
        </p:nvSpPr>
        <p:spPr>
          <a:xfrm>
            <a:off x="5859078" y="410085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20" name="Rectangle 119"/>
          <p:cNvSpPr/>
          <p:nvPr/>
        </p:nvSpPr>
        <p:spPr>
          <a:xfrm>
            <a:off x="5324222" y="4479275"/>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21" name="Rectangle 120"/>
          <p:cNvSpPr/>
          <p:nvPr/>
        </p:nvSpPr>
        <p:spPr>
          <a:xfrm>
            <a:off x="5859078" y="4479275"/>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22" name="Rectangle 121"/>
          <p:cNvSpPr/>
          <p:nvPr/>
        </p:nvSpPr>
        <p:spPr>
          <a:xfrm rot="16200000">
            <a:off x="4235312" y="4063159"/>
            <a:ext cx="1207816" cy="382040"/>
          </a:xfrm>
          <a:prstGeom prst="rect">
            <a:avLst/>
          </a:prstGeom>
          <a:solidFill>
            <a:schemeClr val="accent4">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sp>
        <p:nvSpPr>
          <p:cNvPr id="123" name="Cylindre 94"/>
          <p:cNvSpPr/>
          <p:nvPr/>
        </p:nvSpPr>
        <p:spPr>
          <a:xfrm rot="16200000">
            <a:off x="8380905" y="4022638"/>
            <a:ext cx="75684" cy="534856"/>
          </a:xfrm>
          <a:prstGeom prst="can">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24" name="Rectangle 123"/>
          <p:cNvSpPr/>
          <p:nvPr/>
        </p:nvSpPr>
        <p:spPr>
          <a:xfrm>
            <a:off x="7234422" y="3646755"/>
            <a:ext cx="1069712" cy="1210937"/>
          </a:xfrm>
          <a:prstGeom prst="rect">
            <a:avLst/>
          </a:prstGeom>
          <a:solidFill>
            <a:schemeClr val="bg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latin typeface="Times New Roman"/>
              <a:cs typeface="Times New Roman"/>
            </a:endParaRPr>
          </a:p>
        </p:txBody>
      </p:sp>
      <p:sp>
        <p:nvSpPr>
          <p:cNvPr id="125" name="Rectangle 124"/>
          <p:cNvSpPr/>
          <p:nvPr/>
        </p:nvSpPr>
        <p:spPr>
          <a:xfrm>
            <a:off x="7310830" y="372243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26" name="Rectangle 125"/>
          <p:cNvSpPr/>
          <p:nvPr/>
        </p:nvSpPr>
        <p:spPr>
          <a:xfrm>
            <a:off x="7845686" y="3722439"/>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27" name="Rectangle 126"/>
          <p:cNvSpPr/>
          <p:nvPr/>
        </p:nvSpPr>
        <p:spPr>
          <a:xfrm>
            <a:off x="7310830" y="410085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28" name="Rectangle 127"/>
          <p:cNvSpPr/>
          <p:nvPr/>
        </p:nvSpPr>
        <p:spPr>
          <a:xfrm>
            <a:off x="7845686" y="4100857"/>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29" name="Rectangle 128"/>
          <p:cNvSpPr/>
          <p:nvPr/>
        </p:nvSpPr>
        <p:spPr>
          <a:xfrm>
            <a:off x="7310830" y="4479275"/>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30" name="Rectangle 129"/>
          <p:cNvSpPr/>
          <p:nvPr/>
        </p:nvSpPr>
        <p:spPr>
          <a:xfrm>
            <a:off x="7845686" y="4479275"/>
            <a:ext cx="382040" cy="3027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rgbClr val="000000"/>
              </a:solidFill>
              <a:latin typeface="Times New Roman"/>
              <a:cs typeface="Times New Roman"/>
            </a:endParaRPr>
          </a:p>
        </p:txBody>
      </p:sp>
      <p:sp>
        <p:nvSpPr>
          <p:cNvPr id="131" name="Rectangle 130"/>
          <p:cNvSpPr/>
          <p:nvPr/>
        </p:nvSpPr>
        <p:spPr>
          <a:xfrm rot="5400000">
            <a:off x="8120472" y="4059646"/>
            <a:ext cx="1207814" cy="382040"/>
          </a:xfrm>
          <a:prstGeom prst="rect">
            <a:avLst/>
          </a:prstGeom>
          <a:solidFill>
            <a:schemeClr val="bg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2000">
              <a:solidFill>
                <a:schemeClr val="tx1"/>
              </a:solidFill>
              <a:latin typeface="Times New Roman"/>
              <a:cs typeface="Times New Roman"/>
            </a:endParaRPr>
          </a:p>
        </p:txBody>
      </p:sp>
      <p:sp>
        <p:nvSpPr>
          <p:cNvPr id="134" name="TextBox 133"/>
          <p:cNvSpPr txBox="1"/>
          <p:nvPr/>
        </p:nvSpPr>
        <p:spPr>
          <a:xfrm>
            <a:off x="5257800" y="1745158"/>
            <a:ext cx="914400" cy="307777"/>
          </a:xfrm>
          <a:prstGeom prst="rect">
            <a:avLst/>
          </a:prstGeom>
          <a:noFill/>
        </p:spPr>
        <p:txBody>
          <a:bodyPr wrap="square" rtlCol="0">
            <a:spAutoFit/>
          </a:bodyPr>
          <a:lstStyle/>
          <a:p>
            <a:r>
              <a:rPr lang="en-US" sz="1400" smtClean="0">
                <a:latin typeface="Times New Roman"/>
                <a:cs typeface="Times New Roman"/>
              </a:rPr>
              <a:t>Node 0</a:t>
            </a:r>
            <a:endParaRPr lang="en-US" sz="1400">
              <a:latin typeface="Times New Roman"/>
              <a:cs typeface="Times New Roman"/>
            </a:endParaRPr>
          </a:p>
        </p:txBody>
      </p:sp>
      <p:sp>
        <p:nvSpPr>
          <p:cNvPr id="135" name="TextBox 134"/>
          <p:cNvSpPr txBox="1"/>
          <p:nvPr/>
        </p:nvSpPr>
        <p:spPr>
          <a:xfrm>
            <a:off x="7391400" y="1745158"/>
            <a:ext cx="914400" cy="307777"/>
          </a:xfrm>
          <a:prstGeom prst="rect">
            <a:avLst/>
          </a:prstGeom>
          <a:noFill/>
        </p:spPr>
        <p:txBody>
          <a:bodyPr wrap="square" rtlCol="0">
            <a:spAutoFit/>
          </a:bodyPr>
          <a:lstStyle/>
          <a:p>
            <a:pPr algn="r"/>
            <a:r>
              <a:rPr lang="en-US" sz="1400" smtClean="0">
                <a:latin typeface="Times New Roman"/>
                <a:cs typeface="Times New Roman"/>
              </a:rPr>
              <a:t>Node 1</a:t>
            </a:r>
            <a:endParaRPr lang="en-US" sz="1400">
              <a:latin typeface="Times New Roman"/>
              <a:cs typeface="Times New Roman"/>
            </a:endParaRPr>
          </a:p>
        </p:txBody>
      </p:sp>
      <p:sp>
        <p:nvSpPr>
          <p:cNvPr id="136" name="TextBox 135"/>
          <p:cNvSpPr txBox="1"/>
          <p:nvPr/>
        </p:nvSpPr>
        <p:spPr>
          <a:xfrm>
            <a:off x="5257800" y="4869358"/>
            <a:ext cx="914400" cy="307777"/>
          </a:xfrm>
          <a:prstGeom prst="rect">
            <a:avLst/>
          </a:prstGeom>
          <a:noFill/>
        </p:spPr>
        <p:txBody>
          <a:bodyPr wrap="square" rtlCol="0">
            <a:spAutoFit/>
          </a:bodyPr>
          <a:lstStyle/>
          <a:p>
            <a:r>
              <a:rPr lang="en-US" sz="1400" smtClean="0">
                <a:latin typeface="Times New Roman"/>
                <a:cs typeface="Times New Roman"/>
              </a:rPr>
              <a:t>Node 2</a:t>
            </a:r>
            <a:endParaRPr lang="en-US" sz="1400">
              <a:latin typeface="Times New Roman"/>
              <a:cs typeface="Times New Roman"/>
            </a:endParaRPr>
          </a:p>
        </p:txBody>
      </p:sp>
      <p:sp>
        <p:nvSpPr>
          <p:cNvPr id="137" name="TextBox 136"/>
          <p:cNvSpPr txBox="1"/>
          <p:nvPr/>
        </p:nvSpPr>
        <p:spPr>
          <a:xfrm>
            <a:off x="7391400" y="4857690"/>
            <a:ext cx="914400" cy="307777"/>
          </a:xfrm>
          <a:prstGeom prst="rect">
            <a:avLst/>
          </a:prstGeom>
          <a:noFill/>
        </p:spPr>
        <p:txBody>
          <a:bodyPr wrap="square" rtlCol="0">
            <a:spAutoFit/>
          </a:bodyPr>
          <a:lstStyle/>
          <a:p>
            <a:pPr algn="r"/>
            <a:r>
              <a:rPr lang="en-US" sz="1400" smtClean="0">
                <a:latin typeface="Times New Roman"/>
                <a:cs typeface="Times New Roman"/>
              </a:rPr>
              <a:t>Node 3</a:t>
            </a:r>
            <a:endParaRPr lang="en-US" sz="1400">
              <a:latin typeface="Times New Roman"/>
              <a:cs typeface="Times New Roman"/>
            </a:endParaRPr>
          </a:p>
        </p:txBody>
      </p:sp>
      <p:sp>
        <p:nvSpPr>
          <p:cNvPr id="161" name="TextBox 137"/>
          <p:cNvSpPr txBox="1"/>
          <p:nvPr/>
        </p:nvSpPr>
        <p:spPr>
          <a:xfrm rot="16200000">
            <a:off x="4226183" y="2479417"/>
            <a:ext cx="1213366" cy="369332"/>
          </a:xfrm>
          <a:prstGeom prst="rect">
            <a:avLst/>
          </a:prstGeom>
          <a:noFill/>
        </p:spPr>
        <p:txBody>
          <a:bodyPr wrap="square" rtlCol="0">
            <a:spAutoFit/>
          </a:bodyPr>
          <a:lstStyle/>
          <a:p>
            <a:pPr algn="ctr"/>
            <a:r>
              <a:rPr lang="en-US" smtClean="0">
                <a:latin typeface="Times New Roman"/>
                <a:cs typeface="Times New Roman"/>
              </a:rPr>
              <a:t>Memory</a:t>
            </a:r>
            <a:endParaRPr lang="en-US">
              <a:latin typeface="Times New Roman"/>
              <a:cs typeface="Times New Roman"/>
            </a:endParaRPr>
          </a:p>
        </p:txBody>
      </p:sp>
      <p:sp>
        <p:nvSpPr>
          <p:cNvPr id="162" name="TextBox 137"/>
          <p:cNvSpPr txBox="1"/>
          <p:nvPr/>
        </p:nvSpPr>
        <p:spPr>
          <a:xfrm rot="16200000">
            <a:off x="8112383" y="2479417"/>
            <a:ext cx="1213366" cy="369332"/>
          </a:xfrm>
          <a:prstGeom prst="rect">
            <a:avLst/>
          </a:prstGeom>
          <a:noFill/>
        </p:spPr>
        <p:txBody>
          <a:bodyPr wrap="square" rtlCol="0">
            <a:spAutoFit/>
          </a:bodyPr>
          <a:lstStyle/>
          <a:p>
            <a:pPr algn="ctr"/>
            <a:r>
              <a:rPr lang="en-US" smtClean="0">
                <a:latin typeface="Times New Roman"/>
                <a:cs typeface="Times New Roman"/>
              </a:rPr>
              <a:t>Memory</a:t>
            </a:r>
            <a:endParaRPr lang="en-US">
              <a:latin typeface="Times New Roman"/>
              <a:cs typeface="Times New Roman"/>
            </a:endParaRPr>
          </a:p>
        </p:txBody>
      </p:sp>
      <p:sp>
        <p:nvSpPr>
          <p:cNvPr id="163" name="TextBox 137"/>
          <p:cNvSpPr txBox="1"/>
          <p:nvPr/>
        </p:nvSpPr>
        <p:spPr>
          <a:xfrm rot="16200000">
            <a:off x="4226183" y="4079617"/>
            <a:ext cx="1213366" cy="369332"/>
          </a:xfrm>
          <a:prstGeom prst="rect">
            <a:avLst/>
          </a:prstGeom>
          <a:noFill/>
        </p:spPr>
        <p:txBody>
          <a:bodyPr wrap="square" rtlCol="0">
            <a:spAutoFit/>
          </a:bodyPr>
          <a:lstStyle/>
          <a:p>
            <a:pPr algn="ctr"/>
            <a:r>
              <a:rPr lang="en-US" smtClean="0">
                <a:latin typeface="Times New Roman"/>
                <a:cs typeface="Times New Roman"/>
              </a:rPr>
              <a:t>Memory</a:t>
            </a:r>
            <a:endParaRPr lang="en-US">
              <a:latin typeface="Times New Roman"/>
              <a:cs typeface="Times New Roman"/>
            </a:endParaRPr>
          </a:p>
        </p:txBody>
      </p:sp>
      <p:sp>
        <p:nvSpPr>
          <p:cNvPr id="167" name="TextBox 137"/>
          <p:cNvSpPr txBox="1"/>
          <p:nvPr/>
        </p:nvSpPr>
        <p:spPr>
          <a:xfrm rot="16200000">
            <a:off x="8112383" y="4079617"/>
            <a:ext cx="1213366" cy="369332"/>
          </a:xfrm>
          <a:prstGeom prst="rect">
            <a:avLst/>
          </a:prstGeom>
          <a:noFill/>
        </p:spPr>
        <p:txBody>
          <a:bodyPr wrap="square" rtlCol="0">
            <a:spAutoFit/>
          </a:bodyPr>
          <a:lstStyle/>
          <a:p>
            <a:pPr algn="ctr"/>
            <a:r>
              <a:rPr lang="en-US" smtClean="0">
                <a:latin typeface="Times New Roman"/>
                <a:cs typeface="Times New Roman"/>
              </a:rPr>
              <a:t>Memory</a:t>
            </a:r>
            <a:endParaRPr lang="en-US">
              <a:latin typeface="Times New Roman"/>
              <a:cs typeface="Times New Roman"/>
            </a:endParaRPr>
          </a:p>
        </p:txBody>
      </p:sp>
      <p:sp>
        <p:nvSpPr>
          <p:cNvPr id="174" name="ZoneTexte 173"/>
          <p:cNvSpPr txBox="1"/>
          <p:nvPr/>
        </p:nvSpPr>
        <p:spPr>
          <a:xfrm>
            <a:off x="5867400" y="5486400"/>
            <a:ext cx="3062057" cy="707886"/>
          </a:xfrm>
          <a:prstGeom prst="rect">
            <a:avLst/>
          </a:prstGeom>
          <a:noFill/>
        </p:spPr>
        <p:txBody>
          <a:bodyPr wrap="none" rtlCol="0">
            <a:spAutoFit/>
          </a:bodyPr>
          <a:lstStyle/>
          <a:p>
            <a:r>
              <a:rPr lang="en-US" sz="2000" smtClean="0">
                <a:latin typeface="Times New Roman"/>
                <a:cs typeface="Times New Roman"/>
              </a:rPr>
              <a:t>Local access: ~ 130 cycles</a:t>
            </a:r>
          </a:p>
          <a:p>
            <a:r>
              <a:rPr lang="en-US" sz="2000" smtClean="0">
                <a:latin typeface="Times New Roman"/>
                <a:cs typeface="Times New Roman"/>
              </a:rPr>
              <a:t>Remote access: ~350 cycles</a:t>
            </a:r>
            <a:endParaRPr lang="en-US" sz="2000">
              <a:latin typeface="Times New Roman"/>
              <a:cs typeface="Times New Roman"/>
            </a:endParaRPr>
          </a:p>
        </p:txBody>
      </p:sp>
      <p:sp>
        <p:nvSpPr>
          <p:cNvPr id="183" name="ZoneTexte 182"/>
          <p:cNvSpPr txBox="1"/>
          <p:nvPr/>
        </p:nvSpPr>
        <p:spPr>
          <a:xfrm>
            <a:off x="0" y="5867400"/>
            <a:ext cx="1066800" cy="400110"/>
          </a:xfrm>
          <a:prstGeom prst="rect">
            <a:avLst/>
          </a:prstGeom>
          <a:noFill/>
        </p:spPr>
        <p:txBody>
          <a:bodyPr wrap="square" rtlCol="0">
            <a:spAutoFit/>
          </a:bodyPr>
          <a:lstStyle/>
          <a:p>
            <a:pPr algn="r"/>
            <a:r>
              <a:rPr lang="en-US" sz="2000" b="1" smtClean="0">
                <a:solidFill>
                  <a:srgbClr val="008000"/>
                </a:solidFill>
                <a:cs typeface="Times New Roman"/>
              </a:rPr>
              <a:t>Better</a:t>
            </a:r>
            <a:r>
              <a:rPr lang="en-US" sz="2000" smtClean="0">
                <a:solidFill>
                  <a:srgbClr val="008000"/>
                </a:solidFill>
                <a:latin typeface="Lucida Grande"/>
                <a:ea typeface="Lucida Grande"/>
                <a:cs typeface="Lucida Grande"/>
              </a:rPr>
              <a:t>↓</a:t>
            </a:r>
            <a:endParaRPr lang="en-US" sz="2000" b="1">
              <a:solidFill>
                <a:srgbClr val="008000"/>
              </a:solidFill>
              <a:cs typeface="Times New Roman"/>
            </a:endParaRPr>
          </a:p>
        </p:txBody>
      </p:sp>
      <p:sp>
        <p:nvSpPr>
          <p:cNvPr id="185" name="ZoneTexte 184"/>
          <p:cNvSpPr txBox="1"/>
          <p:nvPr/>
        </p:nvSpPr>
        <p:spPr>
          <a:xfrm rot="16200000">
            <a:off x="-1400144" y="3914744"/>
            <a:ext cx="3352800" cy="552512"/>
          </a:xfrm>
          <a:prstGeom prst="rect">
            <a:avLst/>
          </a:prstGeom>
          <a:solidFill>
            <a:schemeClr val="bg1"/>
          </a:solidFill>
        </p:spPr>
        <p:txBody>
          <a:bodyPr wrap="none" rtlCol="0">
            <a:noAutofit/>
          </a:bodyPr>
          <a:lstStyle/>
          <a:p>
            <a:pPr algn="ctr"/>
            <a:r>
              <a:rPr lang="en-US" sz="2000" smtClean="0">
                <a:latin typeface="Times New Roman"/>
                <a:cs typeface="Times New Roman"/>
              </a:rPr>
              <a:t>Completion time (ms)</a:t>
            </a:r>
            <a:endParaRPr lang="en-US" sz="2000">
              <a:latin typeface="Times New Roman"/>
              <a:cs typeface="Times New Roman"/>
            </a:endParaRPr>
          </a:p>
        </p:txBody>
      </p:sp>
      <p:sp>
        <p:nvSpPr>
          <p:cNvPr id="187" name="ZoneTexte 186"/>
          <p:cNvSpPr txBox="1"/>
          <p:nvPr/>
        </p:nvSpPr>
        <p:spPr>
          <a:xfrm>
            <a:off x="2504889" y="5181600"/>
            <a:ext cx="1858802" cy="400110"/>
          </a:xfrm>
          <a:prstGeom prst="rect">
            <a:avLst/>
          </a:prstGeom>
          <a:noFill/>
        </p:spPr>
        <p:txBody>
          <a:bodyPr wrap="none" rtlCol="0">
            <a:spAutoFit/>
          </a:bodyPr>
          <a:lstStyle/>
          <a:p>
            <a:pPr algn="r"/>
            <a:r>
              <a:rPr lang="en-US" sz="2000" b="1" smtClean="0">
                <a:solidFill>
                  <a:schemeClr val="accent5">
                    <a:lumMod val="50000"/>
                  </a:schemeClr>
                </a:solidFill>
                <a:latin typeface="Times New Roman"/>
                <a:cs typeface="Times New Roman"/>
              </a:rPr>
              <a:t>Random access</a:t>
            </a:r>
            <a:endParaRPr lang="en-US" sz="2000" b="1">
              <a:solidFill>
                <a:schemeClr val="accent5">
                  <a:lumMod val="50000"/>
                </a:schemeClr>
              </a:solidFill>
              <a:latin typeface="Times New Roman"/>
              <a:cs typeface="Times New Roman"/>
            </a:endParaRPr>
          </a:p>
        </p:txBody>
      </p:sp>
      <p:sp>
        <p:nvSpPr>
          <p:cNvPr id="190" name="Rectangle 189"/>
          <p:cNvSpPr/>
          <p:nvPr/>
        </p:nvSpPr>
        <p:spPr>
          <a:xfrm>
            <a:off x="1905000" y="2362200"/>
            <a:ext cx="2286000" cy="1219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ZoneTexte 190"/>
          <p:cNvSpPr txBox="1"/>
          <p:nvPr/>
        </p:nvSpPr>
        <p:spPr>
          <a:xfrm>
            <a:off x="1295400" y="2057400"/>
            <a:ext cx="3124200" cy="1143000"/>
          </a:xfrm>
          <a:prstGeom prst="rect">
            <a:avLst/>
          </a:prstGeom>
          <a:solidFill>
            <a:schemeClr val="bg1"/>
          </a:solidFill>
        </p:spPr>
        <p:txBody>
          <a:bodyPr wrap="square" rtlCol="0" anchor="ctr" anchorCtr="0">
            <a:noAutofit/>
          </a:bodyPr>
          <a:lstStyle/>
          <a:p>
            <a:pPr algn="ctr"/>
            <a:r>
              <a:rPr lang="en-US" sz="2000" smtClean="0">
                <a:solidFill>
                  <a:srgbClr val="000090"/>
                </a:solidFill>
                <a:latin typeface="Times New Roman"/>
                <a:cs typeface="Times New Roman"/>
              </a:rPr>
              <a:t>Time to perform a fixed</a:t>
            </a:r>
          </a:p>
          <a:p>
            <a:pPr algn="ctr"/>
            <a:r>
              <a:rPr lang="en-US" sz="2000" smtClean="0">
                <a:solidFill>
                  <a:srgbClr val="000090"/>
                </a:solidFill>
                <a:latin typeface="Times New Roman"/>
                <a:cs typeface="Times New Roman"/>
              </a:rPr>
              <a:t>number of reads in //</a:t>
            </a:r>
            <a:endParaRPr lang="en-US" sz="2000">
              <a:solidFill>
                <a:srgbClr val="000090"/>
              </a:solidFill>
              <a:latin typeface="Times New Roman"/>
              <a:cs typeface="Times New Roman"/>
            </a:endParaRPr>
          </a:p>
        </p:txBody>
      </p:sp>
      <p:sp>
        <p:nvSpPr>
          <p:cNvPr id="67" name="TextBox 143"/>
          <p:cNvSpPr txBox="1"/>
          <p:nvPr/>
        </p:nvSpPr>
        <p:spPr>
          <a:xfrm>
            <a:off x="1066800" y="6248400"/>
            <a:ext cx="3505200" cy="400110"/>
          </a:xfrm>
          <a:prstGeom prst="rect">
            <a:avLst/>
          </a:prstGeom>
          <a:solidFill>
            <a:schemeClr val="bg1"/>
          </a:solidFill>
        </p:spPr>
        <p:txBody>
          <a:bodyPr wrap="square" rtlCol="0">
            <a:noAutofit/>
          </a:bodyPr>
          <a:lstStyle/>
          <a:p>
            <a:pPr algn="ctr"/>
            <a:r>
              <a:rPr lang="en-US" sz="2000" smtClean="0">
                <a:latin typeface="Times New Roman"/>
                <a:cs typeface="Times New Roman"/>
              </a:rPr>
              <a:t>#cores = #threads</a:t>
            </a:r>
            <a:endParaRPr lang="en-US">
              <a:latin typeface="Times New Roman"/>
              <a:cs typeface="Times New Roman"/>
            </a:endParaRPr>
          </a:p>
        </p:txBody>
      </p:sp>
      <p:sp>
        <p:nvSpPr>
          <p:cNvPr id="69" name="ZoneTexte 68"/>
          <p:cNvSpPr txBox="1"/>
          <p:nvPr/>
        </p:nvSpPr>
        <p:spPr>
          <a:xfrm>
            <a:off x="4648200" y="5638800"/>
            <a:ext cx="911027" cy="707886"/>
          </a:xfrm>
          <a:prstGeom prst="rect">
            <a:avLst/>
          </a:prstGeom>
          <a:noFill/>
        </p:spPr>
        <p:txBody>
          <a:bodyPr wrap="none" rtlCol="0">
            <a:spAutoFit/>
          </a:bodyPr>
          <a:lstStyle/>
          <a:p>
            <a:pPr algn="ctr"/>
            <a:r>
              <a:rPr lang="en-US" sz="2000" smtClean="0">
                <a:solidFill>
                  <a:srgbClr val="FF0000"/>
                </a:solidFill>
                <a:latin typeface="Times New Roman"/>
                <a:cs typeface="Times New Roman"/>
              </a:rPr>
              <a:t>Local </a:t>
            </a:r>
          </a:p>
          <a:p>
            <a:pPr algn="ctr"/>
            <a:r>
              <a:rPr lang="en-US" sz="2000" smtClean="0">
                <a:solidFill>
                  <a:srgbClr val="FF0000"/>
                </a:solidFill>
                <a:latin typeface="Times New Roman"/>
                <a:cs typeface="Times New Roman"/>
              </a:rPr>
              <a:t>Access</a:t>
            </a:r>
            <a:endParaRPr lang="en-US" sz="2000">
              <a:solidFill>
                <a:srgbClr val="FF0000"/>
              </a:solidFill>
              <a:latin typeface="Times New Roman"/>
              <a:cs typeface="Times New Roman"/>
            </a:endParaRPr>
          </a:p>
        </p:txBody>
      </p:sp>
      <p:cxnSp>
        <p:nvCxnSpPr>
          <p:cNvPr id="70" name="Connecteur droit avec flèche 7"/>
          <p:cNvCxnSpPr/>
          <p:nvPr/>
        </p:nvCxnSpPr>
        <p:spPr>
          <a:xfrm rot="10800000">
            <a:off x="5486400" y="2667000"/>
            <a:ext cx="2076658" cy="112708"/>
          </a:xfrm>
          <a:prstGeom prst="straightConnector1">
            <a:avLst/>
          </a:prstGeom>
          <a:ln w="635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71" name="Connecteur droit avec flèche 7"/>
          <p:cNvCxnSpPr/>
          <p:nvPr/>
        </p:nvCxnSpPr>
        <p:spPr>
          <a:xfrm rot="16200000" flipV="1">
            <a:off x="4991100" y="3467100"/>
            <a:ext cx="1447800" cy="152400"/>
          </a:xfrm>
          <a:prstGeom prst="straightConnector1">
            <a:avLst/>
          </a:prstGeom>
          <a:ln w="635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72" name="Connecteur droit avec flèche 7"/>
          <p:cNvCxnSpPr/>
          <p:nvPr/>
        </p:nvCxnSpPr>
        <p:spPr>
          <a:xfrm rot="16200000" flipH="1">
            <a:off x="6260707" y="2679309"/>
            <a:ext cx="1529683" cy="1950902"/>
          </a:xfrm>
          <a:prstGeom prst="straightConnector1">
            <a:avLst/>
          </a:prstGeom>
          <a:ln w="635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73" name="Connecteur droit avec flèche 7"/>
          <p:cNvCxnSpPr/>
          <p:nvPr/>
        </p:nvCxnSpPr>
        <p:spPr>
          <a:xfrm rot="10800000" flipH="1" flipV="1">
            <a:off x="7845686" y="2662868"/>
            <a:ext cx="2913" cy="1451931"/>
          </a:xfrm>
          <a:prstGeom prst="straightConnector1">
            <a:avLst/>
          </a:prstGeom>
          <a:ln w="635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74" name="Connecteur droit avec flèche 7"/>
          <p:cNvCxnSpPr/>
          <p:nvPr/>
        </p:nvCxnSpPr>
        <p:spPr>
          <a:xfrm rot="5400000" flipH="1" flipV="1">
            <a:off x="6689924" y="3092516"/>
            <a:ext cx="136392" cy="2485757"/>
          </a:xfrm>
          <a:prstGeom prst="straightConnector1">
            <a:avLst/>
          </a:prstGeom>
          <a:ln w="635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sp>
        <p:nvSpPr>
          <p:cNvPr id="75" name="Oval 12"/>
          <p:cNvSpPr/>
          <p:nvPr/>
        </p:nvSpPr>
        <p:spPr>
          <a:xfrm>
            <a:off x="2362200" y="5105400"/>
            <a:ext cx="2133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44598</TotalTime>
  <Words>3638</Words>
  <Application>Microsoft Macintosh PowerPoint</Application>
  <PresentationFormat>On-screen Show (4:3)</PresentationFormat>
  <Paragraphs>501</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A Study of Garbage Collector Scalability  on Multicores</vt:lpstr>
      <vt:lpstr>Garbage collection on multicore hardware</vt:lpstr>
      <vt:lpstr>Scalability of GC is a bottleneck</vt:lpstr>
      <vt:lpstr>Where is the problem?</vt:lpstr>
      <vt:lpstr>From centralized architectures to distributed ones</vt:lpstr>
      <vt:lpstr>From centralized architectures to distributed ones</vt:lpstr>
      <vt:lpstr>From centralized architectures to distributed ones</vt:lpstr>
      <vt:lpstr>From centralized architectures to distributed ones</vt:lpstr>
      <vt:lpstr>From centralized architectures to distributed ones</vt:lpstr>
      <vt:lpstr>From centralized architectures to distributed ones</vt:lpstr>
      <vt:lpstr>Parallel Scavenge Heap Space</vt:lpstr>
      <vt:lpstr>Parallel Scavenge Heap Space</vt:lpstr>
      <vt:lpstr>Parallel Scavenge Heap Space</vt:lpstr>
      <vt:lpstr>Parallel Scavenge Heap Space</vt:lpstr>
      <vt:lpstr>NUMA-aware heap layouts</vt:lpstr>
      <vt:lpstr>Interleaved heap layout analysis</vt:lpstr>
      <vt:lpstr>Fragmented heap layout analysis</vt:lpstr>
      <vt:lpstr>Synchronization optimizations</vt:lpstr>
      <vt:lpstr>Effect of Optimizations on the App (GC excluded)</vt:lpstr>
      <vt:lpstr>Overall effect (both GC and application)</vt:lpstr>
      <vt:lpstr>GC scales well with memory-intensive applications</vt:lpstr>
      <vt:lpstr>Take Away</vt:lpstr>
      <vt:lpstr>Take Away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Study of the Scalability of Stop-The-World Garbage Collectors on Multicores </dc:title>
  <dc:creator>Lokesh Gidra</dc:creator>
  <cp:lastModifiedBy>Lokesh Gidra</cp:lastModifiedBy>
  <cp:revision>1440</cp:revision>
  <dcterms:created xsi:type="dcterms:W3CDTF">2013-04-30T09:13:27Z</dcterms:created>
  <dcterms:modified xsi:type="dcterms:W3CDTF">2013-05-08T10:11:18Z</dcterms:modified>
</cp:coreProperties>
</file>