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59"/>
  </p:notesMasterIdLst>
  <p:handoutMasterIdLst>
    <p:handoutMasterId r:id="rId60"/>
  </p:handoutMasterIdLst>
  <p:sldIdLst>
    <p:sldId id="256" r:id="rId3"/>
    <p:sldId id="281" r:id="rId4"/>
    <p:sldId id="282" r:id="rId5"/>
    <p:sldId id="339" r:id="rId6"/>
    <p:sldId id="283" r:id="rId7"/>
    <p:sldId id="289" r:id="rId8"/>
    <p:sldId id="304" r:id="rId9"/>
    <p:sldId id="305" r:id="rId10"/>
    <p:sldId id="306" r:id="rId11"/>
    <p:sldId id="307" r:id="rId12"/>
    <p:sldId id="309" r:id="rId13"/>
    <p:sldId id="310" r:id="rId14"/>
    <p:sldId id="308" r:id="rId15"/>
    <p:sldId id="311" r:id="rId16"/>
    <p:sldId id="312" r:id="rId17"/>
    <p:sldId id="313" r:id="rId18"/>
    <p:sldId id="314" r:id="rId19"/>
    <p:sldId id="340" r:id="rId20"/>
    <p:sldId id="315" r:id="rId21"/>
    <p:sldId id="316" r:id="rId22"/>
    <p:sldId id="318" r:id="rId23"/>
    <p:sldId id="319" r:id="rId24"/>
    <p:sldId id="320" r:id="rId25"/>
    <p:sldId id="336" r:id="rId26"/>
    <p:sldId id="341" r:id="rId27"/>
    <p:sldId id="285" r:id="rId28"/>
    <p:sldId id="343" r:id="rId29"/>
    <p:sldId id="323" r:id="rId30"/>
    <p:sldId id="347" r:id="rId31"/>
    <p:sldId id="344" r:id="rId32"/>
    <p:sldId id="324" r:id="rId33"/>
    <p:sldId id="348" r:id="rId34"/>
    <p:sldId id="325" r:id="rId35"/>
    <p:sldId id="326" r:id="rId36"/>
    <p:sldId id="327" r:id="rId37"/>
    <p:sldId id="349" r:id="rId38"/>
    <p:sldId id="328" r:id="rId39"/>
    <p:sldId id="329" r:id="rId40"/>
    <p:sldId id="330" r:id="rId41"/>
    <p:sldId id="338" r:id="rId42"/>
    <p:sldId id="331" r:id="rId43"/>
    <p:sldId id="332" r:id="rId44"/>
    <p:sldId id="333" r:id="rId45"/>
    <p:sldId id="334" r:id="rId46"/>
    <p:sldId id="335" r:id="rId47"/>
    <p:sldId id="337" r:id="rId48"/>
    <p:sldId id="290" r:id="rId49"/>
    <p:sldId id="284" r:id="rId50"/>
    <p:sldId id="286" r:id="rId51"/>
    <p:sldId id="291" r:id="rId52"/>
    <p:sldId id="292" r:id="rId53"/>
    <p:sldId id="294" r:id="rId54"/>
    <p:sldId id="297" r:id="rId55"/>
    <p:sldId id="300" r:id="rId56"/>
    <p:sldId id="301" r:id="rId57"/>
    <p:sldId id="30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037" autoAdjust="0"/>
    <p:restoredTop sz="74620" autoAdjust="0"/>
  </p:normalViewPr>
  <p:slideViewPr>
    <p:cSldViewPr snapToGrid="0" snapToObjects="1">
      <p:cViewPr varScale="1">
        <p:scale>
          <a:sx n="81" d="100"/>
          <a:sy n="81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8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j:Documents:Research:Tomas:esize:icooolps:published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j:Documents:Research:Tomas:esize:icooolps:published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Ignored uncertainty (47)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Sheet1!$B$8:$G$8</c:f>
              <c:strCache>
                <c:ptCount val="6"/>
                <c:pt idx="0">
                  <c:v>PLDI</c:v>
                </c:pt>
                <c:pt idx="1">
                  <c:v>ASPLOS</c:v>
                </c:pt>
                <c:pt idx="2">
                  <c:v>ISMM</c:v>
                </c:pt>
                <c:pt idx="3">
                  <c:v>TOPLAS</c:v>
                </c:pt>
                <c:pt idx="4">
                  <c:v>TACO</c:v>
                </c:pt>
                <c:pt idx="5">
                  <c:v>Total</c:v>
                </c:pt>
              </c:strCache>
            </c:strRef>
          </c:cat>
          <c:val>
            <c:numRef>
              <c:f>Sheet1!$B$9:$G$9</c:f>
              <c:numCache>
                <c:formatCode>General</c:formatCode>
                <c:ptCount val="6"/>
                <c:pt idx="0">
                  <c:v>24.0</c:v>
                </c:pt>
                <c:pt idx="1">
                  <c:v>12.0</c:v>
                </c:pt>
                <c:pt idx="2">
                  <c:v>5.0</c:v>
                </c:pt>
                <c:pt idx="3">
                  <c:v>1.0</c:v>
                </c:pt>
                <c:pt idx="4">
                  <c:v>5.0</c:v>
                </c:pt>
                <c:pt idx="5">
                  <c:v>47.0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Execution time ratio (59)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Sheet1!$B$8:$G$8</c:f>
              <c:strCache>
                <c:ptCount val="6"/>
                <c:pt idx="0">
                  <c:v>PLDI</c:v>
                </c:pt>
                <c:pt idx="1">
                  <c:v>ASPLOS</c:v>
                </c:pt>
                <c:pt idx="2">
                  <c:v>ISMM</c:v>
                </c:pt>
                <c:pt idx="3">
                  <c:v>TOPLAS</c:v>
                </c:pt>
                <c:pt idx="4">
                  <c:v>TACO</c:v>
                </c:pt>
                <c:pt idx="5">
                  <c:v>Total</c:v>
                </c:pt>
              </c:strCache>
            </c:strRef>
          </c:cat>
          <c:val>
            <c:numRef>
              <c:f>Sheet1!$B$10:$G$10</c:f>
              <c:numCache>
                <c:formatCode>General</c:formatCode>
                <c:ptCount val="6"/>
                <c:pt idx="0">
                  <c:v>1.0</c:v>
                </c:pt>
                <c:pt idx="1">
                  <c:v>7.0</c:v>
                </c:pt>
                <c:pt idx="2">
                  <c:v>3.0</c:v>
                </c:pt>
                <c:pt idx="3">
                  <c:v>0.0</c:v>
                </c:pt>
                <c:pt idx="4">
                  <c:v>1.0</c:v>
                </c:pt>
                <c:pt idx="5">
                  <c:v>12.0</c:v>
                </c:pt>
              </c:numCache>
            </c:numRef>
          </c:val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Execution time (67)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Sheet1!$B$8:$G$8</c:f>
              <c:strCache>
                <c:ptCount val="6"/>
                <c:pt idx="0">
                  <c:v>PLDI</c:v>
                </c:pt>
                <c:pt idx="1">
                  <c:v>ASPLOS</c:v>
                </c:pt>
                <c:pt idx="2">
                  <c:v>ISMM</c:v>
                </c:pt>
                <c:pt idx="3">
                  <c:v>TOPLAS</c:v>
                </c:pt>
                <c:pt idx="4">
                  <c:v>TACO</c:v>
                </c:pt>
                <c:pt idx="5">
                  <c:v>Total</c:v>
                </c:pt>
              </c:strCache>
            </c:strRef>
          </c:cat>
          <c:val>
            <c:numRef>
              <c:f>Sheet1!$B$11:$G$11</c:f>
              <c:numCache>
                <c:formatCode>General</c:formatCode>
                <c:ptCount val="6"/>
                <c:pt idx="0">
                  <c:v>3.0</c:v>
                </c:pt>
                <c:pt idx="1">
                  <c:v>1.0</c:v>
                </c:pt>
                <c:pt idx="2">
                  <c:v>3.0</c:v>
                </c:pt>
                <c:pt idx="3">
                  <c:v>1.0</c:v>
                </c:pt>
                <c:pt idx="4">
                  <c:v>0.0</c:v>
                </c:pt>
                <c:pt idx="5">
                  <c:v>8.0</c:v>
                </c:pt>
              </c:numCache>
            </c:numRef>
          </c:val>
        </c:ser>
        <c:ser>
          <c:idx val="3"/>
          <c:order val="3"/>
          <c:tx>
            <c:strRef>
              <c:f>Sheet1!$A$12</c:f>
              <c:strCache>
                <c:ptCount val="1"/>
                <c:pt idx="0">
                  <c:v>Papers (122)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Sheet1!$B$8:$G$8</c:f>
              <c:strCache>
                <c:ptCount val="6"/>
                <c:pt idx="0">
                  <c:v>PLDI</c:v>
                </c:pt>
                <c:pt idx="1">
                  <c:v>ASPLOS</c:v>
                </c:pt>
                <c:pt idx="2">
                  <c:v>ISMM</c:v>
                </c:pt>
                <c:pt idx="3">
                  <c:v>TOPLAS</c:v>
                </c:pt>
                <c:pt idx="4">
                  <c:v>TACO</c:v>
                </c:pt>
                <c:pt idx="5">
                  <c:v>Total</c:v>
                </c:pt>
              </c:strCache>
            </c:strRef>
          </c:cat>
          <c:val>
            <c:numRef>
              <c:f>Sheet1!$B$12:$G$12</c:f>
              <c:numCache>
                <c:formatCode>General</c:formatCode>
                <c:ptCount val="6"/>
                <c:pt idx="0">
                  <c:v>27.0</c:v>
                </c:pt>
                <c:pt idx="1">
                  <c:v>12.0</c:v>
                </c:pt>
                <c:pt idx="2">
                  <c:v>2.0</c:v>
                </c:pt>
                <c:pt idx="3">
                  <c:v>11.0</c:v>
                </c:pt>
                <c:pt idx="4">
                  <c:v>3.0</c:v>
                </c:pt>
                <c:pt idx="5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00560136"/>
        <c:axId val="-1999855080"/>
        <c:axId val="0"/>
      </c:bar3DChart>
      <c:catAx>
        <c:axId val="-2000560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</a:defRPr>
            </a:pPr>
            <a:endParaRPr lang="en-US"/>
          </a:p>
        </c:txPr>
        <c:crossAx val="-1999855080"/>
        <c:crosses val="autoZero"/>
        <c:auto val="1"/>
        <c:lblAlgn val="ctr"/>
        <c:lblOffset val="100"/>
        <c:noMultiLvlLbl val="0"/>
      </c:catAx>
      <c:valAx>
        <c:axId val="-1999855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</a:defRPr>
            </a:pPr>
            <a:endParaRPr lang="en-US"/>
          </a:p>
        </c:txPr>
        <c:crossAx val="-2000560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028597543715"/>
          <c:y val="0.230291699244549"/>
          <c:w val="0.343420973351023"/>
          <c:h val="0.395923269174592"/>
        </c:manualLayout>
      </c:layout>
      <c:overlay val="0"/>
      <c:txPr>
        <a:bodyPr/>
        <a:lstStyle/>
        <a:p>
          <a:pPr>
            <a:defRPr sz="1800">
              <a:latin typeface="Century Gothic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Ignored uncertainty (47)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Sheet1!$B$8:$G$8</c:f>
              <c:strCache>
                <c:ptCount val="6"/>
                <c:pt idx="0">
                  <c:v>PLDI</c:v>
                </c:pt>
                <c:pt idx="1">
                  <c:v>ASPLOS</c:v>
                </c:pt>
                <c:pt idx="2">
                  <c:v>ISMM</c:v>
                </c:pt>
                <c:pt idx="3">
                  <c:v>TOPLAS</c:v>
                </c:pt>
                <c:pt idx="4">
                  <c:v>TACO</c:v>
                </c:pt>
                <c:pt idx="5">
                  <c:v>Total</c:v>
                </c:pt>
              </c:strCache>
            </c:strRef>
          </c:cat>
          <c:val>
            <c:numRef>
              <c:f>Sheet1!$B$9:$G$9</c:f>
              <c:numCache>
                <c:formatCode>General</c:formatCode>
                <c:ptCount val="6"/>
                <c:pt idx="0">
                  <c:v>24.0</c:v>
                </c:pt>
                <c:pt idx="1">
                  <c:v>12.0</c:v>
                </c:pt>
                <c:pt idx="2">
                  <c:v>5.0</c:v>
                </c:pt>
                <c:pt idx="3">
                  <c:v>1.0</c:v>
                </c:pt>
                <c:pt idx="4">
                  <c:v>5.0</c:v>
                </c:pt>
                <c:pt idx="5">
                  <c:v>47.0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Execution time ratio (59)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Sheet1!$B$8:$G$8</c:f>
              <c:strCache>
                <c:ptCount val="6"/>
                <c:pt idx="0">
                  <c:v>PLDI</c:v>
                </c:pt>
                <c:pt idx="1">
                  <c:v>ASPLOS</c:v>
                </c:pt>
                <c:pt idx="2">
                  <c:v>ISMM</c:v>
                </c:pt>
                <c:pt idx="3">
                  <c:v>TOPLAS</c:v>
                </c:pt>
                <c:pt idx="4">
                  <c:v>TACO</c:v>
                </c:pt>
                <c:pt idx="5">
                  <c:v>Total</c:v>
                </c:pt>
              </c:strCache>
            </c:strRef>
          </c:cat>
          <c:val>
            <c:numRef>
              <c:f>Sheet1!$B$10:$G$10</c:f>
              <c:numCache>
                <c:formatCode>General</c:formatCode>
                <c:ptCount val="6"/>
                <c:pt idx="0">
                  <c:v>1.0</c:v>
                </c:pt>
                <c:pt idx="1">
                  <c:v>7.0</c:v>
                </c:pt>
                <c:pt idx="2">
                  <c:v>3.0</c:v>
                </c:pt>
                <c:pt idx="3">
                  <c:v>0.0</c:v>
                </c:pt>
                <c:pt idx="4">
                  <c:v>1.0</c:v>
                </c:pt>
                <c:pt idx="5">
                  <c:v>12.0</c:v>
                </c:pt>
              </c:numCache>
            </c:numRef>
          </c:val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Execution time (67)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Sheet1!$B$8:$G$8</c:f>
              <c:strCache>
                <c:ptCount val="6"/>
                <c:pt idx="0">
                  <c:v>PLDI</c:v>
                </c:pt>
                <c:pt idx="1">
                  <c:v>ASPLOS</c:v>
                </c:pt>
                <c:pt idx="2">
                  <c:v>ISMM</c:v>
                </c:pt>
                <c:pt idx="3">
                  <c:v>TOPLAS</c:v>
                </c:pt>
                <c:pt idx="4">
                  <c:v>TACO</c:v>
                </c:pt>
                <c:pt idx="5">
                  <c:v>Total</c:v>
                </c:pt>
              </c:strCache>
            </c:strRef>
          </c:cat>
          <c:val>
            <c:numRef>
              <c:f>Sheet1!$B$11:$G$11</c:f>
              <c:numCache>
                <c:formatCode>General</c:formatCode>
                <c:ptCount val="6"/>
                <c:pt idx="0">
                  <c:v>3.0</c:v>
                </c:pt>
                <c:pt idx="1">
                  <c:v>1.0</c:v>
                </c:pt>
                <c:pt idx="2">
                  <c:v>3.0</c:v>
                </c:pt>
                <c:pt idx="3">
                  <c:v>1.0</c:v>
                </c:pt>
                <c:pt idx="4">
                  <c:v>0.0</c:v>
                </c:pt>
                <c:pt idx="5">
                  <c:v>8.0</c:v>
                </c:pt>
              </c:numCache>
            </c:numRef>
          </c:val>
        </c:ser>
        <c:ser>
          <c:idx val="3"/>
          <c:order val="3"/>
          <c:tx>
            <c:strRef>
              <c:f>Sheet1!$A$12</c:f>
              <c:strCache>
                <c:ptCount val="1"/>
                <c:pt idx="0">
                  <c:v>Papers (122)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Sheet1!$B$8:$G$8</c:f>
              <c:strCache>
                <c:ptCount val="6"/>
                <c:pt idx="0">
                  <c:v>PLDI</c:v>
                </c:pt>
                <c:pt idx="1">
                  <c:v>ASPLOS</c:v>
                </c:pt>
                <c:pt idx="2">
                  <c:v>ISMM</c:v>
                </c:pt>
                <c:pt idx="3">
                  <c:v>TOPLAS</c:v>
                </c:pt>
                <c:pt idx="4">
                  <c:v>TACO</c:v>
                </c:pt>
                <c:pt idx="5">
                  <c:v>Total</c:v>
                </c:pt>
              </c:strCache>
            </c:strRef>
          </c:cat>
          <c:val>
            <c:numRef>
              <c:f>Sheet1!$B$12:$G$12</c:f>
              <c:numCache>
                <c:formatCode>General</c:formatCode>
                <c:ptCount val="6"/>
                <c:pt idx="0">
                  <c:v>27.0</c:v>
                </c:pt>
                <c:pt idx="1">
                  <c:v>12.0</c:v>
                </c:pt>
                <c:pt idx="2">
                  <c:v>2.0</c:v>
                </c:pt>
                <c:pt idx="3">
                  <c:v>11.0</c:v>
                </c:pt>
                <c:pt idx="4">
                  <c:v>3.0</c:v>
                </c:pt>
                <c:pt idx="5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35188664"/>
        <c:axId val="-2035193880"/>
        <c:axId val="0"/>
      </c:bar3DChart>
      <c:catAx>
        <c:axId val="-2035188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</a:defRPr>
            </a:pPr>
            <a:endParaRPr lang="en-US"/>
          </a:p>
        </c:txPr>
        <c:crossAx val="-2035193880"/>
        <c:crosses val="autoZero"/>
        <c:auto val="1"/>
        <c:lblAlgn val="ctr"/>
        <c:lblOffset val="100"/>
        <c:noMultiLvlLbl val="0"/>
      </c:catAx>
      <c:valAx>
        <c:axId val="-2035193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</a:defRPr>
            </a:pPr>
            <a:endParaRPr lang="en-US"/>
          </a:p>
        </c:txPr>
        <c:crossAx val="-2035188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028597543715"/>
          <c:y val="0.230291699244549"/>
          <c:w val="0.343420973351023"/>
          <c:h val="0.395923269174592"/>
        </c:manualLayout>
      </c:layout>
      <c:overlay val="0"/>
      <c:txPr>
        <a:bodyPr/>
        <a:lstStyle/>
        <a:p>
          <a:pPr>
            <a:defRPr sz="1800">
              <a:latin typeface="Century Gothic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A0699-A1A9-1B4A-8F00-0D7A55E842E4}" type="datetimeFigureOut">
              <a:rPr lang="en-US" smtClean="0"/>
              <a:t>07/05/2013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13A72-00C8-5A4E-888A-78DD70E52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61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EDC2-3354-9741-AC0F-9C62CBE84247}" type="datetimeFigureOut">
              <a:rPr lang="en-US" smtClean="0"/>
              <a:t>05/05/2013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845F7-409E-FE4E-BF18-3F8999AFA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62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we probably want to randomise more to avoid bias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2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binary layout impacts significantly performance of benchmark B on platform P, it does not mean we have to repeat builds with all benchmarks and platforms =&gt; infeasible, as over the years so many things that could impact performance have been found.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point is - check what are the problems we really have with a given benchmark and platform.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ith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OpenJDK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/DaCapo, we found it unnecessary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repeat compilations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7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 to repeat to reach independence, but if independence can't be reached....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repetition only makes sense with independence, so if we can't get it at a level, we need it at a higher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43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Run-</a:t>
            </a:r>
            <a:r>
              <a:rPr lang="en-GB" dirty="0" err="1" smtClean="0"/>
              <a:t>sequnece</a:t>
            </a:r>
            <a:r>
              <a:rPr lang="en-GB" dirty="0" smtClean="0"/>
              <a:t> plot: iteration duration</a:t>
            </a:r>
            <a:r>
              <a:rPr lang="en-GB" baseline="0" dirty="0" smtClean="0"/>
              <a:t> v iteration number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Lag plots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GB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,Y</a:t>
            </a:r>
            <a:r>
              <a:rPr lang="en-GB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Auto-correlation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plots: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cor(Y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,Y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t−h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E[(Y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− μ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)(Y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t−h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− μ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)]/σ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l-G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19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Run-</a:t>
            </a:r>
            <a:r>
              <a:rPr lang="en-GB" dirty="0" err="1" smtClean="0"/>
              <a:t>sequnece</a:t>
            </a:r>
            <a:r>
              <a:rPr lang="en-GB" dirty="0" smtClean="0"/>
              <a:t> plot: iteration duration</a:t>
            </a:r>
            <a:r>
              <a:rPr lang="en-GB" baseline="0" dirty="0" smtClean="0"/>
              <a:t> v iteration number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Lag plots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GB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,Y</a:t>
            </a:r>
            <a:r>
              <a:rPr lang="en-GB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Auto-correlation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plots: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cor(Y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,Y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t−h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E[(Y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− μ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)(Y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t−h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− μ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)]/σ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l-G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1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300 iterations, 3 runs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5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300 iterations, 3 runs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989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300 iterations, 3 runs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1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300 iterations, 3 runs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35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300 iterations, 3 runs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69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68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5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Warmup</a:t>
            </a:r>
            <a:r>
              <a:rPr lang="en-GB" dirty="0" smtClean="0"/>
              <a:t> longer than independent </a:t>
            </a:r>
            <a:r>
              <a:rPr lang="en-GB" dirty="0" err="1" smtClean="0"/>
              <a:t>warmup</a:t>
            </a:r>
            <a:r>
              <a:rPr lang="en-GB" dirty="0" smtClean="0"/>
              <a:t> wastes</a:t>
            </a:r>
            <a:r>
              <a:rPr lang="en-GB" baseline="0" dirty="0" smtClean="0"/>
              <a:t> time.</a:t>
            </a:r>
          </a:p>
          <a:p>
            <a:r>
              <a:rPr lang="en-GB" baseline="0" dirty="0" err="1" smtClean="0"/>
              <a:t>Warmup</a:t>
            </a:r>
            <a:r>
              <a:rPr lang="en-GB" baseline="0" dirty="0" smtClean="0"/>
              <a:t> shorter that time to initialise makes results prone to noise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26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Warmup</a:t>
            </a:r>
            <a:r>
              <a:rPr lang="en-GB" dirty="0" smtClean="0"/>
              <a:t> longer than independent </a:t>
            </a:r>
            <a:r>
              <a:rPr lang="en-GB" dirty="0" err="1" smtClean="0"/>
              <a:t>warmup</a:t>
            </a:r>
            <a:r>
              <a:rPr lang="en-GB" dirty="0" smtClean="0"/>
              <a:t> wastes</a:t>
            </a:r>
            <a:r>
              <a:rPr lang="en-GB" baseline="0" dirty="0" smtClean="0"/>
              <a:t> time.</a:t>
            </a:r>
          </a:p>
          <a:p>
            <a:r>
              <a:rPr lang="en-GB" baseline="0" dirty="0" err="1" smtClean="0"/>
              <a:t>Warmup</a:t>
            </a:r>
            <a:r>
              <a:rPr lang="en-GB" baseline="0" dirty="0" smtClean="0"/>
              <a:t> shorter that time to initialise makes results prone to noise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26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Warmup</a:t>
            </a:r>
            <a:r>
              <a:rPr lang="en-GB" dirty="0" smtClean="0"/>
              <a:t> longer than independent </a:t>
            </a:r>
            <a:r>
              <a:rPr lang="en-GB" dirty="0" err="1" smtClean="0"/>
              <a:t>warmup</a:t>
            </a:r>
            <a:r>
              <a:rPr lang="en-GB" dirty="0" smtClean="0"/>
              <a:t> wastes</a:t>
            </a:r>
            <a:r>
              <a:rPr lang="en-GB" baseline="0" dirty="0" smtClean="0"/>
              <a:t> time.</a:t>
            </a:r>
          </a:p>
          <a:p>
            <a:r>
              <a:rPr lang="en-GB" baseline="0" dirty="0" err="1" smtClean="0"/>
              <a:t>Warmup</a:t>
            </a:r>
            <a:r>
              <a:rPr lang="en-GB" baseline="0" dirty="0" smtClean="0"/>
              <a:t> shorter that time to initialise makes results prone to noise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26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Warmup</a:t>
            </a:r>
            <a:r>
              <a:rPr lang="en-GB" dirty="0" smtClean="0"/>
              <a:t> longer than independent </a:t>
            </a:r>
            <a:r>
              <a:rPr lang="en-GB" dirty="0" err="1" smtClean="0"/>
              <a:t>warmup</a:t>
            </a:r>
            <a:r>
              <a:rPr lang="en-GB" dirty="0" smtClean="0"/>
              <a:t> wastes</a:t>
            </a:r>
            <a:r>
              <a:rPr lang="en-GB" baseline="0" dirty="0" smtClean="0"/>
              <a:t> time.</a:t>
            </a:r>
          </a:p>
          <a:p>
            <a:r>
              <a:rPr lang="en-GB" baseline="0" dirty="0" err="1" smtClean="0"/>
              <a:t>Warmup</a:t>
            </a:r>
            <a:r>
              <a:rPr lang="en-GB" baseline="0" dirty="0" smtClean="0"/>
              <a:t> shorter that time to initialise makes results prone to noise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26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30 executions, 40</a:t>
            </a:r>
            <a:r>
              <a:rPr lang="en-GB" baseline="0" dirty="0" smtClean="0"/>
              <a:t> iterations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89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30 executions, 40</a:t>
            </a:r>
            <a:r>
              <a:rPr lang="en-GB" baseline="0" dirty="0" smtClean="0"/>
              <a:t> iterations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89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Effect size confidence intervals often required in other disciplines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84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</a:t>
            </a:r>
            <a:r>
              <a:rPr lang="en-GB" baseline="0" dirty="0" smtClean="0"/>
              <a:t> that we don’t calculate the repetition count for the highest level, which can always be increased for more precision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7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time used</a:t>
            </a:r>
            <a:r>
              <a:rPr lang="en-GB" baseline="0" dirty="0" smtClean="0"/>
              <a:t> for execution time ratios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Doesn’t depend on normality assumptions.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6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68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 levels not always appropriate. May need more</a:t>
            </a:r>
            <a:r>
              <a:rPr lang="en-GB" baseline="0" dirty="0" smtClean="0"/>
              <a:t> (build process) or less.</a:t>
            </a:r>
          </a:p>
          <a:p>
            <a:r>
              <a:rPr lang="en-GB" baseline="0" dirty="0" smtClean="0"/>
              <a:t>Want to find the right number of levels.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97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Bootstrap does not depend on distribution</a:t>
            </a:r>
          </a:p>
          <a:p>
            <a:r>
              <a:rPr lang="en-GB" dirty="0" smtClean="0"/>
              <a:t>Can use bootstrap for other metrics </a:t>
            </a:r>
            <a:r>
              <a:rPr lang="en-GB" dirty="0" err="1" smtClean="0"/>
              <a:t>eg</a:t>
            </a:r>
            <a:r>
              <a:rPr lang="en-GB" dirty="0" smtClean="0"/>
              <a:t> median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benchmark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5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suite of 12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5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r>
              <a:rPr lang="en-GB" baseline="0" dirty="0" smtClean="0"/>
              <a:t> invocations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</a:t>
            </a:r>
            <a:r>
              <a:rPr lang="en-GB" baseline="0" dirty="0" smtClean="0"/>
              <a:t> iterations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</a:t>
            </a:r>
            <a:r>
              <a:rPr lang="en-GB" baseline="0" dirty="0" smtClean="0"/>
              <a:t> iterations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Key observation: bad things don’t all happen at the same time. By exploiting this we can save time and add rigour.</a:t>
            </a:r>
          </a:p>
          <a:p>
            <a:endParaRPr lang="en-GB" dirty="0" smtClean="0"/>
          </a:p>
          <a:p>
            <a:r>
              <a:rPr lang="en-GB" dirty="0" smtClean="0"/>
              <a:t>Effect </a:t>
            </a:r>
            <a:r>
              <a:rPr lang="en-GB" dirty="0" smtClean="0"/>
              <a:t>sizes and confidence</a:t>
            </a:r>
            <a:r>
              <a:rPr lang="en-GB" baseline="0" dirty="0" smtClean="0"/>
              <a:t> intervals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observational study of non-determinism in the DaCapo and SPEC CPU benchmarks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euristics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-based practice often leads to either too few or too many experiments. </a:t>
            </a:r>
          </a:p>
          <a:p>
            <a:r>
              <a:rPr lang="en-GB" dirty="0" smtClean="0"/>
              <a:t>Effect </a:t>
            </a:r>
            <a:r>
              <a:rPr lang="en-GB" dirty="0" smtClean="0"/>
              <a:t>of code layout on the DaCapo and SPEC CPU benchmarks</a:t>
            </a:r>
            <a:r>
              <a:rPr lang="en-GB" baseline="0" dirty="0" smtClean="0"/>
              <a:t> is less than prior work had shown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45F7-409E-FE4E-BF18-3F8999AFA91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1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286792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DC93-AF65-8240-BDF0-DA46A3FE7B23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2D7B221-1854-5948-8485-1254FEDB5BD1}" type="datetime1">
              <a:rPr lang="en-GB" smtClean="0"/>
              <a:t>07/05/2013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4FCE-20C9-5841-B1AF-0D799330FF03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D06155E-B61B-9844-A29A-798436AF5172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319370E-391A-8341-80C5-89868D377173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1E54-AEB6-8249-A420-03CCA40B2EDE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530D-6AE4-5549-B62B-07CC2DC3B1F4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286792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E3F800D2-39AA-C34B-93B7-8EC25B0C90BB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4C31BDCB-B5D9-F54E-8047-A055054EAA0B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A717FEBD-A005-8140-855E-BCD15D5F94ED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3667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ADDAC76A-8145-A24A-AC9F-48BC269F66C6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9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7030-EAF6-F24A-A722-EEEA257CC2B9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15D0B325-3AD3-D847-86B3-2062AFC00498}" type="datetime1">
              <a:rPr lang="en-GB" smtClean="0"/>
              <a:t>07/05/2013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66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3B334AEF-51EF-C34D-8262-699D112E2193}" type="datetime1">
              <a:rPr lang="en-GB" smtClean="0"/>
              <a:t>07/05/2013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77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6880665-D3E9-8F40-BB1B-588EF06B77AC}" type="datetime1">
              <a:rPr lang="en-GB" smtClean="0"/>
              <a:t>07/05/2013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6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E37D2E9F-223D-4D43-A821-7048C9B40946}" type="datetime1">
              <a:rPr lang="en-GB" smtClean="0"/>
              <a:t>07/05/2013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6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425-B635-064D-A2CA-019C4612650C}" type="datetime1">
              <a:rPr lang="en-GB" smtClean="0"/>
              <a:t>07/05/2013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31ED92CB-8755-E14B-85DE-390018A1FD81}" type="datetime1">
              <a:rPr lang="en-GB" smtClean="0"/>
              <a:t>07/05/2013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6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D7106AF-4D60-2B4F-BB22-52C0D769F499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0578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D249F19-581B-2C45-9560-16A3A9A710FF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1848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CFA80C04-BD41-FB48-8269-246649179278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4949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CD0FACD-544D-5D4C-A765-A9C5025E4823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CB81-3D72-FB47-8EE2-BE6558C52800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F733712-253A-5940-AF9D-271FCC9D847A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3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8550-2D4C-1642-A983-9BEE9E1D4CE5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D28F7B5-827D-9141-B4E2-B769438161AB}" type="datetime1">
              <a:rPr lang="en-GB" smtClean="0"/>
              <a:t>07/05/2013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A19E9CC-D039-9049-8AD1-298103E0FD05}" type="datetime1">
              <a:rPr lang="en-GB" smtClean="0"/>
              <a:t>07/05/2013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5CE8-8EF0-6B41-814A-95B7846C87E8}" type="datetime1">
              <a:rPr lang="en-GB" smtClean="0"/>
              <a:t>07/05/2013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9C79-A31F-A341-9588-518E0229C7B9}" type="datetime1">
              <a:rPr lang="en-GB" smtClean="0"/>
              <a:t>07/05/2013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AA1EF61-6C90-FB4A-9E8A-9704020B808C}" type="datetime1">
              <a:rPr lang="en-GB" smtClean="0"/>
              <a:t>07/05/2013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53384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655674"/>
            <a:ext cx="7610476" cy="431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630424-A1E6-734D-9114-06B9FC2CCE69}" type="datetime1">
              <a:rPr lang="en-GB" smtClean="0"/>
              <a:t>07/05/2013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ISMM, Seattle,</a:t>
            </a:r>
            <a:r>
              <a:rPr lang="en-GB" sz="1200" baseline="0" dirty="0" smtClean="0">
                <a:solidFill>
                  <a:schemeClr val="bg2">
                    <a:lumMod val="50000"/>
                  </a:schemeClr>
                </a:solidFill>
              </a:rPr>
              <a:t> June</a:t>
            </a: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2013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14" descr="Kent_Comp_294_cmyk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" y="5974795"/>
            <a:ext cx="2443238" cy="7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53384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655674"/>
            <a:ext cx="7610476" cy="431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ISMM, Seattle,</a:t>
            </a:r>
            <a:r>
              <a:rPr lang="en-GB" sz="1200" baseline="0" dirty="0" smtClean="0">
                <a:solidFill>
                  <a:schemeClr val="bg2">
                    <a:lumMod val="50000"/>
                  </a:schemeClr>
                </a:solidFill>
              </a:rPr>
              <a:t> June</a:t>
            </a: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2013</a:t>
            </a:r>
            <a:endParaRPr lang="en-GB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14" descr="Kent_Comp_294_cmyk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" y="5974795"/>
            <a:ext cx="2443238" cy="7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74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g"/><Relationship Id="rId5" Type="http://schemas.openxmlformats.org/officeDocument/2006/relationships/image" Target="../media/image10.emf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g"/><Relationship Id="rId5" Type="http://schemas.openxmlformats.org/officeDocument/2006/relationships/image" Target="../media/image10.emf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897"/>
            <a:ext cx="8001000" cy="2394596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/>
              <a:t>Tomas </a:t>
            </a:r>
            <a:r>
              <a:rPr lang="en-GB" dirty="0" err="1" smtClean="0"/>
              <a:t>Kalibera</a:t>
            </a:r>
            <a:r>
              <a:rPr lang="en-GB" dirty="0" smtClean="0"/>
              <a:t>, Richard Jones </a:t>
            </a:r>
          </a:p>
          <a:p>
            <a:r>
              <a:rPr lang="en-GB" dirty="0" smtClean="0"/>
              <a:t>University of Kent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348579"/>
          </a:xfrm>
        </p:spPr>
        <p:txBody>
          <a:bodyPr>
            <a:normAutofit/>
          </a:bodyPr>
          <a:lstStyle/>
          <a:p>
            <a:r>
              <a:rPr lang="en-GB" dirty="0" smtClean="0"/>
              <a:t>Rigorous Benchmarking in</a:t>
            </a:r>
            <a:br>
              <a:rPr lang="en-GB" dirty="0" smtClean="0"/>
            </a:br>
            <a:r>
              <a:rPr lang="en-GB" dirty="0" smtClean="0"/>
              <a:t>Reasonable Time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45765" y="5900493"/>
            <a:ext cx="1598235" cy="76949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iterations…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experimental methods take time</a:t>
            </a:r>
          </a:p>
        </p:txBody>
      </p:sp>
      <p:pic>
        <p:nvPicPr>
          <p:cNvPr id="856" name="Picture 855" descr="stopwatches12x4x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9" y="2166200"/>
            <a:ext cx="7454900" cy="3632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3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pwatches12x4x16x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7056"/>
            <a:ext cx="9163949" cy="4480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heap sizes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experimental methods take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53384"/>
            <a:ext cx="4734559" cy="914400"/>
          </a:xfrm>
        </p:spPr>
        <p:txBody>
          <a:bodyPr>
            <a:normAutofit/>
          </a:bodyPr>
          <a:lstStyle/>
          <a:p>
            <a:r>
              <a:rPr lang="en-GB" dirty="0" smtClean="0"/>
              <a:t>A lost cause?</a:t>
            </a:r>
            <a:endParaRPr lang="en-GB" dirty="0"/>
          </a:p>
        </p:txBody>
      </p:sp>
      <p:pic>
        <p:nvPicPr>
          <p:cNvPr id="6" name="Picture 5" descr="depress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60" y="417082"/>
            <a:ext cx="4179253" cy="557951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4424" y="1655674"/>
            <a:ext cx="2569580" cy="4311874"/>
          </a:xfrm>
        </p:spPr>
        <p:txBody>
          <a:bodyPr/>
          <a:lstStyle/>
          <a:p>
            <a:r>
              <a:rPr lang="en-GB" dirty="0" smtClean="0"/>
              <a:t>Is statistically rigorous experimental methodology simply infeasible?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some initial one-off investment,</a:t>
            </a:r>
          </a:p>
          <a:p>
            <a:pPr lvl="1"/>
            <a:r>
              <a:rPr lang="en-GB" dirty="0" smtClean="0"/>
              <a:t>We can cater for variation</a:t>
            </a:r>
          </a:p>
          <a:p>
            <a:pPr lvl="1"/>
            <a:r>
              <a:rPr lang="en-GB" dirty="0" smtClean="0"/>
              <a:t>Without excessive repetition (in most cases).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Our contributions:</a:t>
            </a:r>
          </a:p>
          <a:p>
            <a:r>
              <a:rPr lang="en-GB" dirty="0" smtClean="0"/>
              <a:t>A </a:t>
            </a:r>
            <a:r>
              <a:rPr lang="en-GB" dirty="0"/>
              <a:t>sound experimental methodology that makes best use of experiment time. </a:t>
            </a:r>
          </a:p>
          <a:p>
            <a:r>
              <a:rPr lang="en-GB" dirty="0" smtClean="0"/>
              <a:t>How to establish how much repetition is needed.</a:t>
            </a:r>
          </a:p>
          <a:p>
            <a:r>
              <a:rPr lang="en-GB" dirty="0" smtClean="0"/>
              <a:t>How </a:t>
            </a:r>
            <a:r>
              <a:rPr lang="en-GB" dirty="0"/>
              <a:t>to estimate </a:t>
            </a:r>
            <a:r>
              <a:rPr lang="en-GB" dirty="0" smtClean="0"/>
              <a:t>error </a:t>
            </a:r>
            <a:r>
              <a:rPr lang="en-GB" dirty="0"/>
              <a:t>bounds </a:t>
            </a:r>
            <a:r>
              <a:rPr lang="en-GB" dirty="0" smtClean="0"/>
              <a:t>.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8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464"/>
            <a:ext cx="8913813" cy="110229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Challenge of Reasonable Repetition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34" y="1655674"/>
            <a:ext cx="8251179" cy="43118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Variation at </a:t>
            </a:r>
            <a:r>
              <a:rPr lang="en-US" dirty="0"/>
              <a:t>several stages of a benchmark experiment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— iteration</a:t>
            </a:r>
            <a:r>
              <a:rPr lang="en-US" dirty="0"/>
              <a:t>, execution, </a:t>
            </a:r>
            <a:r>
              <a:rPr lang="en-US" dirty="0" smtClean="0"/>
              <a:t>compilation… </a:t>
            </a:r>
          </a:p>
          <a:p>
            <a:r>
              <a:rPr lang="en-US" dirty="0" smtClean="0">
                <a:solidFill>
                  <a:srgbClr val="E07602"/>
                </a:solidFill>
              </a:rPr>
              <a:t>Controlled variables</a:t>
            </a:r>
            <a:r>
              <a:rPr lang="en-US" dirty="0" smtClean="0"/>
              <a:t> platform, heap </a:t>
            </a:r>
            <a:r>
              <a:rPr lang="en-US" dirty="0"/>
              <a:t>size or compiler </a:t>
            </a:r>
            <a:r>
              <a:rPr lang="en-US" dirty="0" smtClean="0"/>
              <a:t>options.</a:t>
            </a:r>
          </a:p>
          <a:p>
            <a:r>
              <a:rPr lang="en-US" dirty="0" smtClean="0">
                <a:solidFill>
                  <a:srgbClr val="E07602"/>
                </a:solidFill>
              </a:rPr>
              <a:t>Random variables</a:t>
            </a:r>
            <a:r>
              <a:rPr lang="en-US" dirty="0" smtClean="0"/>
              <a:t> statistical properties.</a:t>
            </a:r>
          </a:p>
          <a:p>
            <a:r>
              <a:rPr lang="en-US" dirty="0" smtClean="0">
                <a:solidFill>
                  <a:srgbClr val="E07602"/>
                </a:solidFill>
              </a:rPr>
              <a:t>Uncontrolled variables </a:t>
            </a:r>
            <a:r>
              <a:rPr lang="en-US" dirty="0" smtClean="0"/>
              <a:t>try to convert these to controlled or </a:t>
            </a:r>
            <a:r>
              <a:rPr lang="en-US" dirty="0" err="1" smtClean="0"/>
              <a:t>randomised</a:t>
            </a:r>
            <a:r>
              <a:rPr lang="en-US" dirty="0" smtClean="0"/>
              <a:t> (e.g. by </a:t>
            </a:r>
            <a:r>
              <a:rPr lang="en-US" dirty="0" err="1" smtClean="0"/>
              <a:t>randomising</a:t>
            </a:r>
            <a:r>
              <a:rPr lang="en-US" dirty="0" smtClean="0"/>
              <a:t> link order).</a:t>
            </a:r>
            <a:endParaRPr lang="en-US" dirty="0"/>
          </a:p>
          <a:p>
            <a:r>
              <a:rPr lang="en-US" sz="2400" b="1" dirty="0">
                <a:solidFill>
                  <a:schemeClr val="accent1"/>
                </a:solidFill>
              </a:rPr>
              <a:t>The </a:t>
            </a:r>
            <a:r>
              <a:rPr lang="en-US" sz="2400" b="1" dirty="0" smtClean="0">
                <a:solidFill>
                  <a:schemeClr val="accent1"/>
                </a:solidFill>
              </a:rPr>
              <a:t>challenge: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lvl="1"/>
            <a:r>
              <a:rPr lang="en-US" sz="2200" b="1" dirty="0" smtClean="0"/>
              <a:t>How </a:t>
            </a:r>
            <a:r>
              <a:rPr lang="en-US" sz="2200" b="1" dirty="0" smtClean="0"/>
              <a:t>to </a:t>
            </a:r>
            <a:r>
              <a:rPr lang="en-US" sz="2200" b="1" dirty="0"/>
              <a:t>design efficient experiments </a:t>
            </a:r>
            <a:r>
              <a:rPr lang="en-US" sz="2200" b="1" dirty="0" smtClean="0"/>
              <a:t>given </a:t>
            </a:r>
            <a:r>
              <a:rPr lang="en-US" sz="2200" b="1" dirty="0"/>
              <a:t>the random variables </a:t>
            </a:r>
            <a:r>
              <a:rPr lang="en-US" sz="2200" b="1" dirty="0" smtClean="0"/>
              <a:t>present</a:t>
            </a:r>
            <a:r>
              <a:rPr lang="en-US" sz="2200" dirty="0" smtClean="0"/>
              <a:t>, and</a:t>
            </a:r>
          </a:p>
          <a:p>
            <a:pPr lvl="1"/>
            <a:r>
              <a:rPr lang="en-US" sz="2200" b="1" dirty="0" err="1" smtClean="0"/>
              <a:t>Summarise</a:t>
            </a:r>
            <a:r>
              <a:rPr lang="en-US" sz="2200" b="1" dirty="0" smtClean="0"/>
              <a:t> the results, with a confidence interval. 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running</a:t>
            </a:r>
            <a:r>
              <a:rPr lang="en-GB" baseline="0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experiment with 3 “levels</a:t>
            </a:r>
            <a:r>
              <a:rPr lang="en-GB" dirty="0" smtClean="0"/>
              <a:t>” (though our technique is general):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Repeat </a:t>
            </a:r>
            <a:r>
              <a:rPr lang="en-GB" dirty="0" smtClean="0">
                <a:solidFill>
                  <a:srgbClr val="E07602"/>
                </a:solidFill>
              </a:rPr>
              <a:t>compilation</a:t>
            </a:r>
            <a:r>
              <a:rPr lang="en-GB" dirty="0" smtClean="0"/>
              <a:t> to create a binary</a:t>
            </a:r>
            <a:br>
              <a:rPr lang="en-GB" dirty="0" smtClean="0"/>
            </a:br>
            <a:r>
              <a:rPr lang="en-GB" dirty="0" smtClean="0"/>
              <a:t>— e.g. if code performance depends on layout.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Repeat </a:t>
            </a:r>
            <a:r>
              <a:rPr lang="en-GB" dirty="0" smtClean="0">
                <a:solidFill>
                  <a:srgbClr val="E07602"/>
                </a:solidFill>
              </a:rPr>
              <a:t>executions</a:t>
            </a:r>
            <a:r>
              <a:rPr lang="en-GB" dirty="0" smtClean="0"/>
              <a:t> of the same binary.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Repeat </a:t>
            </a:r>
            <a:r>
              <a:rPr lang="en-GB" dirty="0" smtClean="0">
                <a:solidFill>
                  <a:srgbClr val="E07602"/>
                </a:solidFill>
              </a:rPr>
              <a:t>iterations</a:t>
            </a:r>
            <a:r>
              <a:rPr lang="en-GB" dirty="0" smtClean="0"/>
              <a:t> of a benchmark.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Challenge of </a:t>
            </a:r>
            <a:r>
              <a:rPr lang="en-US" sz="3600" b="0" kern="1200" dirty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Summarising</a:t>
            </a:r>
            <a:r>
              <a:rPr lang="en-US" sz="3600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Results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Significance testing v visual tests v effect size confidence intervals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7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</a:t>
            </a:r>
            <a:r>
              <a:rPr lang="en-GB" dirty="0"/>
              <a:t>esearchers are typically interested in steady state </a:t>
            </a:r>
            <a:r>
              <a:rPr lang="en-GB" dirty="0" smtClean="0"/>
              <a:t>performance.</a:t>
            </a:r>
            <a:endParaRPr lang="en-GB" dirty="0"/>
          </a:p>
          <a:p>
            <a:r>
              <a:rPr lang="en-GB" dirty="0" smtClean="0">
                <a:solidFill>
                  <a:srgbClr val="E07602"/>
                </a:solidFill>
              </a:rPr>
              <a:t>Initialised state:</a:t>
            </a:r>
            <a:r>
              <a:rPr lang="en-GB" dirty="0" smtClean="0"/>
              <a:t> no significant </a:t>
            </a:r>
            <a:r>
              <a:rPr lang="en-GB" dirty="0"/>
              <a:t>initialisation </a:t>
            </a:r>
            <a:r>
              <a:rPr lang="en-GB" dirty="0" smtClean="0"/>
              <a:t>overhead.</a:t>
            </a:r>
          </a:p>
          <a:p>
            <a:r>
              <a:rPr lang="en-GB" dirty="0" smtClean="0">
                <a:solidFill>
                  <a:srgbClr val="E07602"/>
                </a:solidFill>
              </a:rPr>
              <a:t>Independent state:</a:t>
            </a:r>
            <a:r>
              <a:rPr lang="en-GB" dirty="0" smtClean="0"/>
              <a:t> iteration times </a:t>
            </a:r>
            <a:r>
              <a:rPr lang="en-GB" dirty="0"/>
              <a:t>are (statistically) </a:t>
            </a:r>
            <a:r>
              <a:rPr lang="en-GB" dirty="0" smtClean="0"/>
              <a:t>independent </a:t>
            </a:r>
            <a:r>
              <a:rPr lang="en-GB" dirty="0"/>
              <a:t>and identically </a:t>
            </a:r>
            <a:r>
              <a:rPr lang="en-GB" dirty="0" smtClean="0"/>
              <a:t>distributed (IID). </a:t>
            </a:r>
          </a:p>
          <a:p>
            <a:endParaRPr lang="en-GB" dirty="0" smtClean="0"/>
          </a:p>
          <a:p>
            <a:r>
              <a:rPr lang="en-GB" dirty="0" smtClean="0"/>
              <a:t>Don’t </a:t>
            </a:r>
            <a:r>
              <a:rPr lang="en-GB" dirty="0"/>
              <a:t>repeat measurements </a:t>
            </a:r>
            <a:r>
              <a:rPr lang="en-GB" dirty="0" smtClean="0"/>
              <a:t>before independence. </a:t>
            </a:r>
            <a:br>
              <a:rPr lang="en-GB" dirty="0" smtClean="0"/>
            </a:br>
            <a:r>
              <a:rPr lang="en-GB" dirty="0" smtClean="0"/>
              <a:t>If </a:t>
            </a:r>
            <a:r>
              <a:rPr lang="en-GB" dirty="0"/>
              <a:t>measurements are not </a:t>
            </a:r>
            <a:r>
              <a:rPr lang="en-GB" dirty="0" smtClean="0"/>
              <a:t>IID, </a:t>
            </a:r>
            <a:r>
              <a:rPr lang="en-GB" dirty="0"/>
              <a:t>the variance and confidence interval estimates will be biased.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Independent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Does a benchmark reach an independent state?</a:t>
            </a:r>
            <a:br>
              <a:rPr lang="en-GB" dirty="0" smtClean="0"/>
            </a:br>
            <a:r>
              <a:rPr lang="en-GB" dirty="0" smtClean="0"/>
              <a:t>After how many iterations</a:t>
            </a:r>
            <a:r>
              <a:rPr lang="en-GB" i="1" dirty="0" smtClean="0"/>
              <a:t>?</a:t>
            </a:r>
          </a:p>
          <a:p>
            <a:pPr lvl="0"/>
            <a:r>
              <a:rPr lang="en-GB" dirty="0" smtClean="0"/>
              <a:t>DaCapo/</a:t>
            </a:r>
            <a:r>
              <a:rPr lang="en-GB" dirty="0" err="1" smtClean="0"/>
              <a:t>OpenJDK</a:t>
            </a:r>
            <a:r>
              <a:rPr lang="en-GB" dirty="0" smtClean="0"/>
              <a:t> 7: </a:t>
            </a:r>
            <a:r>
              <a:rPr lang="en-GB" dirty="0"/>
              <a:t>‘large’ and ‘small’ sizes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 executions, 300 iterations/execution.</a:t>
            </a:r>
          </a:p>
          <a:p>
            <a:pPr lvl="0"/>
            <a:r>
              <a:rPr lang="en-GB" dirty="0" smtClean="0"/>
              <a:t>Inspect </a:t>
            </a:r>
            <a:r>
              <a:rPr lang="en-GB" dirty="0" smtClean="0">
                <a:solidFill>
                  <a:srgbClr val="E07602"/>
                </a:solidFill>
              </a:rPr>
              <a:t>run-sequence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E07602"/>
                </a:solidFill>
              </a:rPr>
              <a:t>lag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E07602"/>
                </a:solidFill>
              </a:rPr>
              <a:t>auto-correlation</a:t>
            </a:r>
            <a:r>
              <a:rPr lang="en-GB" dirty="0" smtClean="0"/>
              <a:t> plots for patterns indicating dependence.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42160" y="3903788"/>
            <a:ext cx="2651760" cy="2651760"/>
            <a:chOff x="1889760" y="3886200"/>
            <a:chExt cx="2651760" cy="2651760"/>
          </a:xfrm>
        </p:grpSpPr>
        <p:pic>
          <p:nvPicPr>
            <p:cNvPr id="4" name="Picture 3" descr="lusearch_lagplo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60" y="3886200"/>
              <a:ext cx="2651760" cy="2651760"/>
            </a:xfrm>
            <a:prstGeom prst="rect">
              <a:avLst/>
            </a:prstGeom>
          </p:spPr>
        </p:pic>
        <p:pic>
          <p:nvPicPr>
            <p:cNvPr id="8" name="Picture 7" descr="frowne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096828"/>
              <a:ext cx="656185" cy="65805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262880" y="3903788"/>
            <a:ext cx="2651760" cy="2651760"/>
            <a:chOff x="5110480" y="3886200"/>
            <a:chExt cx="2651760" cy="2651760"/>
          </a:xfrm>
        </p:grpSpPr>
        <p:pic>
          <p:nvPicPr>
            <p:cNvPr id="5" name="Picture 4" descr="lusearch_randomized_lagplot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80" y="3886200"/>
              <a:ext cx="2651760" cy="2651760"/>
            </a:xfrm>
            <a:prstGeom prst="rect">
              <a:avLst/>
            </a:prstGeom>
          </p:spPr>
        </p:pic>
        <p:pic>
          <p:nvPicPr>
            <p:cNvPr id="9" name="Picture 8" descr="smiley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034" y="4096828"/>
              <a:ext cx="659206" cy="65805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1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Independent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Does a benchmark reach an independent state?</a:t>
            </a:r>
            <a:br>
              <a:rPr lang="en-GB" dirty="0" smtClean="0"/>
            </a:br>
            <a:r>
              <a:rPr lang="en-GB" dirty="0" smtClean="0"/>
              <a:t>After how many iterations</a:t>
            </a:r>
            <a:r>
              <a:rPr lang="en-GB" i="1" dirty="0" smtClean="0"/>
              <a:t>?</a:t>
            </a:r>
          </a:p>
          <a:p>
            <a:pPr lvl="0"/>
            <a:r>
              <a:rPr lang="en-GB" dirty="0" smtClean="0"/>
              <a:t>DaCapo/</a:t>
            </a:r>
            <a:r>
              <a:rPr lang="en-GB" dirty="0" err="1" smtClean="0"/>
              <a:t>OpenJDK</a:t>
            </a:r>
            <a:r>
              <a:rPr lang="en-GB" dirty="0" smtClean="0"/>
              <a:t> 7: </a:t>
            </a:r>
            <a:r>
              <a:rPr lang="en-GB" dirty="0"/>
              <a:t>‘large’ and ‘small’ sizes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 executions, 300 iterations/execution.</a:t>
            </a:r>
          </a:p>
          <a:p>
            <a:pPr lvl="0"/>
            <a:r>
              <a:rPr lang="en-GB" dirty="0" smtClean="0"/>
              <a:t>Inspect </a:t>
            </a:r>
            <a:r>
              <a:rPr lang="en-GB" dirty="0" smtClean="0">
                <a:solidFill>
                  <a:srgbClr val="E07602"/>
                </a:solidFill>
              </a:rPr>
              <a:t>run-sequence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E07602"/>
                </a:solidFill>
              </a:rPr>
              <a:t>lag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E07602"/>
                </a:solidFill>
              </a:rPr>
              <a:t>auto-correlation</a:t>
            </a:r>
            <a:r>
              <a:rPr lang="en-GB" dirty="0" smtClean="0"/>
              <a:t> plots for patterns indicating dependence.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42160" y="3903788"/>
            <a:ext cx="2651760" cy="2651760"/>
            <a:chOff x="1889760" y="3886200"/>
            <a:chExt cx="2651760" cy="2651760"/>
          </a:xfrm>
        </p:grpSpPr>
        <p:pic>
          <p:nvPicPr>
            <p:cNvPr id="4" name="Picture 3" descr="lusearch_lagplo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60" y="3886200"/>
              <a:ext cx="2651760" cy="2651760"/>
            </a:xfrm>
            <a:prstGeom prst="rect">
              <a:avLst/>
            </a:prstGeom>
          </p:spPr>
        </p:pic>
        <p:pic>
          <p:nvPicPr>
            <p:cNvPr id="8" name="Picture 7" descr="frowne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096828"/>
              <a:ext cx="656185" cy="65805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262880" y="3903788"/>
            <a:ext cx="2651760" cy="2651760"/>
            <a:chOff x="5110480" y="3886200"/>
            <a:chExt cx="2651760" cy="2651760"/>
          </a:xfrm>
        </p:grpSpPr>
        <p:pic>
          <p:nvPicPr>
            <p:cNvPr id="5" name="Picture 4" descr="lusearch_randomized_lagplot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80" y="3886200"/>
              <a:ext cx="2651760" cy="2651760"/>
            </a:xfrm>
            <a:prstGeom prst="rect">
              <a:avLst/>
            </a:prstGeom>
          </p:spPr>
        </p:pic>
        <p:pic>
          <p:nvPicPr>
            <p:cNvPr id="9" name="Picture 8" descr="smiley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034" y="4096828"/>
              <a:ext cx="659206" cy="65805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706880" y="2749626"/>
            <a:ext cx="6085840" cy="1938992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RECOMMENDATION: Use this manual procedure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just once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to find how many iterations each benchmark, VM and platform combination requires to reach an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independent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state.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6522"/>
            <a:ext cx="8913813" cy="1131262"/>
          </a:xfrm>
        </p:spPr>
        <p:txBody>
          <a:bodyPr>
            <a:normAutofit/>
          </a:bodyPr>
          <a:lstStyle/>
          <a:p>
            <a:r>
              <a:rPr lang="en-GB" dirty="0" smtClean="0"/>
              <a:t>What do we want to establish?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comparing an old and a new system rigorously, find</a:t>
            </a:r>
          </a:p>
          <a:p>
            <a:r>
              <a:rPr lang="en-GB" dirty="0" smtClean="0"/>
              <a:t>If there is a performance change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 smtClean="0"/>
              <a:t>How large is the change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What variation we expect?</a:t>
            </a:r>
          </a:p>
          <a:p>
            <a:r>
              <a:rPr lang="en-GB" dirty="0" smtClean="0"/>
              <a:t>How confident are we of the result?</a:t>
            </a:r>
          </a:p>
          <a:p>
            <a:r>
              <a:rPr lang="en-GB" dirty="0" smtClean="0"/>
              <a:t>How many experiments must we carry out?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6287" y="3190537"/>
            <a:ext cx="240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execution time</a:t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old execution time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>
            <a:off x="3186287" y="3513703"/>
            <a:ext cx="240293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7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Reached </a:t>
            </a:r>
            <a:r>
              <a:rPr lang="en-GB" dirty="0" smtClean="0">
                <a:solidFill>
                  <a:schemeClr val="accent2"/>
                </a:solidFill>
              </a:rPr>
              <a:t>independent</a:t>
            </a:r>
            <a:r>
              <a:rPr lang="en-GB" dirty="0" smtClean="0"/>
              <a:t> state?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0206" y="2247079"/>
            <a:ext cx="100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avrora</a:t>
            </a:r>
            <a:r>
              <a:rPr lang="en-GB" baseline="-25000" dirty="0">
                <a:solidFill>
                  <a:srgbClr val="E07602"/>
                </a:solidFill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1913" y="2247079"/>
            <a:ext cx="8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bloat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655116" y="2247079"/>
            <a:ext cx="8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chart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335927" y="185230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5927" y="224434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0588" y="2215127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fop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00588" y="1852301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fop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053" y="3236641"/>
            <a:ext cx="53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h2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452" y="3236641"/>
            <a:ext cx="10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hsqldb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5649" y="3022491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jython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649" y="3426513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jython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124" y="3019008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luindex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124" y="3386963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luindex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20219" y="3363120"/>
            <a:ext cx="121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lusearch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350" y="4110775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pmd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0350" y="4538761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pmd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91087" y="4233716"/>
            <a:ext cx="11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sunflow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37277" y="4233716"/>
            <a:ext cx="110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tomcat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5846" y="4206856"/>
            <a:ext cx="157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tradebeans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5671" y="4574932"/>
            <a:ext cx="143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tradesoap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4552" y="421233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xalan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984552" y="460437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xalan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059037" y="5494639"/>
            <a:ext cx="507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Intel Xeon: 2 processors x 4 cores x 2-way </a:t>
            </a:r>
            <a:r>
              <a:rPr lang="en-GB" dirty="0" smtClean="0"/>
              <a:t>HT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61627" y="1595743"/>
            <a:ext cx="2863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DaCapo ‘small’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Reached </a:t>
            </a:r>
            <a:r>
              <a:rPr lang="en-GB" dirty="0" smtClean="0">
                <a:solidFill>
                  <a:schemeClr val="accent2"/>
                </a:solidFill>
              </a:rPr>
              <a:t>independent</a:t>
            </a:r>
            <a:r>
              <a:rPr lang="en-GB" dirty="0" smtClean="0"/>
              <a:t> state?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0206" y="2247079"/>
            <a:ext cx="100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avrora</a:t>
            </a:r>
            <a:r>
              <a:rPr lang="en-GB" baseline="-25000" dirty="0">
                <a:solidFill>
                  <a:srgbClr val="E07602"/>
                </a:solidFill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1913" y="2247079"/>
            <a:ext cx="8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bloat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655116" y="2247079"/>
            <a:ext cx="8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chart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335927" y="185230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5927" y="224434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0588" y="2215127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fop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00588" y="1852301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fop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2053" y="3236641"/>
            <a:ext cx="53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h2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452" y="3236641"/>
            <a:ext cx="10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hsqldb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5649" y="3022491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jython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649" y="3426513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jython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124" y="3019008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luindex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124" y="3386963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luindex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0219" y="3363120"/>
            <a:ext cx="121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lusearch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350" y="4110775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pmd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0350" y="4538761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pmd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91087" y="4233716"/>
            <a:ext cx="11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sunflow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7277" y="4233716"/>
            <a:ext cx="110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tomcat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075846" y="4206856"/>
            <a:ext cx="157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tradebeans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5671" y="4574932"/>
            <a:ext cx="143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tradesoap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4552" y="421233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xalan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984552" y="460437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xalan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39387" y="5494639"/>
            <a:ext cx="440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AMD Opteron: 4 processors x 16 cores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61627" y="1595743"/>
            <a:ext cx="2863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DaCapo ‘small’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Reached </a:t>
            </a:r>
            <a:r>
              <a:rPr lang="en-GB" dirty="0" smtClean="0">
                <a:solidFill>
                  <a:schemeClr val="accent2"/>
                </a:solidFill>
              </a:rPr>
              <a:t>independent</a:t>
            </a:r>
            <a:r>
              <a:rPr lang="en-GB" dirty="0" smtClean="0"/>
              <a:t> state?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0206" y="2247079"/>
            <a:ext cx="100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avrora</a:t>
            </a:r>
            <a:r>
              <a:rPr lang="en-GB" baseline="-25000" dirty="0">
                <a:solidFill>
                  <a:srgbClr val="E07602"/>
                </a:solidFill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1913" y="2247079"/>
            <a:ext cx="8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bloat</a:t>
            </a:r>
            <a:r>
              <a:rPr lang="en-GB" baseline="-25000" dirty="0" smtClean="0">
                <a:solidFill>
                  <a:schemeClr val="accent2"/>
                </a:solidFill>
              </a:rPr>
              <a:t>6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5116" y="2247079"/>
            <a:ext cx="8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chart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335927" y="185230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5927" y="224434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0588" y="2215127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fop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00588" y="1852301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fop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053" y="3236641"/>
            <a:ext cx="53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h2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452" y="3236641"/>
            <a:ext cx="10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hsqldb</a:t>
            </a:r>
            <a:r>
              <a:rPr lang="en-GB" baseline="-25000" dirty="0" smtClean="0">
                <a:solidFill>
                  <a:schemeClr val="accent2"/>
                </a:solidFill>
              </a:rPr>
              <a:t>6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5649" y="3022491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jython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05649" y="3426513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jython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124" y="3019008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luindex</a:t>
            </a:r>
            <a:r>
              <a:rPr lang="en-GB" baseline="-25000" dirty="0" smtClean="0">
                <a:solidFill>
                  <a:srgbClr val="000000"/>
                </a:solidFill>
              </a:rPr>
              <a:t>6</a:t>
            </a:r>
            <a:endParaRPr lang="en-GB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124" y="3386963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luindex</a:t>
            </a:r>
            <a:r>
              <a:rPr lang="en-GB" baseline="-25000" dirty="0" smtClean="0">
                <a:solidFill>
                  <a:schemeClr val="accent2"/>
                </a:solidFill>
              </a:rPr>
              <a:t>9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0219" y="3363120"/>
            <a:ext cx="121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lusearch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350" y="4110775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pmd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0350" y="4538761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pmd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91087" y="4233716"/>
            <a:ext cx="11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sunflow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7277" y="4233716"/>
            <a:ext cx="110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tomcat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075846" y="4206856"/>
            <a:ext cx="157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tradebeans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145671" y="4574932"/>
            <a:ext cx="143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tradesoap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984552" y="421233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xalan</a:t>
            </a:r>
            <a:r>
              <a:rPr lang="en-GB" baseline="-25000" dirty="0" smtClean="0">
                <a:solidFill>
                  <a:schemeClr val="accent2"/>
                </a:solidFill>
              </a:rPr>
              <a:t>6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84552" y="460437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xalan</a:t>
            </a:r>
            <a:r>
              <a:rPr lang="en-GB" baseline="-25000" dirty="0" smtClean="0">
                <a:solidFill>
                  <a:schemeClr val="accent2"/>
                </a:solidFill>
              </a:rPr>
              <a:t>9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9037" y="5494639"/>
            <a:ext cx="507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Intel Xeon: 2 processors x 4 cores x 2-way NT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61627" y="1595743"/>
            <a:ext cx="2863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DaCapo ‘large’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3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Reached </a:t>
            </a:r>
            <a:r>
              <a:rPr lang="en-GB" dirty="0" smtClean="0">
                <a:solidFill>
                  <a:schemeClr val="accent2"/>
                </a:solidFill>
              </a:rPr>
              <a:t>independent</a:t>
            </a:r>
            <a:r>
              <a:rPr lang="en-GB" dirty="0" smtClean="0"/>
              <a:t> state?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0206" y="2247079"/>
            <a:ext cx="100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avrora</a:t>
            </a:r>
            <a:r>
              <a:rPr lang="en-GB" baseline="-25000" dirty="0">
                <a:solidFill>
                  <a:srgbClr val="E07602"/>
                </a:solidFill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1913" y="2247079"/>
            <a:ext cx="8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bloat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5116" y="2247079"/>
            <a:ext cx="8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chart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5927" y="185230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5927" y="224434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0588" y="2215127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fop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00588" y="1852301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fop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2053" y="3236641"/>
            <a:ext cx="53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h2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452" y="3236641"/>
            <a:ext cx="10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hsqldb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5649" y="3022491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jython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649" y="3426513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jython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124" y="3019008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luindex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124" y="3386963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luindex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0219" y="3363120"/>
            <a:ext cx="121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lusearch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350" y="4110775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pmd</a:t>
            </a:r>
            <a:r>
              <a:rPr lang="en-GB" baseline="-25000" dirty="0" smtClean="0">
                <a:solidFill>
                  <a:schemeClr val="accent2"/>
                </a:solidFill>
              </a:rPr>
              <a:t>6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0350" y="4538761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pmd</a:t>
            </a:r>
            <a:r>
              <a:rPr lang="en-GB" baseline="-25000" dirty="0" smtClean="0">
                <a:solidFill>
                  <a:schemeClr val="accent2"/>
                </a:solidFill>
              </a:rPr>
              <a:t>9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1087" y="4233716"/>
            <a:ext cx="11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sunflow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37277" y="4233716"/>
            <a:ext cx="110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tomcat</a:t>
            </a:r>
            <a:r>
              <a:rPr lang="en-GB" baseline="-25000" dirty="0" smtClean="0">
                <a:solidFill>
                  <a:schemeClr val="accent2"/>
                </a:solidFill>
              </a:rPr>
              <a:t>9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5846" y="4206856"/>
            <a:ext cx="157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tradebeans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5671" y="4574932"/>
            <a:ext cx="143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tradesoap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4552" y="421233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xalan</a:t>
            </a:r>
            <a:r>
              <a:rPr lang="en-GB" baseline="-25000" dirty="0" smtClean="0">
                <a:solidFill>
                  <a:schemeClr val="accent2"/>
                </a:solidFill>
              </a:rPr>
              <a:t>6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84552" y="460437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xalan</a:t>
            </a:r>
            <a:r>
              <a:rPr lang="en-GB" baseline="-25000" dirty="0" smtClean="0">
                <a:solidFill>
                  <a:schemeClr val="accent2"/>
                </a:solidFill>
              </a:rPr>
              <a:t>9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9387" y="5494639"/>
            <a:ext cx="440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AMD Opteron: 4 processors x 16 cores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61627" y="1595743"/>
            <a:ext cx="2863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DaCapo ‘large’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0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Reached </a:t>
            </a:r>
            <a:r>
              <a:rPr lang="en-GB" dirty="0" smtClean="0">
                <a:solidFill>
                  <a:schemeClr val="accent2"/>
                </a:solidFill>
              </a:rPr>
              <a:t>independent</a:t>
            </a:r>
            <a:r>
              <a:rPr lang="en-GB" dirty="0" smtClean="0"/>
              <a:t> state?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0206" y="2247079"/>
            <a:ext cx="100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avrora</a:t>
            </a:r>
            <a:r>
              <a:rPr lang="en-GB" baseline="-25000" dirty="0">
                <a:solidFill>
                  <a:srgbClr val="E07602"/>
                </a:solidFill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1913" y="2247079"/>
            <a:ext cx="8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bloat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655116" y="2247079"/>
            <a:ext cx="8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chart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335927" y="185230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5927" y="2244341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eclipse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0588" y="2215127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fop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00588" y="1852301"/>
            <a:ext cx="6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fop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2053" y="3236641"/>
            <a:ext cx="53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h2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452" y="3236641"/>
            <a:ext cx="10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hsqldb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5649" y="3022491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jython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649" y="3426513"/>
            <a:ext cx="9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jython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124" y="3019008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luindex</a:t>
            </a:r>
            <a:r>
              <a:rPr lang="en-GB" baseline="-25000" dirty="0" smtClean="0">
                <a:solidFill>
                  <a:srgbClr val="E07602"/>
                </a:solidFill>
              </a:rPr>
              <a:t>6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124" y="3386963"/>
            <a:ext cx="10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luindex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0219" y="3363120"/>
            <a:ext cx="121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lusearch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350" y="4110775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pmd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0350" y="4538761"/>
            <a:ext cx="8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pmd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91087" y="4233716"/>
            <a:ext cx="11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sunflow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7277" y="4233716"/>
            <a:ext cx="110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tomcat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075846" y="4206856"/>
            <a:ext cx="157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tradebeans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5671" y="4574932"/>
            <a:ext cx="143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07602"/>
                </a:solidFill>
              </a:rPr>
              <a:t>tradesoap</a:t>
            </a:r>
            <a:r>
              <a:rPr lang="en-GB" baseline="-25000" dirty="0" smtClean="0">
                <a:solidFill>
                  <a:srgbClr val="E07602"/>
                </a:solidFill>
              </a:rPr>
              <a:t>9</a:t>
            </a:r>
            <a:endParaRPr lang="en-GB" baseline="-25000" dirty="0">
              <a:solidFill>
                <a:srgbClr val="E0760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4552" y="421233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xalan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984552" y="4604372"/>
            <a:ext cx="8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xalan</a:t>
            </a:r>
            <a:r>
              <a:rPr lang="en-GB" baseline="-25000" dirty="0" smtClean="0"/>
              <a:t>9</a:t>
            </a:r>
            <a:endParaRPr lang="en-GB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39387" y="5494639"/>
            <a:ext cx="440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AMD Opteron: 4 processors x 16 cores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61627" y="1595743"/>
            <a:ext cx="2863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DaCapo ‘small’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benchmarks don’t reach independent</a:t>
            </a:r>
            <a:r>
              <a:rPr lang="en-GB" baseline="0" dirty="0" smtClean="0"/>
              <a:t>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benchmarks do not reach an independent state in </a:t>
            </a:r>
            <a:r>
              <a:rPr lang="en-US" dirty="0" smtClean="0"/>
              <a:t>a reasonable time.</a:t>
            </a:r>
            <a:endParaRPr lang="en-US" dirty="0"/>
          </a:p>
          <a:p>
            <a:pPr lvl="1"/>
            <a:r>
              <a:rPr lang="en-GB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Most have strong auto-dependencies.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radual </a:t>
            </a:r>
            <a:r>
              <a:rPr lang="en-GB" dirty="0"/>
              <a:t>drift in </a:t>
            </a:r>
            <a:r>
              <a:rPr lang="en-GB" dirty="0" smtClean="0"/>
              <a:t>times</a:t>
            </a:r>
            <a:r>
              <a:rPr lang="en-GB" baseline="0" dirty="0" smtClean="0"/>
              <a:t> and</a:t>
            </a:r>
            <a:r>
              <a:rPr lang="en-GB" dirty="0" smtClean="0"/>
              <a:t> </a:t>
            </a:r>
            <a:r>
              <a:rPr lang="en-GB" dirty="0"/>
              <a:t>trends </a:t>
            </a:r>
            <a:r>
              <a:rPr lang="en-GB" dirty="0" smtClean="0"/>
              <a:t>(increases </a:t>
            </a:r>
            <a:r>
              <a:rPr lang="en-GB" dirty="0"/>
              <a:t>and </a:t>
            </a:r>
            <a:r>
              <a:rPr lang="en-GB" dirty="0" smtClean="0"/>
              <a:t>decreases)</a:t>
            </a:r>
            <a:r>
              <a:rPr lang="en-GB" dirty="0"/>
              <a:t>;</a:t>
            </a:r>
            <a:r>
              <a:rPr lang="en-GB" dirty="0" smtClean="0"/>
              <a:t> abrupt state changes; </a:t>
            </a:r>
            <a:r>
              <a:rPr lang="en-GB" dirty="0"/>
              <a:t>systematic </a:t>
            </a:r>
            <a:r>
              <a:rPr lang="en-GB" dirty="0" smtClean="0"/>
              <a:t>transitions.</a:t>
            </a:r>
          </a:p>
          <a:p>
            <a:r>
              <a:rPr lang="en-GB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Choice of iteration significantly influences a result.</a:t>
            </a:r>
          </a:p>
          <a:p>
            <a:pPr lvl="1"/>
            <a:r>
              <a:rPr lang="en-GB" sz="1800" dirty="0" smtClean="0"/>
              <a:t>Problematic for online algorithms which distinguish small differences although the noise is many times larger.</a:t>
            </a:r>
          </a:p>
          <a:p>
            <a:r>
              <a:rPr lang="en-GB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Fortunately, trends tend to be consistent across runs.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benchmarks don’t reach independent</a:t>
            </a:r>
            <a:r>
              <a:rPr lang="en-GB" baseline="0" dirty="0" smtClean="0"/>
              <a:t>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benchmarks do not reach an independent state in </a:t>
            </a:r>
            <a:r>
              <a:rPr lang="en-US" dirty="0" smtClean="0"/>
              <a:t>a reasonable time.</a:t>
            </a:r>
            <a:endParaRPr lang="en-US" dirty="0"/>
          </a:p>
          <a:p>
            <a:pPr lvl="1"/>
            <a:r>
              <a:rPr lang="en-GB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Most have strong auto-dependencies.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radual </a:t>
            </a:r>
            <a:r>
              <a:rPr lang="en-GB" dirty="0"/>
              <a:t>drift in </a:t>
            </a:r>
            <a:r>
              <a:rPr lang="en-GB" dirty="0" smtClean="0"/>
              <a:t>times</a:t>
            </a:r>
            <a:r>
              <a:rPr lang="en-GB" baseline="0" dirty="0" smtClean="0"/>
              <a:t> and</a:t>
            </a:r>
            <a:r>
              <a:rPr lang="en-GB" dirty="0" smtClean="0"/>
              <a:t> </a:t>
            </a:r>
            <a:r>
              <a:rPr lang="en-GB" dirty="0"/>
              <a:t>trends </a:t>
            </a:r>
            <a:r>
              <a:rPr lang="en-GB" dirty="0" smtClean="0"/>
              <a:t>(increases </a:t>
            </a:r>
            <a:r>
              <a:rPr lang="en-GB" dirty="0"/>
              <a:t>and </a:t>
            </a:r>
            <a:r>
              <a:rPr lang="en-GB" dirty="0" smtClean="0"/>
              <a:t>decreases)</a:t>
            </a:r>
            <a:r>
              <a:rPr lang="en-GB" dirty="0"/>
              <a:t>;</a:t>
            </a:r>
            <a:r>
              <a:rPr lang="en-GB" dirty="0" smtClean="0"/>
              <a:t> abrupt state changes; </a:t>
            </a:r>
            <a:r>
              <a:rPr lang="en-GB" dirty="0"/>
              <a:t>systematic </a:t>
            </a:r>
            <a:r>
              <a:rPr lang="en-GB" dirty="0" smtClean="0"/>
              <a:t>transitions.</a:t>
            </a:r>
          </a:p>
          <a:p>
            <a:r>
              <a:rPr lang="en-GB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Choice of iteration significantly influences a result.</a:t>
            </a:r>
          </a:p>
          <a:p>
            <a:pPr lvl="1"/>
            <a:r>
              <a:rPr lang="en-GB" sz="1800" dirty="0" smtClean="0"/>
              <a:t>Problematic for online algorithms which distinguish small differences although the noise is many times larger.</a:t>
            </a:r>
          </a:p>
          <a:p>
            <a:r>
              <a:rPr lang="en-GB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Fortunately, trends tend to be consistent across runs.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704" y="2898394"/>
            <a:ext cx="6085840" cy="1569660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RECOMMENDATION: If a benchmark does not reach an independent state in a reasonable time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take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same iteration from each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run.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Heuristics don’t do well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596760"/>
              </p:ext>
            </p:extLst>
          </p:nvPr>
        </p:nvGraphicFramePr>
        <p:xfrm>
          <a:off x="1054522" y="1655763"/>
          <a:ext cx="7610475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7685"/>
                <a:gridCol w="1497543"/>
                <a:gridCol w="1811057"/>
                <a:gridCol w="1522095"/>
                <a:gridCol w="152209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Initialised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Independent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Harness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Georges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bloat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rgbClr val="ECE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chart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eclipse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fop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10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hsqldb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jython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luindex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lusearch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10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pmd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xalan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139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Heuristics don’t do well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325988"/>
              </p:ext>
            </p:extLst>
          </p:nvPr>
        </p:nvGraphicFramePr>
        <p:xfrm>
          <a:off x="1054522" y="1655763"/>
          <a:ext cx="7610475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7685"/>
                <a:gridCol w="1497543"/>
                <a:gridCol w="1811057"/>
                <a:gridCol w="1522095"/>
                <a:gridCol w="152209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Initialised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Independent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Harness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Georges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bloat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rgbClr val="ECE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chart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eclipse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fop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10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hsqldb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jython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luindex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lusearch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10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pmd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xalan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139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258654" y="3750260"/>
            <a:ext cx="4324906" cy="1785265"/>
            <a:chOff x="3258654" y="3750260"/>
            <a:chExt cx="4324906" cy="1785265"/>
          </a:xfrm>
        </p:grpSpPr>
        <p:sp>
          <p:nvSpPr>
            <p:cNvPr id="5" name="TextBox 4"/>
            <p:cNvSpPr txBox="1"/>
            <p:nvPr/>
          </p:nvSpPr>
          <p:spPr>
            <a:xfrm>
              <a:off x="3258654" y="4576652"/>
              <a:ext cx="1569420" cy="36933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Wastes time!</a:t>
              </a:r>
              <a:endParaRPr lang="en-GB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4828074" y="4761318"/>
              <a:ext cx="2755486" cy="7742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3"/>
            </p:cNvCxnSpPr>
            <p:nvPr/>
          </p:nvCxnSpPr>
          <p:spPr>
            <a:xfrm flipV="1">
              <a:off x="4828074" y="3750260"/>
              <a:ext cx="2755486" cy="101105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3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Heuristics don’t do well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177575"/>
              </p:ext>
            </p:extLst>
          </p:nvPr>
        </p:nvGraphicFramePr>
        <p:xfrm>
          <a:off x="1054522" y="1655763"/>
          <a:ext cx="7610475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7685"/>
                <a:gridCol w="1497543"/>
                <a:gridCol w="1811057"/>
                <a:gridCol w="1522095"/>
                <a:gridCol w="152209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Initialised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Independent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Harness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Georges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bloat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rgbClr val="ECE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chart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eclipse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fop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10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hsqldb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jython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luindex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lusearch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10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pmd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xalan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139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684004" y="3750259"/>
            <a:ext cx="4798079" cy="1861131"/>
            <a:chOff x="3684004" y="3750259"/>
            <a:chExt cx="4798079" cy="1861131"/>
          </a:xfrm>
        </p:grpSpPr>
        <p:sp>
          <p:nvSpPr>
            <p:cNvPr id="17" name="TextBox 16"/>
            <p:cNvSpPr txBox="1"/>
            <p:nvPr/>
          </p:nvSpPr>
          <p:spPr>
            <a:xfrm>
              <a:off x="4828074" y="5242058"/>
              <a:ext cx="1338461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Unusable!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94328" y="3750259"/>
              <a:ext cx="2587755" cy="183898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Left-Right Arrow 2"/>
            <p:cNvSpPr/>
            <p:nvPr/>
          </p:nvSpPr>
          <p:spPr>
            <a:xfrm>
              <a:off x="3684004" y="4234243"/>
              <a:ext cx="2099757" cy="733663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Computer systems are complex.</a:t>
            </a:r>
          </a:p>
          <a:p>
            <a:r>
              <a:rPr lang="en-GB" dirty="0" smtClean="0"/>
              <a:t>Many factors influence performance:</a:t>
            </a:r>
          </a:p>
          <a:p>
            <a:pPr lvl="1"/>
            <a:r>
              <a:rPr lang="en-GB" dirty="0" smtClean="0"/>
              <a:t>Some known.</a:t>
            </a:r>
          </a:p>
          <a:p>
            <a:pPr lvl="1"/>
            <a:r>
              <a:rPr lang="en-GB" dirty="0" smtClean="0"/>
              <a:t>Some out of experimenter’s control.</a:t>
            </a:r>
          </a:p>
          <a:p>
            <a:pPr lvl="1"/>
            <a:r>
              <a:rPr lang="en-GB" dirty="0" smtClean="0"/>
              <a:t>Some non-deterministic.</a:t>
            </a:r>
          </a:p>
          <a:p>
            <a:r>
              <a:rPr lang="en-GB" dirty="0" smtClean="0"/>
              <a:t>Execution times vary.</a:t>
            </a:r>
          </a:p>
          <a:p>
            <a:r>
              <a:rPr lang="en-GB" dirty="0" smtClean="0"/>
              <a:t>We need to design experiments and summarise results in a repeatable and reproducible fashion.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Heuristics don’t do well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596760"/>
              </p:ext>
            </p:extLst>
          </p:nvPr>
        </p:nvGraphicFramePr>
        <p:xfrm>
          <a:off x="1054522" y="1655763"/>
          <a:ext cx="7610475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7685"/>
                <a:gridCol w="1497543"/>
                <a:gridCol w="1811057"/>
                <a:gridCol w="1522095"/>
                <a:gridCol w="152209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Initialised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Independent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Harness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Georges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bloat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rgbClr val="ECE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chart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eclipse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fop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10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hsqldb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jython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luindex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lusearch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10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pmd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xalan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2C9AE5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2C9AE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139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258654" y="2623983"/>
            <a:ext cx="3998092" cy="2618075"/>
            <a:chOff x="3258654" y="2623983"/>
            <a:chExt cx="3998092" cy="2618075"/>
          </a:xfrm>
        </p:grpSpPr>
        <p:sp>
          <p:nvSpPr>
            <p:cNvPr id="24" name="TextBox 23"/>
            <p:cNvSpPr txBox="1"/>
            <p:nvPr/>
          </p:nvSpPr>
          <p:spPr>
            <a:xfrm>
              <a:off x="5076323" y="3587912"/>
              <a:ext cx="2180423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Initialised in reasonable time</a:t>
              </a:r>
              <a:endParaRPr lang="en-GB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3378458" y="2623983"/>
              <a:ext cx="1697865" cy="129401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4" idx="1"/>
            </p:cNvCxnSpPr>
            <p:nvPr/>
          </p:nvCxnSpPr>
          <p:spPr>
            <a:xfrm flipH="1">
              <a:off x="3378458" y="3911078"/>
              <a:ext cx="1697865" cy="32316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1"/>
            </p:cNvCxnSpPr>
            <p:nvPr/>
          </p:nvCxnSpPr>
          <p:spPr>
            <a:xfrm flipH="1">
              <a:off x="3258654" y="3911078"/>
              <a:ext cx="1817669" cy="133098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repeat?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 a benchmark to independence and then repeat a number of iterations, collecting each result? </a:t>
            </a:r>
            <a:r>
              <a:rPr lang="en-GB" dirty="0" smtClean="0">
                <a:solidFill>
                  <a:schemeClr val="accent1"/>
                </a:solidFill>
              </a:rPr>
              <a:t>or</a:t>
            </a:r>
          </a:p>
          <a:p>
            <a:r>
              <a:rPr lang="en-GB" dirty="0" smtClean="0"/>
              <a:t>Repeatedly, run a benchmark until it is initialised and then collect a single result?</a:t>
            </a:r>
          </a:p>
          <a:p>
            <a:r>
              <a:rPr lang="en-GB" dirty="0" smtClean="0"/>
              <a:t>The first method saves experimentation </a:t>
            </a:r>
            <a:r>
              <a:rPr lang="en-GB" dirty="0"/>
              <a:t>time if </a:t>
            </a:r>
            <a:endParaRPr lang="en-GB" dirty="0" smtClean="0"/>
          </a:p>
          <a:p>
            <a:pPr lvl="1"/>
            <a:r>
              <a:rPr lang="en-GB" dirty="0" smtClean="0"/>
              <a:t>variation </a:t>
            </a:r>
            <a:r>
              <a:rPr lang="en-GB" dirty="0"/>
              <a:t>between iterations </a:t>
            </a:r>
            <a:r>
              <a:rPr lang="en-GB" dirty="0" smtClean="0"/>
              <a:t>&gt; variation </a:t>
            </a:r>
            <a:r>
              <a:rPr lang="en-GB" dirty="0"/>
              <a:t>between </a:t>
            </a:r>
            <a:r>
              <a:rPr lang="en-GB" dirty="0" smtClean="0"/>
              <a:t>executions,</a:t>
            </a:r>
          </a:p>
          <a:p>
            <a:pPr lvl="1"/>
            <a:r>
              <a:rPr lang="en-GB" dirty="0" smtClean="0"/>
              <a:t>initialisation </a:t>
            </a:r>
            <a:r>
              <a:rPr lang="en-GB" dirty="0" err="1"/>
              <a:t>warmup</a:t>
            </a:r>
            <a:r>
              <a:rPr lang="en-GB" dirty="0"/>
              <a:t> </a:t>
            </a:r>
            <a:r>
              <a:rPr lang="en-GB" dirty="0" smtClean="0"/>
              <a:t>+ VM initialisation is </a:t>
            </a:r>
            <a:r>
              <a:rPr lang="en-GB" dirty="0"/>
              <a:t>large, and </a:t>
            </a:r>
            <a:endParaRPr lang="en-GB" dirty="0" smtClean="0"/>
          </a:p>
          <a:p>
            <a:pPr lvl="1"/>
            <a:r>
              <a:rPr lang="en-GB" dirty="0" smtClean="0"/>
              <a:t>independence </a:t>
            </a:r>
            <a:r>
              <a:rPr lang="en-GB" dirty="0" err="1"/>
              <a:t>warmup</a:t>
            </a:r>
            <a:r>
              <a:rPr lang="en-GB" dirty="0"/>
              <a:t> is small.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19207"/>
              </p:ext>
            </p:extLst>
          </p:nvPr>
        </p:nvGraphicFramePr>
        <p:xfrm>
          <a:off x="2131109" y="4937094"/>
          <a:ext cx="6085343" cy="141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622"/>
                <a:gridCol w="811060"/>
                <a:gridCol w="980725"/>
                <a:gridCol w="1106458"/>
                <a:gridCol w="983739"/>
                <a:gridCol w="983739"/>
              </a:tblGrid>
              <a:tr h="413776"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Variation%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bloat</a:t>
                      </a:r>
                      <a:r>
                        <a:rPr lang="en-GB" sz="1600" b="0" baseline="-25000" dirty="0" smtClean="0"/>
                        <a:t>6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eclipse</a:t>
                      </a:r>
                      <a:r>
                        <a:rPr lang="en-GB" sz="1600" b="0" baseline="-25000" dirty="0" smtClean="0"/>
                        <a:t>9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lusearch</a:t>
                      </a:r>
                      <a:r>
                        <a:rPr lang="en-GB" sz="1600" b="0" baseline="-25000" dirty="0" smtClean="0"/>
                        <a:t>9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xalan</a:t>
                      </a:r>
                      <a:r>
                        <a:rPr lang="en-GB" sz="1600" b="0" baseline="-25000" dirty="0" smtClean="0"/>
                        <a:t>6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xalan</a:t>
                      </a:r>
                      <a:r>
                        <a:rPr lang="en-GB" sz="1600" b="0" baseline="-25000" dirty="0" smtClean="0"/>
                        <a:t>9</a:t>
                      </a:r>
                      <a:endParaRPr lang="en-GB" sz="1600" b="0" dirty="0"/>
                    </a:p>
                  </a:txBody>
                  <a:tcPr/>
                </a:tc>
              </a:tr>
              <a:tr h="389820"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/>
                        <a:t>Iteration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14.1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0.8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3.3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7.0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3.5</a:t>
                      </a:r>
                      <a:endParaRPr lang="en-GB" sz="1600" b="0" dirty="0"/>
                    </a:p>
                  </a:txBody>
                  <a:tcPr/>
                </a:tc>
              </a:tr>
              <a:tr h="314371"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/>
                        <a:t>Execution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3.7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0.4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30.3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9.1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1.0</a:t>
                      </a:r>
                      <a:endParaRPr lang="en-GB" sz="1600" b="0" dirty="0"/>
                    </a:p>
                  </a:txBody>
                  <a:tcPr/>
                </a:tc>
              </a:tr>
              <a:tr h="197627">
                <a:tc gridSpan="6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AMD Opteron: 4 processors x 16 cores</a:t>
                      </a:r>
                      <a:endParaRPr lang="en-GB" sz="12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1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repeat?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 a benchmark to independence and then repeat a number of iterations, collecting each result? </a:t>
            </a:r>
            <a:r>
              <a:rPr lang="en-GB" dirty="0" smtClean="0">
                <a:solidFill>
                  <a:schemeClr val="accent1"/>
                </a:solidFill>
              </a:rPr>
              <a:t>or</a:t>
            </a:r>
          </a:p>
          <a:p>
            <a:r>
              <a:rPr lang="en-GB" dirty="0" smtClean="0"/>
              <a:t>Repeatedly, run a benchmark until it is initialised and then collect a single result?</a:t>
            </a:r>
          </a:p>
          <a:p>
            <a:r>
              <a:rPr lang="en-GB" dirty="0" smtClean="0"/>
              <a:t>The first method saves experimentation </a:t>
            </a:r>
            <a:r>
              <a:rPr lang="en-GB" dirty="0"/>
              <a:t>time if </a:t>
            </a:r>
            <a:endParaRPr lang="en-GB" dirty="0" smtClean="0"/>
          </a:p>
          <a:p>
            <a:pPr lvl="1"/>
            <a:r>
              <a:rPr lang="en-GB" dirty="0" smtClean="0"/>
              <a:t>variation </a:t>
            </a:r>
            <a:r>
              <a:rPr lang="en-GB" dirty="0"/>
              <a:t>between iterations </a:t>
            </a:r>
            <a:r>
              <a:rPr lang="en-GB" dirty="0" smtClean="0"/>
              <a:t>&gt; variation </a:t>
            </a:r>
            <a:r>
              <a:rPr lang="en-GB" dirty="0"/>
              <a:t>between </a:t>
            </a:r>
            <a:r>
              <a:rPr lang="en-GB" dirty="0" smtClean="0"/>
              <a:t>executions,</a:t>
            </a:r>
          </a:p>
          <a:p>
            <a:pPr lvl="1"/>
            <a:r>
              <a:rPr lang="en-GB" dirty="0" smtClean="0"/>
              <a:t>initialisation </a:t>
            </a:r>
            <a:r>
              <a:rPr lang="en-GB" dirty="0" err="1"/>
              <a:t>warmup</a:t>
            </a:r>
            <a:r>
              <a:rPr lang="en-GB" dirty="0"/>
              <a:t> </a:t>
            </a:r>
            <a:r>
              <a:rPr lang="en-GB" dirty="0" smtClean="0"/>
              <a:t>+ VM initialisation is </a:t>
            </a:r>
            <a:r>
              <a:rPr lang="en-GB" dirty="0"/>
              <a:t>large, and </a:t>
            </a:r>
            <a:endParaRPr lang="en-GB" dirty="0" smtClean="0"/>
          </a:p>
          <a:p>
            <a:pPr lvl="1"/>
            <a:r>
              <a:rPr lang="en-GB" dirty="0" smtClean="0"/>
              <a:t>independence </a:t>
            </a:r>
            <a:r>
              <a:rPr lang="en-GB" dirty="0" err="1"/>
              <a:t>warmup</a:t>
            </a:r>
            <a:r>
              <a:rPr lang="en-GB" dirty="0"/>
              <a:t> is small.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67333"/>
              </p:ext>
            </p:extLst>
          </p:nvPr>
        </p:nvGraphicFramePr>
        <p:xfrm>
          <a:off x="2131109" y="4937094"/>
          <a:ext cx="6085343" cy="141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622"/>
                <a:gridCol w="811060"/>
                <a:gridCol w="980725"/>
                <a:gridCol w="1106458"/>
                <a:gridCol w="983739"/>
                <a:gridCol w="983739"/>
              </a:tblGrid>
              <a:tr h="413776"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Variation%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bloat</a:t>
                      </a:r>
                      <a:r>
                        <a:rPr lang="en-GB" sz="1600" b="0" baseline="-25000" dirty="0" smtClean="0"/>
                        <a:t>6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eclipse</a:t>
                      </a:r>
                      <a:r>
                        <a:rPr lang="en-GB" sz="1600" b="0" baseline="-25000" dirty="0" smtClean="0"/>
                        <a:t>9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lusearch</a:t>
                      </a:r>
                      <a:r>
                        <a:rPr lang="en-GB" sz="1600" b="0" baseline="-25000" dirty="0" smtClean="0"/>
                        <a:t>9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xalan</a:t>
                      </a:r>
                      <a:r>
                        <a:rPr lang="en-GB" sz="1600" b="0" baseline="-25000" dirty="0" smtClean="0"/>
                        <a:t>6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xalan</a:t>
                      </a:r>
                      <a:r>
                        <a:rPr lang="en-GB" sz="1600" b="0" baseline="-25000" dirty="0" smtClean="0"/>
                        <a:t>9</a:t>
                      </a:r>
                      <a:endParaRPr lang="en-GB" sz="1600" b="0" dirty="0"/>
                    </a:p>
                  </a:txBody>
                  <a:tcPr/>
                </a:tc>
              </a:tr>
              <a:tr h="389820"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/>
                        <a:t>Iteration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14.1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0.8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3.3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7.0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3.5</a:t>
                      </a:r>
                      <a:endParaRPr lang="en-GB" sz="1600" b="0" dirty="0"/>
                    </a:p>
                  </a:txBody>
                  <a:tcPr/>
                </a:tc>
              </a:tr>
              <a:tr h="314371"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/>
                        <a:t>Execution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3.7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0.4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30.3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9.1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1.0</a:t>
                      </a:r>
                      <a:endParaRPr lang="en-GB" sz="1600" b="0" dirty="0"/>
                    </a:p>
                  </a:txBody>
                  <a:tcPr/>
                </a:tc>
              </a:tr>
              <a:tr h="197627">
                <a:tc gridSpan="6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AMD Opteron: 4 processors x 16 cores</a:t>
                      </a:r>
                      <a:endParaRPr lang="en-GB" sz="12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269082" y="4715563"/>
            <a:ext cx="1031018" cy="1634727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979065" y="4729638"/>
            <a:ext cx="1345352" cy="1634727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9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clear but rigorous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Goal</a:t>
            </a:r>
            <a:r>
              <a:rPr lang="en-GB" dirty="0" smtClean="0"/>
              <a:t>: We want to quantify a performance optimisation in the form of an </a:t>
            </a:r>
            <a:r>
              <a:rPr lang="en-GB" dirty="0" smtClean="0">
                <a:solidFill>
                  <a:schemeClr val="accent2"/>
                </a:solidFill>
              </a:rPr>
              <a:t>effect size confidence interval</a:t>
            </a:r>
            <a:r>
              <a:rPr lang="en-GB" dirty="0" smtClean="0"/>
              <a:t>, e.g.</a:t>
            </a:r>
            <a:br>
              <a:rPr lang="en-GB" dirty="0" smtClean="0"/>
            </a:br>
            <a:r>
              <a:rPr lang="en-GB" dirty="0" smtClean="0"/>
              <a:t>“</a:t>
            </a:r>
            <a:r>
              <a:rPr lang="en-GB" i="1" dirty="0" smtClean="0"/>
              <a:t>we </a:t>
            </a:r>
            <a:r>
              <a:rPr lang="en-GB" i="1" dirty="0"/>
              <a:t>are 95% confident that system A is faster than </a:t>
            </a:r>
            <a:r>
              <a:rPr lang="en-GB" i="1" dirty="0" smtClean="0"/>
              <a:t>system B </a:t>
            </a:r>
            <a:r>
              <a:rPr lang="en-GB" i="1" dirty="0"/>
              <a:t>by 5.5% ± 2.5</a:t>
            </a:r>
            <a:r>
              <a:rPr lang="en-GB" i="1" dirty="0" smtClean="0"/>
              <a:t>%</a:t>
            </a:r>
            <a:r>
              <a:rPr lang="en-GB" dirty="0" smtClean="0"/>
              <a:t>”. </a:t>
            </a:r>
            <a:endParaRPr lang="en-GB" dirty="0"/>
          </a:p>
          <a:p>
            <a:r>
              <a:rPr lang="en-GB" dirty="0" smtClean="0"/>
              <a:t>We need </a:t>
            </a:r>
            <a:r>
              <a:rPr lang="en-GB" dirty="0"/>
              <a:t>to repeat executions and take multiple measurements from </a:t>
            </a:r>
            <a:r>
              <a:rPr lang="en-GB" dirty="0" smtClean="0"/>
              <a:t>each.</a:t>
            </a:r>
          </a:p>
          <a:p>
            <a:r>
              <a:rPr lang="en-GB" dirty="0"/>
              <a:t>For a given experimental budget, we want to obtain the tightest possible confidence interval.</a:t>
            </a:r>
          </a:p>
          <a:p>
            <a:r>
              <a:rPr lang="en-GB" dirty="0" smtClean="0"/>
              <a:t>Adding </a:t>
            </a:r>
            <a:r>
              <a:rPr lang="en-GB" dirty="0"/>
              <a:t>repetition at the highest level always increases precision.</a:t>
            </a:r>
          </a:p>
          <a:p>
            <a:pPr lvl="1"/>
            <a:r>
              <a:rPr lang="en-GB" dirty="0" smtClean="0"/>
              <a:t>but it is often cheaper to add repetitions at lower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Multi-level repetition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repetitions to do at which levels?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Run an </a:t>
            </a:r>
            <a:r>
              <a:rPr lang="en-GB" dirty="0" smtClean="0">
                <a:solidFill>
                  <a:srgbClr val="E07602"/>
                </a:solidFill>
              </a:rPr>
              <a:t>initial</a:t>
            </a:r>
            <a:r>
              <a:rPr lang="en-GB" i="1" dirty="0" smtClean="0">
                <a:solidFill>
                  <a:srgbClr val="E07602"/>
                </a:solidFill>
              </a:rPr>
              <a:t>, dimensioning</a:t>
            </a:r>
            <a:r>
              <a:rPr lang="en-GB" dirty="0" smtClean="0">
                <a:solidFill>
                  <a:srgbClr val="E07602"/>
                </a:solidFill>
              </a:rPr>
              <a:t> experiment</a:t>
            </a:r>
          </a:p>
          <a:p>
            <a:pPr lvl="1"/>
            <a:r>
              <a:rPr lang="en-GB" dirty="0" smtClean="0"/>
              <a:t>Gather the cost of a repetition at each level.</a:t>
            </a:r>
          </a:p>
          <a:p>
            <a:pPr lvl="2"/>
            <a:r>
              <a:rPr lang="en-GB" dirty="0" smtClean="0"/>
              <a:t>Iteration — time to complete an iteration.</a:t>
            </a:r>
          </a:p>
          <a:p>
            <a:pPr lvl="2"/>
            <a:r>
              <a:rPr lang="en-GB" dirty="0" smtClean="0"/>
              <a:t>Execution — more expensive, need to get to an independent state.</a:t>
            </a:r>
          </a:p>
          <a:p>
            <a:pPr lvl="1"/>
            <a:r>
              <a:rPr lang="en-GB" dirty="0" smtClean="0"/>
              <a:t>Calculate optimal repetition counts for the </a:t>
            </a:r>
            <a:r>
              <a:rPr lang="en-GB" i="1" dirty="0" smtClean="0"/>
              <a:t>real</a:t>
            </a:r>
            <a:r>
              <a:rPr lang="en-GB" dirty="0" smtClean="0"/>
              <a:t>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Run the </a:t>
            </a:r>
            <a:r>
              <a:rPr lang="en-GB" dirty="0" smtClean="0">
                <a:solidFill>
                  <a:srgbClr val="E07602"/>
                </a:solidFill>
              </a:rPr>
              <a:t>real experiment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Use the optimal repetition counts from the initial experiment.</a:t>
            </a:r>
          </a:p>
          <a:p>
            <a:pPr lvl="1"/>
            <a:r>
              <a:rPr lang="en-GB" dirty="0" smtClean="0"/>
              <a:t>Calculate the effect size confidence interval.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Initial experiment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Choose arbitrary repetition counts </a:t>
            </a:r>
            <a:r>
              <a:rPr lang="en-GB" i="1" dirty="0" smtClean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GB" dirty="0" smtClean="0"/>
              <a:t>,…,</a:t>
            </a:r>
            <a:r>
              <a:rPr lang="en-GB" i="1" dirty="0" err="1" smtClean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en-GB" i="1" baseline="-25000" dirty="0" err="1" smtClean="0">
                <a:solidFill>
                  <a:schemeClr val="accent4">
                    <a:lumMod val="50000"/>
                  </a:schemeClr>
                </a:solidFill>
              </a:rPr>
              <a:t>n</a:t>
            </a:r>
            <a:endParaRPr lang="en-GB" i="1" baseline="-25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GB" dirty="0" smtClean="0"/>
              <a:t>20 may be enough, 30 if possible, 10 if you must (e.g. if there are many levels)</a:t>
            </a:r>
          </a:p>
          <a:p>
            <a:r>
              <a:rPr lang="en-GB" dirty="0" smtClean="0"/>
              <a:t>Then, measure the cost of each level, e.g.</a:t>
            </a:r>
          </a:p>
          <a:p>
            <a:pPr lvl="1"/>
            <a:r>
              <a:rPr lang="en-GB" i="1" dirty="0" smtClean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GB" dirty="0" smtClean="0"/>
              <a:t>  time to get an iteration (iteration duration).</a:t>
            </a:r>
          </a:p>
          <a:p>
            <a:pPr lvl="1"/>
            <a:r>
              <a:rPr lang="en-GB" i="1" dirty="0" smtClean="0">
                <a:solidFill>
                  <a:srgbClr val="1469A2"/>
                </a:solidFill>
              </a:rPr>
              <a:t>c</a:t>
            </a:r>
            <a:r>
              <a:rPr lang="en-GB" baseline="-25000" dirty="0" smtClean="0">
                <a:solidFill>
                  <a:srgbClr val="1469A2"/>
                </a:solidFill>
              </a:rPr>
              <a:t>2</a:t>
            </a:r>
            <a:r>
              <a:rPr lang="en-GB" dirty="0" smtClean="0"/>
              <a:t>  time to get an execution (time to independent state). </a:t>
            </a:r>
          </a:p>
          <a:p>
            <a:pPr lvl="1"/>
            <a:r>
              <a:rPr lang="en-GB" i="1" dirty="0" smtClean="0">
                <a:solidFill>
                  <a:srgbClr val="1469A2"/>
                </a:solidFill>
              </a:rPr>
              <a:t>c</a:t>
            </a:r>
            <a:r>
              <a:rPr lang="en-GB" baseline="-25000" dirty="0" smtClean="0">
                <a:solidFill>
                  <a:srgbClr val="1469A2"/>
                </a:solidFill>
              </a:rPr>
              <a:t>3</a:t>
            </a:r>
            <a:r>
              <a:rPr lang="en-GB" dirty="0" smtClean="0"/>
              <a:t>  time to get a binary (build time) .</a:t>
            </a:r>
          </a:p>
          <a:p>
            <a:r>
              <a:rPr lang="en-GB" dirty="0" smtClean="0"/>
              <a:t>Also take the measurement times </a:t>
            </a:r>
            <a:r>
              <a:rPr lang="en-GB" dirty="0" err="1" smtClean="0">
                <a:solidFill>
                  <a:srgbClr val="1469A2"/>
                </a:solidFill>
              </a:rPr>
              <a:t>Y</a:t>
            </a:r>
            <a:r>
              <a:rPr lang="en-GB" i="1" baseline="-25000" dirty="0" err="1" smtClean="0">
                <a:solidFill>
                  <a:srgbClr val="1469A2"/>
                </a:solidFill>
              </a:rPr>
              <a:t>j</a:t>
            </a:r>
            <a:r>
              <a:rPr lang="en-GB" i="1" baseline="-50000" dirty="0" err="1" smtClean="0">
                <a:solidFill>
                  <a:srgbClr val="1469A2"/>
                </a:solidFill>
              </a:rPr>
              <a:t>n</a:t>
            </a:r>
            <a:r>
              <a:rPr lang="en-GB" i="1" baseline="-25000" dirty="0" smtClean="0">
                <a:solidFill>
                  <a:srgbClr val="1469A2"/>
                </a:solidFill>
              </a:rPr>
              <a:t>...j</a:t>
            </a:r>
            <a:r>
              <a:rPr lang="en-GB" baseline="-50000" dirty="0" smtClean="0">
                <a:solidFill>
                  <a:srgbClr val="1469A2"/>
                </a:solidFill>
              </a:rPr>
              <a:t>1</a:t>
            </a:r>
            <a:endParaRPr lang="en-GB" dirty="0" smtClean="0">
              <a:solidFill>
                <a:srgbClr val="1469A2"/>
              </a:solidFill>
            </a:endParaRPr>
          </a:p>
          <a:p>
            <a:pPr lvl="1"/>
            <a:r>
              <a:rPr lang="en-GB" dirty="0" smtClean="0">
                <a:solidFill>
                  <a:srgbClr val="1469A2"/>
                </a:solidFill>
              </a:rPr>
              <a:t>Y</a:t>
            </a:r>
            <a:r>
              <a:rPr lang="en-GB" baseline="-25000" dirty="0" smtClean="0">
                <a:solidFill>
                  <a:srgbClr val="1469A2"/>
                </a:solidFill>
              </a:rPr>
              <a:t>2,1,3</a:t>
            </a:r>
            <a:r>
              <a:rPr lang="en-GB" dirty="0" smtClean="0">
                <a:solidFill>
                  <a:srgbClr val="1469A2"/>
                </a:solidFill>
              </a:rPr>
              <a:t> </a:t>
            </a:r>
            <a:r>
              <a:rPr lang="en-GB" dirty="0" smtClean="0"/>
              <a:t>= time of the 3</a:t>
            </a:r>
            <a:r>
              <a:rPr lang="en-GB" baseline="30000" dirty="0" smtClean="0"/>
              <a:t>rd</a:t>
            </a:r>
            <a:r>
              <a:rPr lang="en-GB" dirty="0" smtClean="0"/>
              <a:t> non-</a:t>
            </a:r>
            <a:r>
              <a:rPr lang="en-GB" dirty="0" err="1" smtClean="0"/>
              <a:t>warmup</a:t>
            </a:r>
            <a:r>
              <a:rPr lang="en-GB" dirty="0" smtClean="0"/>
              <a:t> iteration from the 1</a:t>
            </a:r>
            <a:r>
              <a:rPr lang="en-GB" baseline="30000" dirty="0" smtClean="0"/>
              <a:t>st</a:t>
            </a:r>
            <a:r>
              <a:rPr lang="en-GB" dirty="0" smtClean="0"/>
              <a:t> execution of the 2</a:t>
            </a:r>
            <a:r>
              <a:rPr lang="en-GB" baseline="30000" dirty="0" smtClean="0"/>
              <a:t>nd</a:t>
            </a:r>
            <a:r>
              <a:rPr lang="en-GB" dirty="0" smtClean="0"/>
              <a:t> binary.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26114" y="3421677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1469A2"/>
                </a:solidFill>
              </a:rPr>
              <a:t>Initial Experiment</a:t>
            </a:r>
            <a:endParaRPr lang="en-GB" sz="3600" b="1" dirty="0">
              <a:solidFill>
                <a:srgbClr val="1469A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3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BE6F9"/>
                </a:solidFill>
              </a:rPr>
              <a:t>Variance estimators</a:t>
            </a:r>
            <a:endParaRPr lang="en-GB" dirty="0">
              <a:solidFill>
                <a:srgbClr val="CBE6F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calculate </a:t>
            </a:r>
            <a:r>
              <a:rPr lang="en-GB" i="1" dirty="0" smtClean="0"/>
              <a:t>n</a:t>
            </a:r>
            <a:r>
              <a:rPr lang="en-GB" dirty="0" smtClean="0"/>
              <a:t> biased estimators </a:t>
            </a:r>
            <a:r>
              <a:rPr lang="en-GB" dirty="0" smtClean="0">
                <a:solidFill>
                  <a:srgbClr val="1469A2"/>
                </a:solidFill>
              </a:rPr>
              <a:t>S</a:t>
            </a:r>
            <a:r>
              <a:rPr lang="en-GB" baseline="-25000" dirty="0" smtClean="0">
                <a:solidFill>
                  <a:srgbClr val="1469A2"/>
                </a:solidFill>
              </a:rPr>
              <a:t>1</a:t>
            </a:r>
            <a:r>
              <a:rPr lang="en-GB" baseline="30000" dirty="0" smtClean="0">
                <a:solidFill>
                  <a:srgbClr val="1469A2"/>
                </a:solidFill>
              </a:rPr>
              <a:t>2</a:t>
            </a:r>
            <a:r>
              <a:rPr lang="en-GB" dirty="0" smtClean="0"/>
              <a:t>,…,</a:t>
            </a:r>
            <a:r>
              <a:rPr lang="en-GB" dirty="0" smtClean="0">
                <a:solidFill>
                  <a:srgbClr val="1469A2"/>
                </a:solidFill>
              </a:rPr>
              <a:t>S</a:t>
            </a:r>
            <a:r>
              <a:rPr lang="en-GB" i="1" baseline="-25000" dirty="0" smtClean="0">
                <a:solidFill>
                  <a:srgbClr val="1469A2"/>
                </a:solidFill>
              </a:rPr>
              <a:t>n</a:t>
            </a:r>
            <a:r>
              <a:rPr lang="en-GB" baseline="30000" dirty="0" smtClean="0">
                <a:solidFill>
                  <a:srgbClr val="1469A2"/>
                </a:solidFill>
              </a:rPr>
              <a:t>2</a:t>
            </a:r>
          </a:p>
          <a:p>
            <a:endParaRPr lang="en-GB" baseline="30000" dirty="0">
              <a:solidFill>
                <a:srgbClr val="1469A2"/>
              </a:solidFill>
            </a:endParaRPr>
          </a:p>
          <a:p>
            <a:endParaRPr lang="en-GB" baseline="30000" dirty="0" smtClean="0">
              <a:solidFill>
                <a:srgbClr val="1469A2"/>
              </a:solidFill>
            </a:endParaRPr>
          </a:p>
          <a:p>
            <a:endParaRPr lang="en-GB" baseline="30000" dirty="0">
              <a:solidFill>
                <a:srgbClr val="1469A2"/>
              </a:solidFill>
            </a:endParaRPr>
          </a:p>
          <a:p>
            <a:endParaRPr lang="en-GB" baseline="30000" dirty="0" smtClean="0">
              <a:solidFill>
                <a:srgbClr val="1469A2"/>
              </a:solidFill>
            </a:endParaRPr>
          </a:p>
          <a:p>
            <a:r>
              <a:rPr lang="en-GB" dirty="0" smtClean="0"/>
              <a:t>Then the unbiased estimators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GB" i="1" baseline="-25000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GB" baseline="30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GB" dirty="0" smtClean="0"/>
              <a:t> iteratively</a:t>
            </a:r>
            <a:endParaRPr lang="en-GB" dirty="0">
              <a:solidFill>
                <a:srgbClr val="1469A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39" y="1848495"/>
            <a:ext cx="6536862" cy="2125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54" y="4444430"/>
            <a:ext cx="4062084" cy="1452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426114" y="3421677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1469A2"/>
                </a:solidFill>
              </a:rPr>
              <a:t>Initial Experiment</a:t>
            </a:r>
            <a:endParaRPr lang="en-GB" sz="3600" b="1" dirty="0">
              <a:solidFill>
                <a:srgbClr val="1469A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8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BE6F9"/>
                </a:solidFill>
              </a:rPr>
              <a:t>Variance estimators</a:t>
            </a:r>
            <a:endParaRPr lang="en-GB" dirty="0">
              <a:solidFill>
                <a:srgbClr val="CBE6F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calculate </a:t>
            </a:r>
            <a:r>
              <a:rPr lang="en-GB" i="1" dirty="0" smtClean="0"/>
              <a:t>n</a:t>
            </a:r>
            <a:r>
              <a:rPr lang="en-GB" dirty="0" smtClean="0"/>
              <a:t> biased estimators </a:t>
            </a:r>
            <a:r>
              <a:rPr lang="en-GB" dirty="0" smtClean="0">
                <a:solidFill>
                  <a:srgbClr val="1469A2"/>
                </a:solidFill>
              </a:rPr>
              <a:t>S</a:t>
            </a:r>
            <a:r>
              <a:rPr lang="en-GB" baseline="-25000" dirty="0" smtClean="0">
                <a:solidFill>
                  <a:srgbClr val="1469A2"/>
                </a:solidFill>
              </a:rPr>
              <a:t>1</a:t>
            </a:r>
            <a:r>
              <a:rPr lang="en-GB" baseline="30000" dirty="0" smtClean="0">
                <a:solidFill>
                  <a:srgbClr val="1469A2"/>
                </a:solidFill>
              </a:rPr>
              <a:t>2</a:t>
            </a:r>
            <a:r>
              <a:rPr lang="en-GB" dirty="0" smtClean="0"/>
              <a:t>,…,</a:t>
            </a:r>
            <a:r>
              <a:rPr lang="en-GB" dirty="0" smtClean="0">
                <a:solidFill>
                  <a:srgbClr val="1469A2"/>
                </a:solidFill>
              </a:rPr>
              <a:t>S</a:t>
            </a:r>
            <a:r>
              <a:rPr lang="en-GB" i="1" baseline="-25000" dirty="0" smtClean="0">
                <a:solidFill>
                  <a:srgbClr val="1469A2"/>
                </a:solidFill>
              </a:rPr>
              <a:t>n</a:t>
            </a:r>
            <a:r>
              <a:rPr lang="en-GB" baseline="30000" dirty="0" smtClean="0">
                <a:solidFill>
                  <a:srgbClr val="1469A2"/>
                </a:solidFill>
              </a:rPr>
              <a:t>2</a:t>
            </a:r>
          </a:p>
          <a:p>
            <a:endParaRPr lang="en-GB" baseline="30000" dirty="0">
              <a:solidFill>
                <a:srgbClr val="1469A2"/>
              </a:solidFill>
            </a:endParaRPr>
          </a:p>
          <a:p>
            <a:endParaRPr lang="en-GB" baseline="30000" dirty="0" smtClean="0">
              <a:solidFill>
                <a:srgbClr val="1469A2"/>
              </a:solidFill>
            </a:endParaRPr>
          </a:p>
          <a:p>
            <a:endParaRPr lang="en-GB" baseline="30000" dirty="0">
              <a:solidFill>
                <a:srgbClr val="1469A2"/>
              </a:solidFill>
            </a:endParaRPr>
          </a:p>
          <a:p>
            <a:endParaRPr lang="en-GB" baseline="30000" dirty="0" smtClean="0">
              <a:solidFill>
                <a:srgbClr val="1469A2"/>
              </a:solidFill>
            </a:endParaRPr>
          </a:p>
          <a:p>
            <a:r>
              <a:rPr lang="en-GB" dirty="0" smtClean="0"/>
              <a:t>Then the unbiased estimators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GB" i="1" baseline="-25000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GB" baseline="30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GB" dirty="0" smtClean="0"/>
              <a:t> iteratively</a:t>
            </a:r>
            <a:endParaRPr lang="en-GB" dirty="0">
              <a:solidFill>
                <a:srgbClr val="1469A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39" y="1848495"/>
            <a:ext cx="6536862" cy="2125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54" y="4444430"/>
            <a:ext cx="4062084" cy="1452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426114" y="3421677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1469A2"/>
                </a:solidFill>
              </a:rPr>
              <a:t>Initial Experiment</a:t>
            </a:r>
            <a:endParaRPr lang="en-GB" sz="3600" b="1" dirty="0">
              <a:solidFill>
                <a:srgbClr val="1469A2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64192" y="4070181"/>
            <a:ext cx="3907808" cy="1150689"/>
          </a:xfrm>
          <a:prstGeom prst="wedgeEllipseCallout">
            <a:avLst>
              <a:gd name="adj1" fmla="val 63351"/>
              <a:gd name="adj2" fmla="val -90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>
              <a:buClr>
                <a:schemeClr val="accent1"/>
              </a:buClr>
            </a:pPr>
            <a:r>
              <a:rPr lang="en-GB" i="1" dirty="0" smtClean="0">
                <a:solidFill>
                  <a:schemeClr val="tx1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  <a:sym typeface="Wingdings"/>
              </a:rPr>
              <a:t>ean </a:t>
            </a:r>
            <a:r>
              <a:rPr lang="en-GB" dirty="0">
                <a:solidFill>
                  <a:schemeClr val="tx1"/>
                </a:solidFill>
                <a:sym typeface="Wingdings"/>
              </a:rPr>
              <a:t>calculated over all indexes denoted by a bullet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0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Optimal repetition counts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optimal repetition counts to be used in the </a:t>
            </a:r>
            <a:r>
              <a:rPr lang="en-GB" i="1" dirty="0" smtClean="0"/>
              <a:t>real</a:t>
            </a:r>
            <a:r>
              <a:rPr lang="en-GB" dirty="0" smtClean="0"/>
              <a:t> experiments are </a:t>
            </a:r>
            <a:r>
              <a:rPr lang="en-GB" dirty="0"/>
              <a:t> </a:t>
            </a:r>
            <a:r>
              <a:rPr lang="en-GB" i="1" dirty="0">
                <a:solidFill>
                  <a:srgbClr val="E07602"/>
                </a:solidFill>
                <a:latin typeface="Cambria Math"/>
                <a:cs typeface="Cambria Math"/>
              </a:rPr>
              <a:t>r</a:t>
            </a:r>
            <a:r>
              <a:rPr lang="en-GB" sz="2400" baseline="-25000" dirty="0">
                <a:solidFill>
                  <a:srgbClr val="E07602"/>
                </a:solidFill>
              </a:rPr>
              <a:t>1</a:t>
            </a:r>
            <a:r>
              <a:rPr lang="en-GB" sz="2400" dirty="0">
                <a:solidFill>
                  <a:srgbClr val="E07602"/>
                </a:solidFill>
              </a:rPr>
              <a:t>,…,</a:t>
            </a:r>
            <a:r>
              <a:rPr lang="en-GB" sz="2400" i="1" dirty="0" smtClean="0">
                <a:solidFill>
                  <a:srgbClr val="E07602"/>
                </a:solidFill>
                <a:latin typeface="Cambria Math"/>
                <a:cs typeface="Cambria Math"/>
              </a:rPr>
              <a:t>r</a:t>
            </a:r>
            <a:r>
              <a:rPr lang="en-GB" sz="2400" i="1" baseline="-25000" dirty="0" smtClean="0">
                <a:solidFill>
                  <a:srgbClr val="E07602"/>
                </a:solidFill>
              </a:rPr>
              <a:t>n-</a:t>
            </a:r>
            <a:r>
              <a:rPr lang="en-GB" i="1" baseline="-25000" dirty="0" smtClean="0">
                <a:solidFill>
                  <a:srgbClr val="E07602"/>
                </a:solidFill>
              </a:rPr>
              <a:t>1</a:t>
            </a:r>
          </a:p>
          <a:p>
            <a:endParaRPr lang="en-GB" i="1" baseline="-25000" dirty="0">
              <a:solidFill>
                <a:srgbClr val="E07602"/>
              </a:solidFill>
            </a:endParaRPr>
          </a:p>
          <a:p>
            <a:endParaRPr lang="en-GB" i="1" baseline="-25000" dirty="0" smtClean="0">
              <a:solidFill>
                <a:srgbClr val="E07602"/>
              </a:solidFill>
            </a:endParaRPr>
          </a:p>
          <a:p>
            <a:r>
              <a:rPr lang="en-GB" dirty="0" smtClean="0"/>
              <a:t>We </a:t>
            </a:r>
            <a:r>
              <a:rPr lang="en-GB" dirty="0"/>
              <a:t>don’t calculate </a:t>
            </a:r>
            <a:r>
              <a:rPr lang="en-GB" i="1" dirty="0" err="1">
                <a:solidFill>
                  <a:srgbClr val="E07602"/>
                </a:solidFill>
                <a:latin typeface="Cambria Math"/>
                <a:cs typeface="Cambria Math"/>
              </a:rPr>
              <a:t>r</a:t>
            </a:r>
            <a:r>
              <a:rPr lang="en-GB" i="1" baseline="-25000" dirty="0" err="1">
                <a:solidFill>
                  <a:srgbClr val="E07602"/>
                </a:solidFill>
              </a:rPr>
              <a:t>n</a:t>
            </a:r>
            <a:r>
              <a:rPr lang="en-GB" dirty="0" smtClean="0"/>
              <a:t>, the </a:t>
            </a:r>
            <a:r>
              <a:rPr lang="en-GB" dirty="0"/>
              <a:t>repetition count for the highest </a:t>
            </a:r>
            <a:r>
              <a:rPr lang="en-GB" dirty="0" smtClean="0"/>
              <a:t>level</a:t>
            </a:r>
          </a:p>
          <a:p>
            <a:pPr lvl="1"/>
            <a:r>
              <a:rPr lang="en-GB" sz="2000" i="1" dirty="0" err="1">
                <a:solidFill>
                  <a:srgbClr val="E07602"/>
                </a:solidFill>
                <a:latin typeface="Cambria Math"/>
                <a:cs typeface="Cambria Math"/>
              </a:rPr>
              <a:t>r</a:t>
            </a:r>
            <a:r>
              <a:rPr lang="en-GB" sz="2000" i="1" baseline="-25000" dirty="0" err="1">
                <a:solidFill>
                  <a:srgbClr val="E07602"/>
                </a:solidFill>
              </a:rPr>
              <a:t>n</a:t>
            </a:r>
            <a:r>
              <a:rPr lang="en-GB" dirty="0" smtClean="0"/>
              <a:t> </a:t>
            </a:r>
            <a:r>
              <a:rPr lang="en-GB" dirty="0"/>
              <a:t>can always be increased for more </a:t>
            </a:r>
            <a:r>
              <a:rPr lang="en-GB" dirty="0" smtClean="0"/>
              <a:t>precision.</a:t>
            </a:r>
          </a:p>
          <a:p>
            <a:r>
              <a:rPr lang="en-GB" dirty="0" smtClean="0"/>
              <a:t>Calculate the variance estimators </a:t>
            </a:r>
            <a:r>
              <a:rPr lang="en-GB" i="1" dirty="0" smtClean="0">
                <a:solidFill>
                  <a:srgbClr val="E07602"/>
                </a:solidFill>
                <a:latin typeface="Cambria Math"/>
                <a:cs typeface="Cambria Math"/>
              </a:rPr>
              <a:t>S</a:t>
            </a:r>
            <a:r>
              <a:rPr lang="en-GB" i="1" baseline="-25000" dirty="0" smtClean="0">
                <a:solidFill>
                  <a:srgbClr val="E07602"/>
                </a:solidFill>
              </a:rPr>
              <a:t>n</a:t>
            </a:r>
            <a:r>
              <a:rPr lang="en-GB" i="1" baseline="30000" dirty="0" smtClean="0">
                <a:solidFill>
                  <a:srgbClr val="E07602"/>
                </a:solidFill>
              </a:rPr>
              <a:t>2</a:t>
            </a:r>
            <a:r>
              <a:rPr lang="en-GB" dirty="0" smtClean="0"/>
              <a:t> for the real experiment as before but using the optimal repetition counts </a:t>
            </a:r>
            <a:r>
              <a:rPr lang="en-GB" i="1" dirty="0">
                <a:solidFill>
                  <a:srgbClr val="E07602"/>
                </a:solidFill>
                <a:latin typeface="Cambria Math"/>
                <a:cs typeface="Cambria Math"/>
              </a:rPr>
              <a:t>r</a:t>
            </a:r>
            <a:r>
              <a:rPr lang="en-GB" baseline="-25000" dirty="0">
                <a:solidFill>
                  <a:srgbClr val="E07602"/>
                </a:solidFill>
              </a:rPr>
              <a:t>1</a:t>
            </a:r>
            <a:r>
              <a:rPr lang="en-GB" dirty="0">
                <a:solidFill>
                  <a:srgbClr val="E07602"/>
                </a:solidFill>
              </a:rPr>
              <a:t>,…,</a:t>
            </a:r>
            <a:r>
              <a:rPr lang="en-GB" i="1" dirty="0">
                <a:solidFill>
                  <a:srgbClr val="E07602"/>
                </a:solidFill>
                <a:latin typeface="Cambria Math"/>
                <a:cs typeface="Cambria Math"/>
              </a:rPr>
              <a:t>r</a:t>
            </a:r>
            <a:r>
              <a:rPr lang="en-GB" i="1" baseline="-25000" dirty="0">
                <a:solidFill>
                  <a:srgbClr val="E07602"/>
                </a:solidFill>
              </a:rPr>
              <a:t>n-</a:t>
            </a:r>
            <a:r>
              <a:rPr lang="en-GB" i="1" baseline="-25000" dirty="0" smtClean="0">
                <a:solidFill>
                  <a:srgbClr val="E07602"/>
                </a:solidFill>
              </a:rPr>
              <a:t>1 </a:t>
            </a:r>
            <a:r>
              <a:rPr lang="en-GB" dirty="0" smtClean="0"/>
              <a:t>and the measurements from the real experiment.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323521" y="3421677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2"/>
                </a:solidFill>
              </a:rPr>
              <a:t>Real Experiment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81" y="2301190"/>
            <a:ext cx="4293797" cy="1029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4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Confidence intervals 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323521" y="3421677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2"/>
                </a:solidFill>
              </a:rPr>
              <a:t>Real Experiment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Asymptotic confidence interval with confidence (1 −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where              is the (1-</a:t>
            </a:r>
            <a:r>
              <a:rPr lang="en-GB" baseline="30000" dirty="0">
                <a:latin typeface="Symbol" charset="2"/>
                <a:cs typeface="Symbol" charset="2"/>
              </a:rPr>
              <a:t>a</a:t>
            </a:r>
            <a:r>
              <a:rPr lang="en-GB" dirty="0"/>
              <a:t>/</a:t>
            </a:r>
            <a:r>
              <a:rPr lang="en-GB" baseline="-25000" dirty="0"/>
              <a:t>2</a:t>
            </a:r>
            <a:r>
              <a:rPr lang="en-GB" dirty="0" smtClean="0"/>
              <a:t>)-</a:t>
            </a:r>
            <a:r>
              <a:rPr lang="en-GB" dirty="0"/>
              <a:t>quantile of the </a:t>
            </a:r>
            <a:r>
              <a:rPr lang="en-GB" dirty="0" smtClean="0"/>
              <a:t>I-</a:t>
            </a:r>
            <a:r>
              <a:rPr lang="en-GB" dirty="0"/>
              <a:t>distribution with </a:t>
            </a:r>
            <a:r>
              <a:rPr lang="en-GB" dirty="0" smtClean="0">
                <a:latin typeface="Symbol" charset="2"/>
                <a:cs typeface="Symbol" charset="2"/>
              </a:rPr>
              <a:t>n</a:t>
            </a:r>
            <a:r>
              <a:rPr lang="en-GB" dirty="0" smtClean="0"/>
              <a:t> = </a:t>
            </a:r>
            <a:r>
              <a:rPr lang="en-GB" i="1" dirty="0">
                <a:solidFill>
                  <a:srgbClr val="E07602"/>
                </a:solidFill>
                <a:latin typeface="Cambria Math"/>
                <a:cs typeface="Cambria Math"/>
              </a:rPr>
              <a:t>r</a:t>
            </a:r>
            <a:r>
              <a:rPr lang="en-GB" i="1" baseline="-25000" dirty="0">
                <a:solidFill>
                  <a:srgbClr val="E07602"/>
                </a:solidFill>
              </a:rPr>
              <a:t>n</a:t>
            </a:r>
            <a:r>
              <a:rPr lang="en-GB" dirty="0" smtClean="0"/>
              <a:t>-1 degrees of freedom.</a:t>
            </a: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See the ISMM’13 paper for details of constructing confidence intervals of execution time 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ratios.</a:t>
            </a: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See our technical report for proofs and gory details.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13" y="2351494"/>
            <a:ext cx="6694070" cy="1356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64" y="3846725"/>
            <a:ext cx="844295" cy="3752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6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Uncertainty should be reported!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531459"/>
              </p:ext>
            </p:extLst>
          </p:nvPr>
        </p:nvGraphicFramePr>
        <p:xfrm>
          <a:off x="238811" y="1653662"/>
          <a:ext cx="8796210" cy="486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92467" y="6152152"/>
            <a:ext cx="2617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Papers published in 2011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7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Confidence interval for </a:t>
            </a:r>
            <a:br>
              <a:rPr lang="en-GB" dirty="0" smtClean="0"/>
            </a:br>
            <a:r>
              <a:rPr lang="en-GB" dirty="0" smtClean="0"/>
              <a:t>execution time ratios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5972" b="-3526"/>
          <a:stretch/>
        </p:blipFill>
        <p:spPr>
          <a:xfrm>
            <a:off x="720724" y="1600200"/>
            <a:ext cx="7610476" cy="2984500"/>
          </a:xfr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114423" y="4570894"/>
            <a:ext cx="7799389" cy="1600270"/>
          </a:xfrm>
        </p:spPr>
        <p:txBody>
          <a:bodyPr>
            <a:normAutofit/>
          </a:bodyPr>
          <a:lstStyle/>
          <a:p>
            <a:r>
              <a:rPr lang="en-GB" dirty="0" smtClean="0"/>
              <a:t>Confidence interval due to </a:t>
            </a:r>
            <a:r>
              <a:rPr lang="en-GB" dirty="0" err="1" smtClean="0"/>
              <a:t>Fieller</a:t>
            </a:r>
            <a:r>
              <a:rPr lang="en-GB" dirty="0" smtClean="0"/>
              <a:t> (1954).</a:t>
            </a:r>
          </a:p>
          <a:p>
            <a:pPr lvl="1"/>
            <a:r>
              <a:rPr lang="en-GB" dirty="0" smtClean="0"/>
              <a:t>    and      are average execution times from the old and new systems.</a:t>
            </a:r>
          </a:p>
          <a:p>
            <a:pPr lvl="1"/>
            <a:r>
              <a:rPr lang="en-GB" dirty="0" smtClean="0"/>
              <a:t>Variance estimators </a:t>
            </a:r>
            <a:r>
              <a:rPr lang="en-GB" i="1" dirty="0" smtClean="0">
                <a:solidFill>
                  <a:srgbClr val="E07602"/>
                </a:solidFill>
                <a:latin typeface="Cambria Math"/>
                <a:cs typeface="Cambria Math"/>
              </a:rPr>
              <a:t>S</a:t>
            </a:r>
            <a:r>
              <a:rPr lang="en-GB" i="1" baseline="-25000" dirty="0" smtClean="0">
                <a:solidFill>
                  <a:srgbClr val="E07602"/>
                </a:solidFill>
                <a:latin typeface="Cambria Math"/>
                <a:cs typeface="Cambria Math"/>
              </a:rPr>
              <a:t>n</a:t>
            </a:r>
            <a:r>
              <a:rPr lang="en-GB" baseline="30000" dirty="0" smtClean="0">
                <a:solidFill>
                  <a:srgbClr val="E07602"/>
                </a:solidFill>
              </a:rPr>
              <a:t>2</a:t>
            </a:r>
            <a:r>
              <a:rPr lang="en-GB" dirty="0" smtClean="0"/>
              <a:t> and </a:t>
            </a:r>
            <a:r>
              <a:rPr lang="en-GB" i="1" dirty="0" smtClean="0">
                <a:solidFill>
                  <a:srgbClr val="E07602"/>
                </a:solidFill>
                <a:latin typeface="Cambria Math"/>
                <a:cs typeface="Cambria Math"/>
              </a:rPr>
              <a:t>S’</a:t>
            </a:r>
            <a:r>
              <a:rPr lang="en-GB" i="1" baseline="-25000" dirty="0" smtClean="0">
                <a:solidFill>
                  <a:srgbClr val="E07602"/>
                </a:solidFill>
                <a:latin typeface="Cambria Math"/>
                <a:cs typeface="Cambria Math"/>
              </a:rPr>
              <a:t>n</a:t>
            </a:r>
            <a:r>
              <a:rPr lang="en-GB" baseline="30000" dirty="0" smtClean="0">
                <a:solidFill>
                  <a:srgbClr val="E07602"/>
                </a:solidFill>
              </a:rPr>
              <a:t>2</a:t>
            </a:r>
            <a:r>
              <a:rPr lang="en-GB" dirty="0" smtClean="0"/>
              <a:t> and half-widths </a:t>
            </a:r>
            <a:r>
              <a:rPr lang="en-GB" i="1" dirty="0" err="1">
                <a:solidFill>
                  <a:srgbClr val="E07602"/>
                </a:solidFill>
                <a:latin typeface="Cambria Math"/>
                <a:cs typeface="Cambria Math"/>
              </a:rPr>
              <a:t>h</a:t>
            </a:r>
            <a:r>
              <a:rPr lang="en-GB" dirty="0" err="1" smtClean="0"/>
              <a:t>,</a:t>
            </a:r>
            <a:r>
              <a:rPr lang="en-GB" i="1" dirty="0" err="1" smtClean="0">
                <a:solidFill>
                  <a:srgbClr val="E07602"/>
                </a:solidFill>
                <a:latin typeface="Cambria Math"/>
                <a:cs typeface="Cambria Math"/>
              </a:rPr>
              <a:t>h</a:t>
            </a:r>
            <a:r>
              <a:rPr lang="en-GB" i="1" dirty="0">
                <a:solidFill>
                  <a:srgbClr val="E07602"/>
                </a:solidFill>
                <a:latin typeface="Cambria Math"/>
                <a:cs typeface="Cambria Math"/>
              </a:rPr>
              <a:t>’</a:t>
            </a:r>
            <a:r>
              <a:rPr lang="en-GB" dirty="0" smtClean="0">
                <a:solidFill>
                  <a:srgbClr val="E07602"/>
                </a:solidFill>
              </a:rPr>
              <a:t> </a:t>
            </a:r>
            <a:r>
              <a:rPr lang="en-GB" dirty="0" smtClean="0"/>
              <a:t>as before.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856828" y="4991751"/>
            <a:ext cx="1107834" cy="273745"/>
            <a:chOff x="1773998" y="4991751"/>
            <a:chExt cx="1107834" cy="2737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3998" y="4991751"/>
              <a:ext cx="246370" cy="2737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3339" y="4991751"/>
              <a:ext cx="328493" cy="273745"/>
            </a:xfrm>
            <a:prstGeom prst="rect">
              <a:avLst/>
            </a:prstGeom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practise</a:t>
            </a:r>
            <a:endParaRPr lang="en-GB" dirty="0"/>
          </a:p>
        </p:txBody>
      </p:sp>
      <p:pic>
        <p:nvPicPr>
          <p:cNvPr id="7" name="Picture 6" descr="heathrobins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7"/>
          <a:stretch/>
        </p:blipFill>
        <p:spPr>
          <a:xfrm>
            <a:off x="4769025" y="1467784"/>
            <a:ext cx="4144787" cy="505006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4110" y="1655674"/>
            <a:ext cx="3897752" cy="3713780"/>
          </a:xfrm>
          <a:ln w="28575" cmpd="sng">
            <a:solidFill>
              <a:srgbClr val="E07602"/>
            </a:solidFill>
          </a:ln>
        </p:spPr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lang="en-US" sz="2000" b="0" kern="1200" dirty="0" smtClean="0">
                <a:solidFill>
                  <a:srgbClr val="E07602"/>
                </a:solidFill>
                <a:effectLst/>
                <a:latin typeface="+mn-lt"/>
                <a:ea typeface="+mn-ea"/>
                <a:cs typeface="+mn-cs"/>
              </a:rPr>
              <a:t>For each benchmark/VM/platform…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lang="en-US" dirty="0" smtClean="0">
                <a:solidFill>
                  <a:srgbClr val="E07602"/>
                </a:solidFill>
              </a:rPr>
              <a:t>C</a:t>
            </a:r>
            <a:r>
              <a:rPr lang="en-US" sz="2000" b="0" kern="1200" dirty="0" smtClean="0">
                <a:solidFill>
                  <a:srgbClr val="E07602"/>
                </a:solidFill>
                <a:effectLst/>
                <a:latin typeface="+mn-lt"/>
                <a:ea typeface="+mn-ea"/>
                <a:cs typeface="+mn-cs"/>
              </a:rPr>
              <a:t>onduct a dimensioning experiment to establish the optimal repetition counts for each but the top</a:t>
            </a:r>
            <a:r>
              <a:rPr lang="en-US" dirty="0">
                <a:solidFill>
                  <a:srgbClr val="E07602"/>
                </a:solidFill>
              </a:rPr>
              <a:t> </a:t>
            </a:r>
            <a:r>
              <a:rPr lang="en-US" dirty="0" smtClean="0">
                <a:solidFill>
                  <a:srgbClr val="E07602"/>
                </a:solidFill>
              </a:rPr>
              <a:t>l</a:t>
            </a:r>
            <a:r>
              <a:rPr lang="en-US" sz="2000" b="0" kern="1200" dirty="0" smtClean="0">
                <a:solidFill>
                  <a:srgbClr val="E07602"/>
                </a:solidFill>
                <a:effectLst/>
                <a:latin typeface="+mn-lt"/>
                <a:ea typeface="+mn-ea"/>
                <a:cs typeface="+mn-cs"/>
              </a:rPr>
              <a:t>evel of the real experiment.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lang="en-US" sz="2000" b="0" kern="1200" dirty="0" err="1" smtClean="0">
                <a:solidFill>
                  <a:srgbClr val="E07602"/>
                </a:solidFill>
                <a:effectLst/>
                <a:latin typeface="+mn-lt"/>
                <a:ea typeface="+mn-ea"/>
                <a:cs typeface="+mn-cs"/>
              </a:rPr>
              <a:t>Redimension</a:t>
            </a:r>
            <a:r>
              <a:rPr lang="en-US" sz="2000" b="0" kern="1200" dirty="0" smtClean="0">
                <a:solidFill>
                  <a:srgbClr val="E07602"/>
                </a:solidFill>
                <a:effectLst/>
              </a:rPr>
              <a:t> if only if the benchmark/VM/platform changes. </a:t>
            </a:r>
            <a:endParaRPr lang="en-US" dirty="0" smtClean="0">
              <a:solidFill>
                <a:srgbClr val="E07602"/>
              </a:solidFill>
            </a:endParaRPr>
          </a:p>
          <a:p>
            <a:endParaRPr lang="en-GB" dirty="0">
              <a:solidFill>
                <a:srgbClr val="E0760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DaCapo (revisited)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4250293"/>
            <a:ext cx="7610476" cy="1629229"/>
          </a:xfrm>
        </p:spPr>
        <p:txBody>
          <a:bodyPr>
            <a:noAutofit/>
          </a:bodyPr>
          <a:lstStyle/>
          <a:p>
            <a:r>
              <a:rPr lang="en-GB" dirty="0" smtClean="0"/>
              <a:t>The confidence half-intervals using optimal repetition counts correspond closely to those obtained by running large numbers of executions (30) and iterations (40).</a:t>
            </a:r>
          </a:p>
          <a:p>
            <a:r>
              <a:rPr lang="en-GB" dirty="0" smtClean="0"/>
              <a:t>But repetition counts are much lower.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 smtClean="0"/>
              <a:t>lusearch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E07602"/>
                </a:solidFill>
                <a:latin typeface="Cambria Math"/>
                <a:cs typeface="Cambria Math"/>
              </a:rPr>
              <a:t>r</a:t>
            </a:r>
            <a:r>
              <a:rPr lang="en-GB" baseline="-25000" dirty="0" smtClean="0">
                <a:solidFill>
                  <a:srgbClr val="E07602"/>
                </a:solidFill>
              </a:rPr>
              <a:t>1</a:t>
            </a:r>
            <a:r>
              <a:rPr lang="en-GB" dirty="0" smtClean="0"/>
              <a:t>=1 so time better spent repeating executions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34003"/>
              </p:ext>
            </p:extLst>
          </p:nvPr>
        </p:nvGraphicFramePr>
        <p:xfrm>
          <a:off x="1464720" y="1589420"/>
          <a:ext cx="6682838" cy="263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399"/>
                <a:gridCol w="1452155"/>
                <a:gridCol w="857049"/>
                <a:gridCol w="1169197"/>
                <a:gridCol w="1039519"/>
                <a:gridCol w="1039519"/>
              </a:tblGrid>
              <a:tr h="413776">
                <a:tc>
                  <a:txBody>
                    <a:bodyPr/>
                    <a:lstStyle/>
                    <a:p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bloat</a:t>
                      </a:r>
                      <a:r>
                        <a:rPr lang="en-GB" sz="1600" b="0" baseline="-25000" dirty="0" smtClean="0"/>
                        <a:t>6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lusearch</a:t>
                      </a:r>
                      <a:r>
                        <a:rPr lang="en-GB" sz="1600" b="0" baseline="-25000" dirty="0" smtClean="0"/>
                        <a:t>9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xalan</a:t>
                      </a:r>
                      <a:r>
                        <a:rPr lang="en-GB" sz="1600" b="0" baseline="-25000" dirty="0" smtClean="0"/>
                        <a:t>6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xalan</a:t>
                      </a:r>
                      <a:r>
                        <a:rPr lang="en-GB" sz="1600" b="0" baseline="-25000" dirty="0" smtClean="0"/>
                        <a:t>9</a:t>
                      </a:r>
                      <a:endParaRPr lang="en-GB" sz="1600" b="0" dirty="0"/>
                    </a:p>
                  </a:txBody>
                  <a:tcPr/>
                </a:tc>
              </a:tr>
              <a:tr h="389820">
                <a:tc>
                  <a:txBody>
                    <a:bodyPr/>
                    <a:lstStyle/>
                    <a:p>
                      <a:pPr algn="r"/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/>
                        <a:t>c</a:t>
                      </a:r>
                      <a:r>
                        <a:rPr lang="en-GB" sz="1600" b="0" baseline="-25000" dirty="0" smtClean="0"/>
                        <a:t>1</a:t>
                      </a:r>
                      <a:r>
                        <a:rPr lang="en-GB" sz="1600" b="0" baseline="0" dirty="0" smtClean="0"/>
                        <a:t>(s)</a:t>
                      </a:r>
                      <a:endParaRPr lang="en-GB" sz="16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35.5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1.7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10.8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6.7</a:t>
                      </a:r>
                      <a:endParaRPr lang="en-GB" sz="1600" b="0" dirty="0"/>
                    </a:p>
                  </a:txBody>
                  <a:tcPr/>
                </a:tc>
              </a:tr>
              <a:tr h="389820">
                <a:tc>
                  <a:txBody>
                    <a:bodyPr/>
                    <a:lstStyle/>
                    <a:p>
                      <a:pPr algn="r"/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/>
                        <a:t>c</a:t>
                      </a:r>
                      <a:r>
                        <a:rPr lang="en-GB" sz="1600" b="0" baseline="-25000" dirty="0" smtClean="0"/>
                        <a:t>2</a:t>
                      </a:r>
                      <a:r>
                        <a:rPr lang="en-GB" sz="1600" b="0" baseline="0" dirty="0" smtClean="0"/>
                        <a:t>(s)</a:t>
                      </a:r>
                      <a:endParaRPr lang="en-GB" sz="16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110.0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12.3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3.4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30.2</a:t>
                      </a:r>
                      <a:endParaRPr lang="en-GB" sz="1600" b="0" dirty="0"/>
                    </a:p>
                  </a:txBody>
                  <a:tcPr/>
                </a:tc>
              </a:tr>
              <a:tr h="389820">
                <a:tc>
                  <a:txBody>
                    <a:bodyPr/>
                    <a:lstStyle/>
                    <a:p>
                      <a:pPr algn="r"/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rgbClr val="E07602"/>
                          </a:solidFill>
                          <a:latin typeface="Cambria Math"/>
                          <a:cs typeface="Cambria Math"/>
                        </a:rPr>
                        <a:t>r</a:t>
                      </a:r>
                      <a:r>
                        <a:rPr lang="en-GB" sz="1800" b="0" baseline="-25000" dirty="0" smtClean="0">
                          <a:solidFill>
                            <a:srgbClr val="E07602"/>
                          </a:solidFill>
                        </a:rPr>
                        <a:t>1</a:t>
                      </a:r>
                      <a:endParaRPr lang="en-GB" sz="1800" b="0" baseline="-25000" dirty="0">
                        <a:solidFill>
                          <a:srgbClr val="E076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rgbClr val="E07602"/>
                          </a:solidFill>
                        </a:rPr>
                        <a:t>10</a:t>
                      </a:r>
                      <a:endParaRPr lang="en-GB" sz="1600" b="0" dirty="0">
                        <a:solidFill>
                          <a:srgbClr val="E076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rgbClr val="E07602"/>
                          </a:solidFill>
                        </a:rPr>
                        <a:t>1</a:t>
                      </a:r>
                      <a:endParaRPr lang="en-GB" sz="1600" b="0" dirty="0">
                        <a:solidFill>
                          <a:srgbClr val="E076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rgbClr val="E07602"/>
                          </a:solidFill>
                        </a:rPr>
                        <a:t>2</a:t>
                      </a:r>
                      <a:endParaRPr lang="en-GB" sz="1600" b="0" dirty="0">
                        <a:solidFill>
                          <a:srgbClr val="E076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rgbClr val="E07602"/>
                          </a:solidFill>
                        </a:rPr>
                        <a:t>15</a:t>
                      </a:r>
                      <a:endParaRPr lang="en-GB" sz="1600" b="0" dirty="0">
                        <a:solidFill>
                          <a:srgbClr val="E07602"/>
                        </a:solidFill>
                      </a:endParaRPr>
                    </a:p>
                  </a:txBody>
                  <a:tcPr/>
                </a:tc>
              </a:tr>
              <a:tr h="38982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Half-intervals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/>
                        <a:t>Optimal (%)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14.0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3.4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7.2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3.5</a:t>
                      </a:r>
                      <a:endParaRPr lang="en-GB" sz="1600" b="0" dirty="0"/>
                    </a:p>
                  </a:txBody>
                  <a:tcPr/>
                </a:tc>
              </a:tr>
              <a:tr h="389820">
                <a:tc vMerge="1">
                  <a:txBody>
                    <a:bodyPr/>
                    <a:lstStyle/>
                    <a:p>
                      <a:pPr algn="r"/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/>
                        <a:t>Original (%)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14.1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3.3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7.0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3.5</a:t>
                      </a:r>
                      <a:endParaRPr lang="en-GB" sz="1600" b="0" dirty="0"/>
                    </a:p>
                  </a:txBody>
                  <a:tcPr/>
                </a:tc>
              </a:tr>
              <a:tr h="197627">
                <a:tc>
                  <a:txBody>
                    <a:bodyPr/>
                    <a:lstStyle/>
                    <a:p>
                      <a:pPr algn="r"/>
                      <a:endParaRPr lang="en-GB" sz="1200" b="0" dirty="0"/>
                    </a:p>
                  </a:txBody>
                  <a:tcPr>
                    <a:noFill/>
                  </a:tcPr>
                </a:tc>
                <a:tc gridSpan="5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AMD Opteron: 4 processors x 16 cores</a:t>
                      </a:r>
                      <a:endParaRPr lang="en-GB" sz="12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9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</a:t>
            </a:r>
            <a:r>
              <a:rPr lang="en-US" dirty="0"/>
              <a:t>should provide measures of variation when reporting results. </a:t>
            </a:r>
          </a:p>
          <a:p>
            <a:r>
              <a:rPr lang="en-US" dirty="0" smtClean="0"/>
              <a:t>DaCapo and SPEC </a:t>
            </a:r>
            <a:r>
              <a:rPr lang="en-US" dirty="0"/>
              <a:t>CPU </a:t>
            </a:r>
            <a:r>
              <a:rPr lang="en-US" dirty="0" smtClean="0"/>
              <a:t>benchmarks need very different </a:t>
            </a:r>
            <a:r>
              <a:rPr lang="en-US" dirty="0"/>
              <a:t>repetition counts on different platforms before they reach an </a:t>
            </a:r>
            <a:r>
              <a:rPr lang="en-US" dirty="0" err="1"/>
              <a:t>initialised</a:t>
            </a:r>
            <a:r>
              <a:rPr lang="en-US" dirty="0"/>
              <a:t> or independent state. </a:t>
            </a:r>
          </a:p>
          <a:p>
            <a:r>
              <a:rPr lang="en-US" dirty="0"/>
              <a:t>Iteration execution times are </a:t>
            </a:r>
            <a:r>
              <a:rPr lang="en-US" dirty="0" smtClean="0"/>
              <a:t>often </a:t>
            </a:r>
            <a:r>
              <a:rPr lang="en-US" dirty="0"/>
              <a:t>strongly auto-dependent: </a:t>
            </a:r>
            <a:r>
              <a:rPr lang="en-US" dirty="0" smtClean="0"/>
              <a:t>for these, </a:t>
            </a:r>
            <a:r>
              <a:rPr lang="en-US" dirty="0"/>
              <a:t>automatic detection of steady state </a:t>
            </a:r>
            <a:r>
              <a:rPr lang="en-US" dirty="0" smtClean="0"/>
              <a:t>is not applicable. They can waste time or mislead.</a:t>
            </a:r>
            <a:endParaRPr lang="en-US" dirty="0"/>
          </a:p>
          <a:p>
            <a:r>
              <a:rPr lang="en-US" dirty="0" smtClean="0"/>
              <a:t>An one-off (per benchmark/VM/platform) dimensioning experiment can provide the optimal counts for repetition at each level of the real experiments.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71675" y="2361249"/>
            <a:ext cx="6142436" cy="2677656"/>
          </a:xfrm>
          <a:prstGeom prst="rect">
            <a:avLst/>
          </a:prstGeom>
          <a:noFill/>
          <a:ln w="28575" cmpd="sng">
            <a:solidFill>
              <a:srgbClr val="E0760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RECOMMENDATION: Benchmark developers should </a:t>
            </a:r>
            <a:r>
              <a:rPr lang="en-US" sz="2800" dirty="0" smtClean="0">
                <a:solidFill>
                  <a:schemeClr val="accent2"/>
                </a:solidFill>
              </a:rPr>
              <a:t>include </a:t>
            </a:r>
            <a:r>
              <a:rPr lang="en-US" sz="2800" dirty="0">
                <a:solidFill>
                  <a:schemeClr val="accent2"/>
                </a:solidFill>
              </a:rPr>
              <a:t>our dimensioning methodology as a one-</a:t>
            </a:r>
            <a:r>
              <a:rPr lang="en-US" sz="2800" dirty="0" smtClean="0">
                <a:solidFill>
                  <a:schemeClr val="accent2"/>
                </a:solidFill>
              </a:rPr>
              <a:t>off, </a:t>
            </a:r>
            <a:r>
              <a:rPr lang="en-US" sz="2800" dirty="0">
                <a:solidFill>
                  <a:schemeClr val="accent2"/>
                </a:solidFill>
              </a:rPr>
              <a:t>per</a:t>
            </a:r>
            <a:r>
              <a:rPr lang="en-US" sz="2800" dirty="0" smtClean="0">
                <a:solidFill>
                  <a:schemeClr val="accent2"/>
                </a:solidFill>
              </a:rPr>
              <a:t>-system </a:t>
            </a:r>
            <a:r>
              <a:rPr lang="en-US" sz="2800" dirty="0">
                <a:solidFill>
                  <a:schemeClr val="accent2"/>
                </a:solidFill>
              </a:rPr>
              <a:t>configuration requirement. </a:t>
            </a:r>
          </a:p>
          <a:p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&quot;No&quot; Symbol 3"/>
          <p:cNvSpPr/>
          <p:nvPr/>
        </p:nvSpPr>
        <p:spPr>
          <a:xfrm>
            <a:off x="2715853" y="2213171"/>
            <a:ext cx="4362967" cy="3571253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layout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6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of interest?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3" y="1655674"/>
            <a:ext cx="7916956" cy="4311874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Mean execution times</a:t>
            </a:r>
          </a:p>
          <a:p>
            <a:pPr lvl="0"/>
            <a:r>
              <a:rPr lang="en-GB" dirty="0" smtClean="0"/>
              <a:t>Minimum threshold for ratio of execution times</a:t>
            </a:r>
          </a:p>
          <a:p>
            <a:pPr lvl="1"/>
            <a:r>
              <a:rPr lang="en-GB" dirty="0" smtClean="0"/>
              <a:t>Only interested in ‘significant’ performance changes</a:t>
            </a:r>
          </a:p>
          <a:p>
            <a:r>
              <a:rPr lang="en-GB" dirty="0"/>
              <a:t>I</a:t>
            </a:r>
            <a:r>
              <a:rPr lang="en-GB" dirty="0" smtClean="0"/>
              <a:t>mprovements in systems research are often small, e.g. 10%.</a:t>
            </a:r>
          </a:p>
          <a:p>
            <a:pPr lvl="0"/>
            <a:r>
              <a:rPr lang="en-GB" dirty="0" smtClean="0"/>
              <a:t>Many factors influence performance</a:t>
            </a:r>
          </a:p>
          <a:p>
            <a:pPr lvl="1"/>
            <a:r>
              <a:rPr lang="en-GB" dirty="0" smtClean="0"/>
              <a:t>E.g. memory placement, randomised compilation algorithms, JIT compiler, symbol names…</a:t>
            </a:r>
          </a:p>
          <a:p>
            <a:pPr lvl="1"/>
            <a:r>
              <a:rPr lang="en-GB" dirty="0" smtClean="0"/>
              <a:t>[</a:t>
            </a:r>
            <a:r>
              <a:rPr lang="en-GB" dirty="0" err="1" smtClean="0"/>
              <a:t>Mytkowicz</a:t>
            </a:r>
            <a:r>
              <a:rPr lang="en-GB" dirty="0" smtClean="0"/>
              <a:t> et al., ASPLOS 2009; </a:t>
            </a:r>
            <a:r>
              <a:rPr lang="en-GB" dirty="0" err="1" smtClean="0"/>
              <a:t>Gu</a:t>
            </a:r>
            <a:r>
              <a:rPr lang="en-GB" dirty="0" smtClean="0"/>
              <a:t> et al, Component and middleware performance workshop 2004]</a:t>
            </a:r>
          </a:p>
          <a:p>
            <a:r>
              <a:rPr lang="en-GB" dirty="0" smtClean="0"/>
              <a:t>Randomisation to avoid measurement bias</a:t>
            </a:r>
          </a:p>
          <a:p>
            <a:pPr lvl="2"/>
            <a:r>
              <a:rPr lang="en-GB" dirty="0" smtClean="0"/>
              <a:t>E.g. Stabiliser tool [</a:t>
            </a:r>
            <a:r>
              <a:rPr lang="en-GB" dirty="0" err="1" smtClean="0"/>
              <a:t>Curtsinger</a:t>
            </a:r>
            <a:r>
              <a:rPr lang="en-GB" dirty="0" smtClean="0"/>
              <a:t> &amp; Berger, UMass TR, 2012]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best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Based on 2-level hierarchical experiments</a:t>
            </a:r>
          </a:p>
          <a:p>
            <a:pPr lvl="1"/>
            <a:r>
              <a:rPr lang="en-GB" dirty="0" smtClean="0"/>
              <a:t>Repeat measurements until standard deviation of last few measurements is small enough.</a:t>
            </a:r>
          </a:p>
          <a:p>
            <a:r>
              <a:rPr lang="en-GB" dirty="0" smtClean="0"/>
              <a:t>Quantify changes using a visual or statistical significance test</a:t>
            </a:r>
          </a:p>
          <a:p>
            <a:r>
              <a:rPr lang="en-GB" dirty="0" smtClean="0"/>
              <a:t>[Georges et al, OOPSLA 2007; PhD 2008]</a:t>
            </a:r>
          </a:p>
          <a:p>
            <a:r>
              <a:rPr lang="en-GB" dirty="0" smtClean="0"/>
              <a:t>Problems</a:t>
            </a:r>
          </a:p>
          <a:p>
            <a:pPr lvl="1"/>
            <a:r>
              <a:rPr lang="en-GB" dirty="0" smtClean="0"/>
              <a:t>Two levels are not always appropriate</a:t>
            </a:r>
          </a:p>
          <a:p>
            <a:pPr lvl="1"/>
            <a:r>
              <a:rPr lang="en-GB" dirty="0" smtClean="0"/>
              <a:t>Null hypothesis</a:t>
            </a:r>
            <a:r>
              <a:rPr lang="en-GB" baseline="0" dirty="0" smtClean="0"/>
              <a:t> </a:t>
            </a:r>
            <a:r>
              <a:rPr lang="en-GB" dirty="0" smtClean="0"/>
              <a:t>significance tests are deprecated in other sciences</a:t>
            </a:r>
          </a:p>
          <a:p>
            <a:pPr lvl="1"/>
            <a:r>
              <a:rPr lang="en-GB" dirty="0" smtClean="0"/>
              <a:t>Visual tests are overly conservative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5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Null hypothesis</a:t>
            </a:r>
            <a:r>
              <a:rPr lang="en-GB" baseline="0" dirty="0" smtClean="0"/>
              <a:t> significance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Null hypothesis: “</a:t>
            </a:r>
            <a:r>
              <a:rPr lang="en-GB" i="1" dirty="0"/>
              <a:t>the 2 systems have the same performance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Tests if the null hypothesis can be rejected: “</a:t>
            </a:r>
            <a:r>
              <a:rPr lang="en-GB" i="1" dirty="0" smtClean="0"/>
              <a:t>it is unlikely</a:t>
            </a:r>
            <a:r>
              <a:rPr lang="en-GB" i="1" baseline="0" dirty="0" smtClean="0"/>
              <a:t> that the systems have the same performance</a:t>
            </a:r>
            <a:r>
              <a:rPr lang="en-GB" baseline="0" dirty="0" smtClean="0"/>
              <a:t>”</a:t>
            </a:r>
          </a:p>
          <a:p>
            <a:r>
              <a:rPr lang="en-GB" dirty="0" smtClean="0"/>
              <a:t>Student’s </a:t>
            </a:r>
            <a:r>
              <a:rPr lang="en-GB" i="1" dirty="0" smtClean="0"/>
              <a:t>t</a:t>
            </a:r>
            <a:r>
              <a:rPr lang="en-GB" dirty="0" smtClean="0"/>
              <a:t>-test</a:t>
            </a:r>
          </a:p>
          <a:p>
            <a:r>
              <a:rPr lang="en-GB" dirty="0" smtClean="0"/>
              <a:t>Visual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Uncertainty should be reported!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137168"/>
              </p:ext>
            </p:extLst>
          </p:nvPr>
        </p:nvGraphicFramePr>
        <p:xfrm>
          <a:off x="238811" y="1653662"/>
          <a:ext cx="8796210" cy="486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014352" y="2660506"/>
            <a:ext cx="5617914" cy="1569660"/>
            <a:chOff x="2014352" y="2660506"/>
            <a:chExt cx="5617914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014352" y="2660506"/>
              <a:ext cx="2622232" cy="156966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GB" sz="9600" b="1" spc="50" dirty="0" smtClean="0">
                  <a:ln w="11430"/>
                  <a:solidFill>
                    <a:schemeClr val="accent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70%</a:t>
              </a:r>
              <a:endParaRPr lang="en-GB" sz="9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36584" y="2780933"/>
              <a:ext cx="2995682" cy="132343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4000" b="1" dirty="0" smtClean="0">
                  <a:solidFill>
                    <a:schemeClr val="accent2"/>
                  </a:solidFill>
                </a:rPr>
                <a:t>ignored</a:t>
              </a:r>
              <a:br>
                <a:rPr lang="en-GB" sz="4000" b="1" dirty="0" smtClean="0">
                  <a:solidFill>
                    <a:schemeClr val="accent2"/>
                  </a:solidFill>
                </a:rPr>
              </a:br>
              <a:r>
                <a:rPr lang="en-GB" sz="4000" b="1" dirty="0" smtClean="0">
                  <a:solidFill>
                    <a:schemeClr val="accent2"/>
                  </a:solidFill>
                </a:rPr>
                <a:t>uncertainty</a:t>
              </a:r>
              <a:endParaRPr lang="en-GB" sz="4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92467" y="6152152"/>
            <a:ext cx="2617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Papers published in 2011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839384"/>
            <a:ext cx="4212216" cy="4437591"/>
          </a:xfrm>
        </p:spPr>
        <p:txBody>
          <a:bodyPr/>
          <a:lstStyle/>
          <a:p>
            <a:r>
              <a:rPr lang="en-GB" dirty="0" smtClean="0"/>
              <a:t>Construct confidence intervals</a:t>
            </a:r>
          </a:p>
          <a:p>
            <a:r>
              <a:rPr lang="en-GB" dirty="0" smtClean="0"/>
              <a:t>Do they overlap?</a:t>
            </a:r>
          </a:p>
          <a:p>
            <a:r>
              <a:rPr lang="en-GB" dirty="0" smtClean="0"/>
              <a:t>If not, it is unlikely</a:t>
            </a:r>
            <a:r>
              <a:rPr lang="en-GB" baseline="0" dirty="0" smtClean="0"/>
              <a:t> that the systems have the same performance</a:t>
            </a:r>
          </a:p>
          <a:p>
            <a:r>
              <a:rPr lang="en-GB" dirty="0" smtClean="0"/>
              <a:t>[If only slight overlap — centre not covered by other CI — fall back to statistical test]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670867" y="2509450"/>
            <a:ext cx="2167629" cy="2386408"/>
            <a:chOff x="5670867" y="2509450"/>
            <a:chExt cx="2167629" cy="2386408"/>
          </a:xfrm>
        </p:grpSpPr>
        <p:sp>
          <p:nvSpPr>
            <p:cNvPr id="5" name="Rectangle 4"/>
            <p:cNvSpPr/>
            <p:nvPr/>
          </p:nvSpPr>
          <p:spPr>
            <a:xfrm>
              <a:off x="5937698" y="2724746"/>
              <a:ext cx="662156" cy="2171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23312" y="3039556"/>
              <a:ext cx="662156" cy="18563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670867" y="4895858"/>
              <a:ext cx="2167629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183159" y="2509450"/>
              <a:ext cx="157881" cy="424451"/>
              <a:chOff x="6183159" y="2171112"/>
              <a:chExt cx="157881" cy="424451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263348" y="2171112"/>
                <a:ext cx="0" cy="4244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183159" y="2171112"/>
                <a:ext cx="15381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187230" y="2594441"/>
                <a:ext cx="15381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7073815" y="2815640"/>
              <a:ext cx="157881" cy="424451"/>
              <a:chOff x="6183159" y="2171112"/>
              <a:chExt cx="157881" cy="42445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263348" y="2171112"/>
                <a:ext cx="0" cy="4244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83159" y="2171112"/>
                <a:ext cx="15381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187230" y="2594441"/>
                <a:ext cx="15381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945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wrong with this?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It does not tell us what we want to know</a:t>
            </a:r>
          </a:p>
          <a:p>
            <a:pPr lvl="1"/>
            <a:r>
              <a:rPr lang="en-GB" dirty="0" smtClean="0"/>
              <a:t>Only if there </a:t>
            </a:r>
            <a:r>
              <a:rPr lang="en-GB" i="1" dirty="0" smtClean="0"/>
              <a:t>is</a:t>
            </a:r>
            <a:r>
              <a:rPr lang="en-GB" dirty="0" smtClean="0"/>
              <a:t> a performance change</a:t>
            </a:r>
          </a:p>
          <a:p>
            <a:pPr lvl="1"/>
            <a:r>
              <a:rPr lang="en-GB" dirty="0" smtClean="0"/>
              <a:t>We could also report the ratio of sample means</a:t>
            </a:r>
          </a:p>
          <a:p>
            <a:pPr lvl="1"/>
            <a:r>
              <a:rPr lang="en-GB" dirty="0" smtClean="0"/>
              <a:t>But we still don’t know how much of this change is due to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 The decision is affected by sample size</a:t>
            </a:r>
          </a:p>
          <a:p>
            <a:pPr lvl="1"/>
            <a:r>
              <a:rPr lang="en-GB" dirty="0" smtClean="0"/>
              <a:t>The larger the sample, the more unlikely even a small and meaningless change becomes</a:t>
            </a:r>
          </a:p>
          <a:p>
            <a:pPr lvl="1"/>
            <a:r>
              <a:rPr lang="en-GB" dirty="0" smtClean="0"/>
              <a:t>Its limitations have been known for 70 years</a:t>
            </a:r>
          </a:p>
          <a:p>
            <a:pPr lvl="1"/>
            <a:r>
              <a:rPr lang="en-GB" dirty="0" smtClean="0"/>
              <a:t>Deprecated in many fields: statistics, psychology, medicine, biology, chemistry, sociology, education, ecology…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wrong with this (cont.)?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 smtClean="0"/>
              <a:t>Both tests use parametric methods that violate their assumptions</a:t>
            </a:r>
          </a:p>
          <a:p>
            <a:pPr lvl="1"/>
            <a:r>
              <a:rPr lang="en-GB" dirty="0" smtClean="0"/>
              <a:t>Performance measurements are not usually normally distributed</a:t>
            </a:r>
          </a:p>
          <a:p>
            <a:pPr lvl="2"/>
            <a:r>
              <a:rPr lang="en-GB" dirty="0" smtClean="0"/>
              <a:t>Multi-modal, long tails to the right</a:t>
            </a:r>
          </a:p>
          <a:p>
            <a:pPr lvl="1"/>
            <a:r>
              <a:rPr lang="en-GB" dirty="0" smtClean="0"/>
              <a:t>Good practice to check if data is close to normal</a:t>
            </a:r>
          </a:p>
          <a:p>
            <a:pPr lvl="1"/>
            <a:r>
              <a:rPr lang="en-GB" dirty="0" smtClean="0"/>
              <a:t>Robust methods are used in some fields</a:t>
            </a:r>
          </a:p>
          <a:p>
            <a:pPr lvl="1"/>
            <a:r>
              <a:rPr lang="en-GB" dirty="0" smtClean="0"/>
              <a:t>Should at least make assumptions clear</a:t>
            </a:r>
          </a:p>
          <a:p>
            <a:pPr lvl="2"/>
            <a:r>
              <a:rPr lang="en-GB" dirty="0" smtClean="0"/>
              <a:t>That using Student’s </a:t>
            </a:r>
            <a:r>
              <a:rPr lang="en-GB" i="1" dirty="0" smtClean="0"/>
              <a:t>t</a:t>
            </a:r>
            <a:r>
              <a:rPr lang="en-GB" dirty="0" smtClean="0"/>
              <a:t>-test is OK…</a:t>
            </a:r>
          </a:p>
          <a:p>
            <a:pPr lvl="2"/>
            <a:r>
              <a:rPr lang="en-GB" dirty="0" smtClean="0"/>
              <a:t>…Often it is 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08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Statistical model of random effects in </a:t>
            </a:r>
            <a:r>
              <a:rPr lang="en-GB" i="1" dirty="0" smtClean="0"/>
              <a:t>n-</a:t>
            </a:r>
            <a:r>
              <a:rPr lang="en-GB" dirty="0" smtClean="0"/>
              <a:t>way classification</a:t>
            </a:r>
          </a:p>
          <a:p>
            <a:r>
              <a:rPr lang="en-GB" dirty="0" smtClean="0"/>
              <a:t>Use this model to construct effect size confidence interval for the ratio of the means of execution time.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 smtClean="0">
                <a:solidFill>
                  <a:schemeClr val="accent2"/>
                </a:solidFill>
              </a:rPr>
              <a:t>A parametric method based on asymptotic normality</a:t>
            </a:r>
            <a:r>
              <a:rPr lang="en-GB" dirty="0" smtClean="0"/>
              <a:t> 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GB" dirty="0" smtClean="0">
                <a:solidFill>
                  <a:srgbClr val="E07602"/>
                </a:solidFill>
              </a:rPr>
              <a:t>A non-parametric method based on statistical simulation (‘bootstrap’)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17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6384" y="3708441"/>
            <a:ext cx="7677429" cy="1185649"/>
          </a:xfrm>
          <a:prstGeom prst="rect">
            <a:avLst/>
          </a:prstGeom>
          <a:solidFill>
            <a:srgbClr val="E0F4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the performance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GB" b="1" dirty="0" smtClean="0">
                <a:solidFill>
                  <a:schemeClr val="accent2"/>
                </a:solidFill>
              </a:rPr>
              <a:t>Parametric method</a:t>
            </a:r>
          </a:p>
          <a:p>
            <a:r>
              <a:rPr lang="en-GB" dirty="0" smtClean="0"/>
              <a:t>Use the same number of repetitions for the old (</a:t>
            </a:r>
            <a:r>
              <a:rPr lang="en-GB" baseline="30000" dirty="0" smtClean="0"/>
              <a:t>O</a:t>
            </a:r>
            <a:r>
              <a:rPr lang="en-GB" dirty="0" smtClean="0"/>
              <a:t>Y) and new (</a:t>
            </a:r>
            <a:r>
              <a:rPr lang="en-GB" baseline="30000" dirty="0" smtClean="0"/>
              <a:t>N</a:t>
            </a:r>
            <a:r>
              <a:rPr lang="en-GB" dirty="0" smtClean="0"/>
              <a:t>Y) system.</a:t>
            </a:r>
          </a:p>
          <a:p>
            <a:r>
              <a:rPr lang="en-GB" dirty="0" smtClean="0"/>
              <a:t>Report (1-</a:t>
            </a:r>
            <a:r>
              <a:rPr lang="en-GB" dirty="0" smtClean="0">
                <a:latin typeface="Symbol" charset="2"/>
                <a:cs typeface="Symbol" charset="2"/>
              </a:rPr>
              <a:t>a</a:t>
            </a:r>
            <a:r>
              <a:rPr lang="en-GB" dirty="0" smtClean="0"/>
              <a:t>) confidence interval (e.g. </a:t>
            </a:r>
            <a:r>
              <a:rPr lang="en-GB" dirty="0" smtClean="0">
                <a:latin typeface="Symbol" charset="2"/>
                <a:cs typeface="Symbol" charset="2"/>
              </a:rPr>
              <a:t>a</a:t>
            </a:r>
            <a:r>
              <a:rPr lang="en-GB" dirty="0" smtClean="0"/>
              <a:t>=0.05 for 95% CI)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sz="1600" i="1" dirty="0" smtClean="0"/>
          </a:p>
          <a:p>
            <a:r>
              <a:rPr lang="en-GB" sz="1600" i="1" dirty="0" smtClean="0"/>
              <a:t>t</a:t>
            </a:r>
            <a:r>
              <a:rPr lang="en-GB" sz="1600" i="1" baseline="-25000" dirty="0" smtClean="0"/>
              <a:t>a/2,</a:t>
            </a:r>
            <a:r>
              <a:rPr lang="en-GB" sz="1600" i="1" baseline="-25000" dirty="0" smtClean="0">
                <a:latin typeface="Symbol" charset="2"/>
                <a:cs typeface="Symbol" charset="2"/>
              </a:rPr>
              <a:t>n</a:t>
            </a:r>
            <a:r>
              <a:rPr lang="en-GB" sz="1600" dirty="0" smtClean="0"/>
              <a:t> denotes the </a:t>
            </a:r>
            <a:r>
              <a:rPr lang="en-GB" sz="1600" dirty="0" smtClean="0">
                <a:latin typeface="Symbol" charset="2"/>
                <a:cs typeface="Symbol" charset="2"/>
              </a:rPr>
              <a:t>a</a:t>
            </a:r>
            <a:r>
              <a:rPr lang="en-GB" sz="1600" dirty="0" smtClean="0"/>
              <a:t>/2-quantile of the </a:t>
            </a:r>
            <a:r>
              <a:rPr lang="en-GB" sz="1600" i="1" dirty="0" smtClean="0"/>
              <a:t>t-</a:t>
            </a:r>
            <a:r>
              <a:rPr lang="en-GB" sz="1600" dirty="0" smtClean="0"/>
              <a:t>distribution with </a:t>
            </a:r>
            <a:r>
              <a:rPr lang="en-GB" sz="1600" i="1" dirty="0" smtClean="0">
                <a:latin typeface="Symbol" charset="2"/>
                <a:cs typeface="Symbol" charset="2"/>
              </a:rPr>
              <a:t>n </a:t>
            </a:r>
            <a:r>
              <a:rPr lang="en-GB" sz="1600" dirty="0" smtClean="0"/>
              <a:t>= </a:t>
            </a:r>
            <a:r>
              <a:rPr lang="en-GB" sz="1600" i="1" dirty="0" smtClean="0"/>
              <a:t>n</a:t>
            </a:r>
            <a:r>
              <a:rPr lang="en-GB" sz="1600" i="1" baseline="-25000" dirty="0" smtClean="0"/>
              <a:t>n</a:t>
            </a:r>
            <a:r>
              <a:rPr lang="en-GB" sz="1600" baseline="-25000" dirty="0" smtClean="0"/>
              <a:t>+1 </a:t>
            </a:r>
            <a:r>
              <a:rPr lang="en-GB" sz="1600" dirty="0" smtClean="0"/>
              <a:t>- 1 degrees of freedom</a:t>
            </a:r>
            <a:endParaRPr lang="en-GB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84" y="3708441"/>
            <a:ext cx="7622030" cy="1185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8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performance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en-GB" b="1" dirty="0" smtClean="0">
                <a:solidFill>
                  <a:srgbClr val="E07602"/>
                </a:solidFill>
              </a:rPr>
              <a:t>Bootstrap method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Perform many simulations (1000 or more if there is time)</a:t>
            </a:r>
          </a:p>
          <a:p>
            <a:pPr lvl="1"/>
            <a:r>
              <a:rPr lang="en-GB" dirty="0" smtClean="0"/>
              <a:t>Use real data within each simulated step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Randomly choose the values to use at each level</a:t>
            </a:r>
          </a:p>
          <a:p>
            <a:pPr lvl="1"/>
            <a:r>
              <a:rPr lang="en-GB" dirty="0" smtClean="0"/>
              <a:t> Replacement at all levels seems safe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Calculate many sample means from these</a:t>
            </a:r>
          </a:p>
          <a:p>
            <a:pPr lvl="1"/>
            <a:r>
              <a:rPr lang="en-GB" dirty="0"/>
              <a:t> Asymptotically normal due to the Central Limit Theorem</a:t>
            </a:r>
          </a:p>
          <a:p>
            <a:r>
              <a:rPr lang="en-GB" dirty="0" smtClean="0"/>
              <a:t>Form a (1-</a:t>
            </a:r>
            <a:r>
              <a:rPr lang="en-GB" dirty="0" smtClean="0">
                <a:latin typeface="Symbol" charset="2"/>
                <a:cs typeface="Symbol" charset="2"/>
              </a:rPr>
              <a:t>a</a:t>
            </a:r>
            <a:r>
              <a:rPr lang="en-GB" dirty="0" smtClean="0"/>
              <a:t>) CI by using the </a:t>
            </a:r>
            <a:r>
              <a:rPr lang="en-GB" baseline="30000" dirty="0" smtClean="0">
                <a:latin typeface="Symbol" charset="2"/>
                <a:cs typeface="Symbol" charset="2"/>
              </a:rPr>
              <a:t>a</a:t>
            </a:r>
            <a:r>
              <a:rPr lang="en-GB" dirty="0" smtClean="0"/>
              <a:t>/</a:t>
            </a:r>
            <a:r>
              <a:rPr lang="en-GB" baseline="-25000" dirty="0" smtClean="0"/>
              <a:t>2</a:t>
            </a:r>
            <a:r>
              <a:rPr lang="en-GB" dirty="0" smtClean="0"/>
              <a:t> and 1-</a:t>
            </a:r>
            <a:r>
              <a:rPr lang="en-GB" baseline="30000" dirty="0" smtClean="0">
                <a:latin typeface="Symbol" charset="2"/>
                <a:cs typeface="Symbol" charset="2"/>
              </a:rPr>
              <a:t>a</a:t>
            </a:r>
            <a:r>
              <a:rPr lang="en-GB" dirty="0" smtClean="0"/>
              <a:t>/</a:t>
            </a:r>
            <a:r>
              <a:rPr lang="en-GB" baseline="-25000" dirty="0" smtClean="0"/>
              <a:t>2</a:t>
            </a:r>
            <a:r>
              <a:rPr lang="en-GB" dirty="0" smtClean="0"/>
              <a:t> sample quantiles</a:t>
            </a:r>
          </a:p>
          <a:p>
            <a:pPr lvl="1"/>
            <a:r>
              <a:rPr lang="en-GB" dirty="0" smtClean="0"/>
              <a:t>E.g. order the values and use the 25</a:t>
            </a:r>
            <a:r>
              <a:rPr lang="en-GB" baseline="30000" dirty="0" smtClean="0"/>
              <a:t>th</a:t>
            </a:r>
            <a:r>
              <a:rPr lang="en-GB" dirty="0" smtClean="0"/>
              <a:t> and 975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Parametric vs. bootstrap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Bootstrap is more </a:t>
            </a:r>
            <a:r>
              <a:rPr lang="en-GB" dirty="0"/>
              <a:t>robust than parametric </a:t>
            </a:r>
            <a:r>
              <a:rPr lang="en-GB" dirty="0" smtClean="0"/>
              <a:t>method</a:t>
            </a:r>
          </a:p>
          <a:p>
            <a:pPr lvl="1"/>
            <a:r>
              <a:rPr lang="en-GB" dirty="0" smtClean="0"/>
              <a:t>Uses fewer assumptions</a:t>
            </a:r>
          </a:p>
          <a:p>
            <a:pPr lvl="1"/>
            <a:r>
              <a:rPr lang="en-GB" dirty="0" smtClean="0"/>
              <a:t>Does not depend on underlying distribution</a:t>
            </a:r>
          </a:p>
          <a:p>
            <a:pPr lvl="1"/>
            <a:r>
              <a:rPr lang="en-GB" dirty="0" smtClean="0"/>
              <a:t>No need to check if data is reasonably close to normal</a:t>
            </a:r>
          </a:p>
          <a:p>
            <a:pPr lvl="1"/>
            <a:r>
              <a:rPr lang="en-GB" dirty="0" smtClean="0"/>
              <a:t>Can be used with other metrics, e.g. medians</a:t>
            </a:r>
          </a:p>
          <a:p>
            <a:r>
              <a:rPr lang="en-GB" dirty="0" smtClean="0"/>
              <a:t>Parametric method is more confident</a:t>
            </a:r>
          </a:p>
          <a:p>
            <a:pPr lvl="1"/>
            <a:r>
              <a:rPr lang="en-GB" dirty="0" smtClean="0"/>
              <a:t>Narrower confidence intervals</a:t>
            </a:r>
          </a:p>
          <a:p>
            <a:pPr lvl="1"/>
            <a:r>
              <a:rPr lang="en-GB" dirty="0" smtClean="0"/>
              <a:t>More likely to find a significant difference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1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384"/>
            <a:ext cx="8913813" cy="1255168"/>
          </a:xfrm>
        </p:spPr>
        <p:txBody>
          <a:bodyPr>
            <a:normAutofit/>
          </a:bodyPr>
          <a:lstStyle/>
          <a:p>
            <a:r>
              <a:rPr lang="en-GB" dirty="0" smtClean="0"/>
              <a:t>How were the experiments performed?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29442"/>
            <a:ext cx="7610476" cy="3938105"/>
          </a:xfrm>
        </p:spPr>
        <p:txBody>
          <a:bodyPr/>
          <a:lstStyle/>
          <a:p>
            <a:r>
              <a:rPr lang="en-GB" dirty="0" smtClean="0"/>
              <a:t>Not always obvious if</a:t>
            </a:r>
            <a:r>
              <a:rPr lang="en-GB" baseline="0" dirty="0" smtClean="0"/>
              <a:t> experiments were repeated.</a:t>
            </a:r>
          </a:p>
          <a:p>
            <a:r>
              <a:rPr lang="en-GB" baseline="0" dirty="0" smtClean="0"/>
              <a:t>Very few report that experiments repeat at more than one level, e.g.</a:t>
            </a:r>
          </a:p>
          <a:p>
            <a:pPr lvl="1"/>
            <a:r>
              <a:rPr lang="en-GB" dirty="0" smtClean="0"/>
              <a:t>Repeat executions (e.g. invocations of a JVM).</a:t>
            </a:r>
          </a:p>
          <a:p>
            <a:pPr lvl="1"/>
            <a:r>
              <a:rPr lang="en-GB" dirty="0" smtClean="0"/>
              <a:t>Repeat measurements (e.g. iterations of an application).</a:t>
            </a:r>
          </a:p>
          <a:p>
            <a:r>
              <a:rPr lang="en-GB" dirty="0" smtClean="0"/>
              <a:t>Number of repetitions: arbitrary or heuristic-based?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benchmark…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experimental methods take time</a:t>
            </a:r>
            <a:endParaRPr lang="en-GB" dirty="0"/>
          </a:p>
        </p:txBody>
      </p:sp>
      <p:pic>
        <p:nvPicPr>
          <p:cNvPr id="4" name="Picture 3" descr="stopwa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20" y="2277066"/>
            <a:ext cx="2334076" cy="31259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suite…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experimental methods take time</a:t>
            </a:r>
            <a:endParaRPr lang="en-GB" dirty="0"/>
          </a:p>
        </p:txBody>
      </p:sp>
      <p:pic>
        <p:nvPicPr>
          <p:cNvPr id="17" name="Picture 16" descr="stopwatches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7" y="3085583"/>
            <a:ext cx="7454900" cy="787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7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invocations…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experimental methods take time</a:t>
            </a:r>
            <a:endParaRPr lang="en-GB" dirty="0"/>
          </a:p>
        </p:txBody>
      </p:sp>
      <p:pic>
        <p:nvPicPr>
          <p:cNvPr id="56" name="Picture 55" descr="stopwatches12x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9" y="2216875"/>
            <a:ext cx="7454900" cy="355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8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12352</TotalTime>
  <Words>3106</Words>
  <Application>Microsoft Macintosh PowerPoint</Application>
  <PresentationFormat>On-screen Show (4:3)</PresentationFormat>
  <Paragraphs>801</Paragraphs>
  <Slides>56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Perception</vt:lpstr>
      <vt:lpstr>1_Perception</vt:lpstr>
      <vt:lpstr>Rigorous Benchmarking in Reasonable Time</vt:lpstr>
      <vt:lpstr>What do we want to establish?</vt:lpstr>
      <vt:lpstr>Uncertainty</vt:lpstr>
      <vt:lpstr>Uncertainty should be reported!</vt:lpstr>
      <vt:lpstr>Uncertainty should be reported!</vt:lpstr>
      <vt:lpstr>How were the experiments performed?</vt:lpstr>
      <vt:lpstr>One benchmark…</vt:lpstr>
      <vt:lpstr>A suite…</vt:lpstr>
      <vt:lpstr>Add invocations…</vt:lpstr>
      <vt:lpstr>and iterations…</vt:lpstr>
      <vt:lpstr>…and heap sizes</vt:lpstr>
      <vt:lpstr>A lost cause?</vt:lpstr>
      <vt:lpstr>NO!</vt:lpstr>
      <vt:lpstr>The Challenge of Reasonable Repetition </vt:lpstr>
      <vt:lpstr>Our running example</vt:lpstr>
      <vt:lpstr>The Challenge of Summarising Results</vt:lpstr>
      <vt:lpstr>Independent state</vt:lpstr>
      <vt:lpstr>Independent state</vt:lpstr>
      <vt:lpstr>Independent state</vt:lpstr>
      <vt:lpstr>Reached independent state?</vt:lpstr>
      <vt:lpstr>Reached independent state?</vt:lpstr>
      <vt:lpstr>Reached independent state?</vt:lpstr>
      <vt:lpstr>Reached independent state?</vt:lpstr>
      <vt:lpstr>Reached independent state?</vt:lpstr>
      <vt:lpstr>Some benchmarks don’t reach independent state</vt:lpstr>
      <vt:lpstr>Some benchmarks don’t reach independent state</vt:lpstr>
      <vt:lpstr>Heuristics don’t do well</vt:lpstr>
      <vt:lpstr>Heuristics don’t do well</vt:lpstr>
      <vt:lpstr>Heuristics don’t do well</vt:lpstr>
      <vt:lpstr>Heuristics don’t do well</vt:lpstr>
      <vt:lpstr>What to repeat?</vt:lpstr>
      <vt:lpstr>What to repeat?</vt:lpstr>
      <vt:lpstr>A clear but rigorous account</vt:lpstr>
      <vt:lpstr>Multi-level repetition</vt:lpstr>
      <vt:lpstr>Initial experiment</vt:lpstr>
      <vt:lpstr>Variance estimators</vt:lpstr>
      <vt:lpstr>Variance estimators</vt:lpstr>
      <vt:lpstr>Optimal repetition counts</vt:lpstr>
      <vt:lpstr>Confidence intervals </vt:lpstr>
      <vt:lpstr>Confidence interval for  execution time ratios</vt:lpstr>
      <vt:lpstr>In practise</vt:lpstr>
      <vt:lpstr>DaCapo (revisited)</vt:lpstr>
      <vt:lpstr>Conclusions</vt:lpstr>
      <vt:lpstr>PowerPoint Presentation</vt:lpstr>
      <vt:lpstr>PowerPoint Presentation</vt:lpstr>
      <vt:lpstr>Code layout experiments</vt:lpstr>
      <vt:lpstr>What’s of interest?</vt:lpstr>
      <vt:lpstr>Current best practice</vt:lpstr>
      <vt:lpstr>Null hypothesis significance tests</vt:lpstr>
      <vt:lpstr>Visual test</vt:lpstr>
      <vt:lpstr>What’s wrong with this?</vt:lpstr>
      <vt:lpstr>What’s wrong with this (cont.)?</vt:lpstr>
      <vt:lpstr>Two methods</vt:lpstr>
      <vt:lpstr>Quantifying the performance (1)</vt:lpstr>
      <vt:lpstr>Quantifying performance (2)</vt:lpstr>
      <vt:lpstr>Parametric vs. bootstrap</vt:lpstr>
    </vt:vector>
  </TitlesOfParts>
  <Company>University of Kent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trust  your experimental results?</dc:title>
  <dc:creator>Richard Jones</dc:creator>
  <cp:lastModifiedBy>Richard Jones</cp:lastModifiedBy>
  <cp:revision>151</cp:revision>
  <cp:lastPrinted>2013-05-06T17:33:48Z</cp:lastPrinted>
  <dcterms:created xsi:type="dcterms:W3CDTF">2012-04-20T09:58:28Z</dcterms:created>
  <dcterms:modified xsi:type="dcterms:W3CDTF">2013-05-07T10:02:47Z</dcterms:modified>
</cp:coreProperties>
</file>