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58" r:id="rId11"/>
    <p:sldId id="282" r:id="rId12"/>
    <p:sldId id="270" r:id="rId13"/>
    <p:sldId id="271" r:id="rId14"/>
    <p:sldId id="302" r:id="rId15"/>
    <p:sldId id="259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85" r:id="rId24"/>
    <p:sldId id="293" r:id="rId25"/>
    <p:sldId id="294" r:id="rId26"/>
    <p:sldId id="283" r:id="rId27"/>
    <p:sldId id="284" r:id="rId28"/>
    <p:sldId id="295" r:id="rId29"/>
    <p:sldId id="260" r:id="rId30"/>
    <p:sldId id="296" r:id="rId31"/>
    <p:sldId id="301" r:id="rId32"/>
    <p:sldId id="297" r:id="rId33"/>
    <p:sldId id="272" r:id="rId34"/>
    <p:sldId id="299" r:id="rId35"/>
    <p:sldId id="298" r:id="rId36"/>
    <p:sldId id="300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61" r:id="rId46"/>
    <p:sldId id="262" r:id="rId47"/>
    <p:sldId id="26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7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5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2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0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5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DB08-0B5D-2442-97BF-C16422E1F08F}" type="datetimeFigureOut">
              <a:rPr lang="en-US" smtClean="0"/>
              <a:t>08/05/2013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798DE-CD01-454A-9A52-C5E8686F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cs.gla.ac.uk/~jsinger/pdfs/ismm13.pdf" TargetMode="Externa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7683"/>
            <a:ext cx="7772400" cy="1470025"/>
          </a:xfrm>
        </p:spPr>
        <p:txBody>
          <a:bodyPr/>
          <a:lstStyle/>
          <a:p>
            <a:r>
              <a:rPr lang="en-US" dirty="0" smtClean="0"/>
              <a:t>Control Theory for</a:t>
            </a:r>
            <a:br>
              <a:rPr lang="en-US" dirty="0" smtClean="0"/>
            </a:br>
            <a:r>
              <a:rPr lang="en-US" dirty="0" smtClean="0"/>
              <a:t>Adaptive Heap Resizing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1684" y="3886200"/>
            <a:ext cx="9925538" cy="9984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Jeremy Singer, David White, Jon Aitken, Richard Jones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university-of-glasgow-logo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8" b="30208"/>
          <a:stretch/>
        </p:blipFill>
        <p:spPr>
          <a:xfrm>
            <a:off x="0" y="5623169"/>
            <a:ext cx="2815167" cy="953051"/>
          </a:xfrm>
          <a:prstGeom prst="rect">
            <a:avLst/>
          </a:prstGeom>
        </p:spPr>
      </p:pic>
      <p:pic>
        <p:nvPicPr>
          <p:cNvPr id="5" name="Picture 4" descr="kent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67" y="5327996"/>
            <a:ext cx="1849967" cy="1248224"/>
          </a:xfrm>
          <a:prstGeom prst="rect">
            <a:avLst/>
          </a:prstGeom>
        </p:spPr>
      </p:pic>
      <p:pic>
        <p:nvPicPr>
          <p:cNvPr id="6" name="Picture 5" descr="yor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57" y="5623169"/>
            <a:ext cx="4292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6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a:rPr>
              <a:t>what we did</a:t>
            </a:r>
            <a:endParaRPr 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86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heap sizing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specifies target time to spend in GC</a:t>
            </a:r>
          </a:p>
          <a:p>
            <a:r>
              <a:rPr lang="en-US" dirty="0" smtClean="0"/>
              <a:t>(GC overhead, 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Controller adjusts heap size to meet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2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5-08 at 06.15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55" r="-30355"/>
          <a:stretch>
            <a:fillRect/>
          </a:stretch>
        </p:blipFill>
        <p:spPr>
          <a:xfrm>
            <a:off x="-2315688" y="-78153"/>
            <a:ext cx="12846920" cy="7065311"/>
          </a:xfrm>
        </p:spPr>
      </p:pic>
    </p:spTree>
    <p:extLst>
      <p:ext uri="{BB962C8B-B14F-4D97-AF65-F5344CB8AC3E}">
        <p14:creationId xmlns:p14="http://schemas.microsoft.com/office/powerpoint/2010/main" val="229681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5-08 at 06.15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43" r="-34143"/>
          <a:stretch>
            <a:fillRect/>
          </a:stretch>
        </p:blipFill>
        <p:spPr>
          <a:xfrm>
            <a:off x="-2219568" y="0"/>
            <a:ext cx="12254804" cy="6739670"/>
          </a:xfrm>
        </p:spPr>
      </p:pic>
    </p:spTree>
    <p:extLst>
      <p:ext uri="{BB962C8B-B14F-4D97-AF65-F5344CB8AC3E}">
        <p14:creationId xmlns:p14="http://schemas.microsoft.com/office/powerpoint/2010/main" val="312037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</a:t>
            </a:r>
            <a:r>
              <a:rPr lang="en-US" smtClean="0"/>
              <a:t>under curve 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systems – power</a:t>
            </a:r>
          </a:p>
          <a:p>
            <a:endParaRPr lang="en-US" dirty="0"/>
          </a:p>
          <a:p>
            <a:r>
              <a:rPr lang="en-US" dirty="0" smtClean="0"/>
              <a:t>utility computing -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2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a:rPr>
              <a:t>state of the art</a:t>
            </a:r>
            <a:endParaRPr 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86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Jikes</a:t>
            </a:r>
            <a:r>
              <a:rPr lang="en-US" dirty="0" smtClean="0"/>
              <a:t> RVM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Courier"/>
                <a:cs typeface="Courier"/>
              </a:rPr>
              <a:t>HeapGrowthManager</a:t>
            </a:r>
            <a:r>
              <a:rPr lang="en-US" dirty="0" smtClean="0"/>
              <a:t> computes heap resize ratio after major GC</a:t>
            </a:r>
          </a:p>
          <a:p>
            <a:r>
              <a:rPr lang="en-US" dirty="0" smtClean="0"/>
              <a:t>lookup table of resize ratios, indexed by: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2-04-23 at 07.1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3658129"/>
            <a:ext cx="7071565" cy="23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Jikes</a:t>
            </a:r>
            <a:r>
              <a:rPr lang="en-US" dirty="0" smtClean="0"/>
              <a:t> RVM graph</a:t>
            </a:r>
            <a:endParaRPr lang="en-US" dirty="0"/>
          </a:p>
        </p:txBody>
      </p:sp>
      <p:pic>
        <p:nvPicPr>
          <p:cNvPr id="4" name="Content Placeholder 3" descr="jikes_hs_functi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4" b="22527"/>
          <a:stretch/>
        </p:blipFill>
        <p:spPr>
          <a:xfrm>
            <a:off x="-325968" y="0"/>
            <a:ext cx="9198345" cy="6667500"/>
          </a:xfrm>
        </p:spPr>
      </p:pic>
    </p:spTree>
    <p:extLst>
      <p:ext uri="{BB962C8B-B14F-4D97-AF65-F5344CB8AC3E}">
        <p14:creationId xmlns:p14="http://schemas.microsoft.com/office/powerpoint/2010/main" val="188196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fix</a:t>
            </a:r>
            <a:endParaRPr lang="en-US" dirty="0"/>
          </a:p>
        </p:txBody>
      </p:sp>
      <p:pic>
        <p:nvPicPr>
          <p:cNvPr id="6" name="Content Placeholder 5" descr="Screen shot 2012-04-23 at 09.39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 b="8309"/>
          <a:stretch>
            <a:fillRect/>
          </a:stretch>
        </p:blipFill>
        <p:spPr>
          <a:xfrm>
            <a:off x="0" y="1198033"/>
            <a:ext cx="9637282" cy="5300134"/>
          </a:xfrm>
        </p:spPr>
      </p:pic>
    </p:spTree>
    <p:extLst>
      <p:ext uri="{BB962C8B-B14F-4D97-AF65-F5344CB8AC3E}">
        <p14:creationId xmlns:p14="http://schemas.microsoft.com/office/powerpoint/2010/main" val="425023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167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HeapGrowthManager.computeHeapChangeRatio</a:t>
            </a:r>
            <a:r>
              <a:rPr lang="en-US" dirty="0"/>
              <a:t>(), the current implementation determines the heap size change ratio by a lookup in the 2-dimensional function table (indexed by </a:t>
            </a:r>
            <a:r>
              <a:rPr lang="en-US" dirty="0" err="1"/>
              <a:t>liveRatio</a:t>
            </a:r>
            <a:r>
              <a:rPr lang="en-US" dirty="0"/>
              <a:t> and </a:t>
            </a:r>
            <a:r>
              <a:rPr lang="en-US" dirty="0" err="1"/>
              <a:t>gcLoad</a:t>
            </a:r>
            <a:r>
              <a:rPr lang="en-US" dirty="0"/>
              <a:t>). Given a current </a:t>
            </a:r>
            <a:r>
              <a:rPr lang="en-US" dirty="0" err="1"/>
              <a:t>liveRatio</a:t>
            </a:r>
            <a:r>
              <a:rPr lang="en-US" dirty="0"/>
              <a:t> X and </a:t>
            </a:r>
            <a:r>
              <a:rPr lang="en-US" dirty="0" err="1"/>
              <a:t>gcLoad</a:t>
            </a:r>
            <a:r>
              <a:rPr lang="en-US" dirty="0"/>
              <a:t> Y, the code finds the table rows and columns with nearest values above and below X and Y, then does interpolation from these table lookup values to determine the heap size change ratio.</a:t>
            </a:r>
          </a:p>
          <a:p>
            <a:r>
              <a:rPr lang="en-US" dirty="0"/>
              <a:t>However, there is a bug in the interpolation. If X (or Y, respectively) is exactly equal to a row (or column, respectively) label value, then the interpolation still happens, between values in rows (cols) either side of row X (col Y). This leads to discontinuities in the heap sizing function - see attached graphs.</a:t>
            </a:r>
          </a:p>
          <a:p>
            <a:r>
              <a:rPr lang="en-US" dirty="0"/>
              <a:t>The submitted patch suppresses interpolation (interpolation correction value becomes 0) in the case where X or Y falls on a label value exactly, so avoiding the discontinuity.</a:t>
            </a:r>
          </a:p>
        </p:txBody>
      </p:sp>
    </p:spTree>
    <p:extLst>
      <p:ext uri="{BB962C8B-B14F-4D97-AF65-F5344CB8AC3E}">
        <p14:creationId xmlns:p14="http://schemas.microsoft.com/office/powerpoint/2010/main" val="18164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http://www.dcs.gla.ac.uk/~jsinger/pdfs/ismm13.pdf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reen shot 2013-05-08 at 06.37.5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29" b="-17129"/>
          <a:stretch>
            <a:fillRect/>
          </a:stretch>
        </p:blipFill>
        <p:spPr>
          <a:xfrm>
            <a:off x="-201132" y="2199176"/>
            <a:ext cx="9572518" cy="5264516"/>
          </a:xfrm>
        </p:spPr>
      </p:pic>
    </p:spTree>
    <p:extLst>
      <p:ext uri="{BB962C8B-B14F-4D97-AF65-F5344CB8AC3E}">
        <p14:creationId xmlns:p14="http://schemas.microsoft.com/office/powerpoint/2010/main" val="2671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OpenJDK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 ergonomics system allows user to specify high-level goals for GC</a:t>
            </a:r>
          </a:p>
          <a:p>
            <a:pPr lvl="1"/>
            <a:r>
              <a:rPr lang="en-US" dirty="0" smtClean="0"/>
              <a:t>desired max GC pause time</a:t>
            </a:r>
          </a:p>
          <a:p>
            <a:pPr lvl="1"/>
            <a:r>
              <a:rPr lang="en-US" dirty="0" smtClean="0"/>
              <a:t>desired application throughput</a:t>
            </a:r>
          </a:p>
          <a:p>
            <a:pPr lvl="1"/>
            <a:r>
              <a:rPr lang="en-US" dirty="0" smtClean="0"/>
              <a:t>minimum heap size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696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OpenJDK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AdaptiveSizePolicy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applies fixed rules to satisfy these targets:</a:t>
            </a:r>
          </a:p>
          <a:p>
            <a:pPr lvl="1"/>
            <a:r>
              <a:rPr lang="en-US" dirty="0" smtClean="0"/>
              <a:t>if current </a:t>
            </a:r>
            <a:r>
              <a:rPr lang="en-US" dirty="0"/>
              <a:t>pause time </a:t>
            </a:r>
            <a:r>
              <a:rPr lang="en-US" dirty="0" smtClean="0"/>
              <a:t>&gt; </a:t>
            </a:r>
            <a:r>
              <a:rPr lang="en-US" dirty="0"/>
              <a:t>pause time </a:t>
            </a:r>
            <a:r>
              <a:rPr lang="en-US" dirty="0" smtClean="0"/>
              <a:t>goal, </a:t>
            </a:r>
            <a:r>
              <a:rPr lang="en-US" dirty="0"/>
              <a:t>then </a:t>
            </a:r>
            <a:r>
              <a:rPr lang="en-US" i="1" dirty="0"/>
              <a:t>decrease</a:t>
            </a:r>
            <a:r>
              <a:rPr lang="en-US" dirty="0"/>
              <a:t> heap </a:t>
            </a:r>
            <a:r>
              <a:rPr lang="en-US" dirty="0" smtClean="0"/>
              <a:t>size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else if application’s </a:t>
            </a:r>
            <a:r>
              <a:rPr lang="en-US" dirty="0"/>
              <a:t>throughput goal is not being met, then </a:t>
            </a:r>
            <a:r>
              <a:rPr lang="en-US" i="1" dirty="0"/>
              <a:t>increase</a:t>
            </a:r>
            <a:r>
              <a:rPr lang="en-US" dirty="0"/>
              <a:t> heap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else </a:t>
            </a:r>
            <a:r>
              <a:rPr lang="en-US" i="1" dirty="0"/>
              <a:t>decrease</a:t>
            </a:r>
            <a:r>
              <a:rPr lang="en-US" dirty="0"/>
              <a:t> heap size to reduce memory footprint</a:t>
            </a: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9565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OpenJDK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Vengerov</a:t>
            </a:r>
            <a:r>
              <a:rPr lang="en-US" dirty="0" smtClean="0"/>
              <a:t> [ISMM11]</a:t>
            </a:r>
          </a:p>
          <a:p>
            <a:r>
              <a:rPr lang="en-US" dirty="0" smtClean="0"/>
              <a:t>[The </a:t>
            </a:r>
            <a:r>
              <a:rPr lang="en-US" dirty="0"/>
              <a:t>e</a:t>
            </a:r>
            <a:r>
              <a:rPr lang="en-US" dirty="0" smtClean="0"/>
              <a:t>rgonomics system consists of] some </a:t>
            </a:r>
            <a:r>
              <a:rPr lang="en-US" dirty="0">
                <a:solidFill>
                  <a:srgbClr val="FF0000"/>
                </a:solidFill>
              </a:rPr>
              <a:t>heuristic</a:t>
            </a:r>
            <a:r>
              <a:rPr lang="en-US" dirty="0"/>
              <a:t> rules that </a:t>
            </a:r>
            <a:r>
              <a:rPr lang="en-US" dirty="0">
                <a:solidFill>
                  <a:srgbClr val="FF0000"/>
                </a:solidFill>
              </a:rPr>
              <a:t>do not guarantee </a:t>
            </a:r>
            <a:r>
              <a:rPr lang="en-US" dirty="0"/>
              <a:t>that the GC throughput will actually be </a:t>
            </a:r>
            <a:r>
              <a:rPr lang="en-US" dirty="0" err="1">
                <a:solidFill>
                  <a:srgbClr val="FF0000"/>
                </a:solidFill>
              </a:rPr>
              <a:t>maximised</a:t>
            </a:r>
            <a:r>
              <a:rPr lang="en-US" dirty="0"/>
              <a:t> as a result</a:t>
            </a:r>
          </a:p>
        </p:txBody>
      </p:sp>
    </p:spTree>
    <p:extLst>
      <p:ext uri="{BB962C8B-B14F-4D97-AF65-F5344CB8AC3E}">
        <p14:creationId xmlns:p14="http://schemas.microsoft.com/office/powerpoint/2010/main" val="283843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Poly/ML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Courier"/>
                <a:cs typeface="Courier"/>
              </a:rPr>
              <a:t>adjustHeapSize</a:t>
            </a:r>
            <a:r>
              <a:rPr lang="en-US" b="1" dirty="0" smtClean="0">
                <a:latin typeface="Courier"/>
                <a:cs typeface="Courier"/>
              </a:rPr>
              <a:t>() </a:t>
            </a:r>
            <a:r>
              <a:rPr lang="en-US" dirty="0" smtClean="0"/>
              <a:t>called after major GC</a:t>
            </a:r>
          </a:p>
          <a:p>
            <a:r>
              <a:rPr lang="en-US" dirty="0" smtClean="0"/>
              <a:t>if </a:t>
            </a:r>
            <a:r>
              <a:rPr lang="en-US" i="1" dirty="0" smtClean="0">
                <a:latin typeface="Baskerville"/>
                <a:cs typeface="Baskerville"/>
              </a:rPr>
              <a:t>l</a:t>
            </a:r>
            <a:r>
              <a:rPr lang="en-US" dirty="0" smtClean="0"/>
              <a:t> is live data, heap size changed to </a:t>
            </a:r>
            <a:r>
              <a:rPr lang="en-US" i="1" dirty="0" err="1" smtClean="0">
                <a:latin typeface="Baskerville"/>
                <a:cs typeface="Baskerville"/>
              </a:rPr>
              <a:t>K+l</a:t>
            </a:r>
            <a:endParaRPr lang="en-US" i="1" dirty="0" smtClean="0">
              <a:latin typeface="Baskerville"/>
              <a:cs typeface="Baskerville"/>
            </a:endParaRPr>
          </a:p>
          <a:p>
            <a:r>
              <a:rPr lang="en-US" i="1" dirty="0" smtClean="0">
                <a:latin typeface="Baskerville"/>
                <a:cs typeface="Baskerville"/>
              </a:rPr>
              <a:t>K</a:t>
            </a:r>
            <a:r>
              <a:rPr lang="en-US" dirty="0" smtClean="0"/>
              <a:t> is constant determined by initial parameters</a:t>
            </a:r>
          </a:p>
          <a:p>
            <a:endParaRPr lang="en-US" dirty="0" smtClean="0"/>
          </a:p>
          <a:p>
            <a:r>
              <a:rPr lang="en-US" dirty="0" smtClean="0"/>
              <a:t>source code comment: ‘somewhat naïve’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Poly_Parrot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5357813"/>
            <a:ext cx="139065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Dalvik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grow heap, more difficult to shrink </a:t>
            </a:r>
          </a:p>
          <a:p>
            <a:pPr lvl="1"/>
            <a:r>
              <a:rPr lang="en-US" dirty="0" smtClean="0"/>
              <a:t>non-moving objects in mature space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Heap sizing policy entirely opaque to user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2-04-23 at 07.2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836332"/>
            <a:ext cx="6003574" cy="14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8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Dalvik</a:t>
            </a:r>
            <a:r>
              <a:rPr lang="en-US" dirty="0" smtClean="0"/>
              <a:t> heap resizing app</a:t>
            </a:r>
            <a:endParaRPr lang="en-US" dirty="0"/>
          </a:p>
        </p:txBody>
      </p:sp>
      <p:pic>
        <p:nvPicPr>
          <p:cNvPr id="4" name="Content Placeholder 3" descr="Screen shot 2012-04-23 at 09.36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3" b="12133"/>
          <a:stretch>
            <a:fillRect/>
          </a:stretch>
        </p:blipFill>
        <p:spPr>
          <a:xfrm>
            <a:off x="125245" y="1417638"/>
            <a:ext cx="9314947" cy="5122862"/>
          </a:xfrm>
        </p:spPr>
      </p:pic>
    </p:spTree>
    <p:extLst>
      <p:ext uri="{BB962C8B-B14F-4D97-AF65-F5344CB8AC3E}">
        <p14:creationId xmlns:p14="http://schemas.microsoft.com/office/powerpoint/2010/main" val="59338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5-08 at 06.47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" b="4549"/>
          <a:stretch/>
        </p:blipFill>
        <p:spPr>
          <a:xfrm>
            <a:off x="-683841" y="1417638"/>
            <a:ext cx="12918754" cy="2392362"/>
          </a:xfrm>
        </p:spPr>
      </p:pic>
    </p:spTree>
    <p:extLst>
      <p:ext uri="{BB962C8B-B14F-4D97-AF65-F5344CB8AC3E}">
        <p14:creationId xmlns:p14="http://schemas.microsoft.com/office/powerpoint/2010/main" val="31150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5-08 at 06.49.4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r="-356"/>
          <a:stretch/>
        </p:blipFill>
        <p:spPr>
          <a:xfrm>
            <a:off x="0" y="274638"/>
            <a:ext cx="9100322" cy="6387977"/>
          </a:xfrm>
        </p:spPr>
      </p:pic>
    </p:spTree>
    <p:extLst>
      <p:ext uri="{BB962C8B-B14F-4D97-AF65-F5344CB8AC3E}">
        <p14:creationId xmlns:p14="http://schemas.microsoft.com/office/powerpoint/2010/main" val="238872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existing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improvised heuristics</a:t>
            </a:r>
          </a:p>
          <a:p>
            <a:pPr lvl="1"/>
            <a:r>
              <a:rPr lang="en-US" dirty="0" smtClean="0"/>
              <a:t>sometimes incorrect</a:t>
            </a:r>
          </a:p>
          <a:p>
            <a:pPr lvl="1"/>
            <a:r>
              <a:rPr lang="en-US" dirty="0" smtClean="0"/>
              <a:t>need retuning</a:t>
            </a:r>
          </a:p>
          <a:p>
            <a:r>
              <a:rPr lang="en-US" dirty="0" smtClean="0"/>
              <a:t>generally conservative (prefer to grow, slowly)</a:t>
            </a:r>
          </a:p>
          <a:p>
            <a:r>
              <a:rPr lang="en-US" dirty="0" smtClean="0"/>
              <a:t>not goal-oriented</a:t>
            </a:r>
          </a:p>
          <a:p>
            <a:r>
              <a:rPr lang="en-US" dirty="0" smtClean="0"/>
              <a:t>generally stateless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9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a:rPr>
              <a:t>Control Theory 101</a:t>
            </a:r>
            <a:endParaRPr 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86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a:rPr>
              <a:t>a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a:rPr>
              <a:t>sad story</a:t>
            </a:r>
            <a:endParaRPr 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86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uis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" b="7286"/>
          <a:stretch>
            <a:fillRect/>
          </a:stretch>
        </p:blipFill>
        <p:spPr>
          <a:xfrm>
            <a:off x="-3088605" y="0"/>
            <a:ext cx="12507490" cy="6878638"/>
          </a:xfrm>
        </p:spPr>
      </p:pic>
      <p:sp>
        <p:nvSpPr>
          <p:cNvPr id="5" name="TextBox 4"/>
          <p:cNvSpPr txBox="1"/>
          <p:nvPr/>
        </p:nvSpPr>
        <p:spPr>
          <a:xfrm>
            <a:off x="691662" y="1121067"/>
            <a:ext cx="6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>
                    <a:lumMod val="95000"/>
                  </a:schemeClr>
                </a:solidFill>
              </a:rPr>
              <a:t>Cruise Control</a:t>
            </a:r>
            <a:endParaRPr lang="en-US" sz="8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3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5-08 at 09.13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098" b="-48098"/>
          <a:stretch>
            <a:fillRect/>
          </a:stretch>
        </p:blipFill>
        <p:spPr>
          <a:xfrm>
            <a:off x="-1" y="1348758"/>
            <a:ext cx="9271439" cy="5098934"/>
          </a:xfrm>
        </p:spPr>
      </p:pic>
    </p:spTree>
    <p:extLst>
      <p:ext uri="{BB962C8B-B14F-4D97-AF65-F5344CB8AC3E}">
        <p14:creationId xmlns:p14="http://schemas.microsoft.com/office/powerpoint/2010/main" val="420129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Controller</a:t>
            </a:r>
            <a:endParaRPr lang="en-US" dirty="0"/>
          </a:p>
        </p:txBody>
      </p:sp>
      <p:pic>
        <p:nvPicPr>
          <p:cNvPr id="4" name="Content Placeholder 3" descr="Screen shot 2013-05-08 at 08.44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811" b="-122811"/>
          <a:stretch>
            <a:fillRect/>
          </a:stretch>
        </p:blipFill>
        <p:spPr>
          <a:xfrm>
            <a:off x="234463" y="1600200"/>
            <a:ext cx="8714152" cy="4886569"/>
          </a:xfrm>
        </p:spPr>
      </p:pic>
      <p:grpSp>
        <p:nvGrpSpPr>
          <p:cNvPr id="7" name="Group 6"/>
          <p:cNvGrpSpPr/>
          <p:nvPr/>
        </p:nvGrpSpPr>
        <p:grpSpPr>
          <a:xfrm>
            <a:off x="234463" y="1923925"/>
            <a:ext cx="1094153" cy="1827460"/>
            <a:chOff x="234463" y="1923925"/>
            <a:chExt cx="1094153" cy="1827460"/>
          </a:xfrm>
        </p:grpSpPr>
        <p:sp>
          <p:nvSpPr>
            <p:cNvPr id="5" name="Down Arrow 4"/>
            <p:cNvSpPr/>
            <p:nvPr/>
          </p:nvSpPr>
          <p:spPr>
            <a:xfrm>
              <a:off x="234463" y="2754922"/>
              <a:ext cx="1094152" cy="996463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464" y="1923925"/>
              <a:ext cx="1094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control signal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48954" y="2195562"/>
            <a:ext cx="1250461" cy="1473090"/>
            <a:chOff x="109417" y="2278295"/>
            <a:chExt cx="1250461" cy="1473090"/>
          </a:xfrm>
        </p:grpSpPr>
        <p:sp>
          <p:nvSpPr>
            <p:cNvPr id="9" name="Down Arrow 8"/>
            <p:cNvSpPr/>
            <p:nvPr/>
          </p:nvSpPr>
          <p:spPr>
            <a:xfrm>
              <a:off x="234463" y="2754922"/>
              <a:ext cx="1094152" cy="996463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417" y="2278295"/>
              <a:ext cx="125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setpoint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81015" y="2426394"/>
            <a:ext cx="1094153" cy="1477391"/>
            <a:chOff x="1481015" y="2426394"/>
            <a:chExt cx="1094153" cy="1477391"/>
          </a:xfrm>
        </p:grpSpPr>
        <p:sp>
          <p:nvSpPr>
            <p:cNvPr id="12" name="Down Arrow 11"/>
            <p:cNvSpPr/>
            <p:nvPr/>
          </p:nvSpPr>
          <p:spPr>
            <a:xfrm>
              <a:off x="1481015" y="2907322"/>
              <a:ext cx="1094152" cy="996463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1016" y="2426394"/>
              <a:ext cx="1094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gain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56338" y="2426394"/>
            <a:ext cx="1094153" cy="1477391"/>
            <a:chOff x="234463" y="2273994"/>
            <a:chExt cx="1094153" cy="1477391"/>
          </a:xfrm>
        </p:grpSpPr>
        <p:sp>
          <p:nvSpPr>
            <p:cNvPr id="15" name="Down Arrow 14"/>
            <p:cNvSpPr/>
            <p:nvPr/>
          </p:nvSpPr>
          <p:spPr>
            <a:xfrm>
              <a:off x="234463" y="2754922"/>
              <a:ext cx="1094152" cy="996463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464" y="2273994"/>
              <a:ext cx="1094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error</a:t>
              </a:r>
              <a:endParaRPr lang="en-US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65572" y="4513384"/>
            <a:ext cx="1805352" cy="1797538"/>
            <a:chOff x="1965572" y="4689231"/>
            <a:chExt cx="1805352" cy="1797538"/>
          </a:xfrm>
        </p:grpSpPr>
        <p:sp>
          <p:nvSpPr>
            <p:cNvPr id="20" name="Up Arrow 19"/>
            <p:cNvSpPr/>
            <p:nvPr/>
          </p:nvSpPr>
          <p:spPr>
            <a:xfrm>
              <a:off x="2356339" y="4689231"/>
              <a:ext cx="976923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65572" y="5655772"/>
              <a:ext cx="1805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proportional term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47665" y="4593023"/>
            <a:ext cx="1805352" cy="1797538"/>
            <a:chOff x="1965572" y="4689231"/>
            <a:chExt cx="1805352" cy="1797538"/>
          </a:xfrm>
        </p:grpSpPr>
        <p:sp>
          <p:nvSpPr>
            <p:cNvPr id="24" name="Up Arrow 23"/>
            <p:cNvSpPr/>
            <p:nvPr/>
          </p:nvSpPr>
          <p:spPr>
            <a:xfrm>
              <a:off x="2356339" y="4689231"/>
              <a:ext cx="976923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65572" y="5655772"/>
              <a:ext cx="1805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integral </a:t>
              </a:r>
            </a:p>
            <a:p>
              <a:pPr algn="ctr"/>
              <a:r>
                <a:rPr lang="en-US" sz="2400" dirty="0" smtClean="0"/>
                <a:t>term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16434" y="4581156"/>
            <a:ext cx="1805352" cy="1797538"/>
            <a:chOff x="1965572" y="4689231"/>
            <a:chExt cx="1805352" cy="1797538"/>
          </a:xfrm>
        </p:grpSpPr>
        <p:sp>
          <p:nvSpPr>
            <p:cNvPr id="27" name="Up Arrow 26"/>
            <p:cNvSpPr/>
            <p:nvPr/>
          </p:nvSpPr>
          <p:spPr>
            <a:xfrm>
              <a:off x="2356339" y="4689231"/>
              <a:ext cx="976923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5572" y="5655772"/>
              <a:ext cx="1805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derivative</a:t>
              </a:r>
            </a:p>
            <a:p>
              <a:pPr algn="ctr"/>
              <a:r>
                <a:rPr lang="en-US" sz="2400" dirty="0" smtClean="0"/>
                <a:t>term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086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a:rPr>
              <a:t>our approach</a:t>
            </a:r>
            <a:endParaRPr 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2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3-05-08 at 09.13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098" b="-48098"/>
          <a:stretch>
            <a:fillRect/>
          </a:stretch>
        </p:blipFill>
        <p:spPr>
          <a:xfrm>
            <a:off x="-1" y="1348758"/>
            <a:ext cx="9271439" cy="5098934"/>
          </a:xfrm>
        </p:spPr>
      </p:pic>
      <p:grpSp>
        <p:nvGrpSpPr>
          <p:cNvPr id="7" name="Group 6"/>
          <p:cNvGrpSpPr/>
          <p:nvPr/>
        </p:nvGrpSpPr>
        <p:grpSpPr>
          <a:xfrm>
            <a:off x="-70339" y="3985846"/>
            <a:ext cx="1340339" cy="1477666"/>
            <a:chOff x="-70339" y="3985846"/>
            <a:chExt cx="1340339" cy="1477666"/>
          </a:xfrm>
        </p:grpSpPr>
        <p:sp>
          <p:nvSpPr>
            <p:cNvPr id="5" name="Up Arrow 4"/>
            <p:cNvSpPr/>
            <p:nvPr/>
          </p:nvSpPr>
          <p:spPr>
            <a:xfrm>
              <a:off x="70338" y="3985846"/>
              <a:ext cx="773723" cy="996462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70339" y="5001847"/>
              <a:ext cx="134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target g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02923" y="4970026"/>
            <a:ext cx="1953846" cy="1477666"/>
            <a:chOff x="-465015" y="3985846"/>
            <a:chExt cx="1953846" cy="1477666"/>
          </a:xfrm>
        </p:grpSpPr>
        <p:sp>
          <p:nvSpPr>
            <p:cNvPr id="9" name="Up Arrow 8"/>
            <p:cNvSpPr/>
            <p:nvPr/>
          </p:nvSpPr>
          <p:spPr>
            <a:xfrm>
              <a:off x="70338" y="3985846"/>
              <a:ext cx="773723" cy="996462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465015" y="5001847"/>
              <a:ext cx="1953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observed g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83539" y="1455003"/>
            <a:ext cx="1719384" cy="1964228"/>
            <a:chOff x="4083539" y="1455003"/>
            <a:chExt cx="1719384" cy="1964228"/>
          </a:xfrm>
        </p:grpSpPr>
        <p:sp>
          <p:nvSpPr>
            <p:cNvPr id="11" name="Down Arrow 10"/>
            <p:cNvSpPr/>
            <p:nvPr/>
          </p:nvSpPr>
          <p:spPr>
            <a:xfrm>
              <a:off x="4728308" y="2266462"/>
              <a:ext cx="703384" cy="1152769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3539" y="1455003"/>
              <a:ext cx="1719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   heap size change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718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5-08 at 09.11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96" r="-23496"/>
          <a:stretch>
            <a:fillRect/>
          </a:stretch>
        </p:blipFill>
        <p:spPr>
          <a:xfrm>
            <a:off x="-1457703" y="547078"/>
            <a:ext cx="11475207" cy="6310922"/>
          </a:xfrm>
        </p:spPr>
      </p:pic>
    </p:spTree>
    <p:extLst>
      <p:ext uri="{BB962C8B-B14F-4D97-AF65-F5344CB8AC3E}">
        <p14:creationId xmlns:p14="http://schemas.microsoft.com/office/powerpoint/2010/main" val="289640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appropriate targets (run benchmarks in default VM)</a:t>
            </a:r>
          </a:p>
          <a:p>
            <a:r>
              <a:rPr lang="en-US" dirty="0" smtClean="0"/>
              <a:t>Tune controller (parameters)</a:t>
            </a:r>
          </a:p>
          <a:p>
            <a:r>
              <a:rPr lang="en-US" dirty="0" smtClean="0"/>
              <a:t>Run benchmarks with tuned controller</a:t>
            </a:r>
          </a:p>
          <a:p>
            <a:r>
              <a:rPr lang="en-US" dirty="0" smtClean="0"/>
              <a:t>Run a phased benchmark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5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5-08 at 06.21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" r="-468"/>
          <a:stretch/>
        </p:blipFill>
        <p:spPr>
          <a:xfrm>
            <a:off x="0" y="-1"/>
            <a:ext cx="7580923" cy="68865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3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6" y="0"/>
            <a:ext cx="738243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8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2" y="274637"/>
            <a:ext cx="7124451" cy="63684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0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5-08 at 05.56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37" r="-125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071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4" y="0"/>
            <a:ext cx="7594188" cy="67657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0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7" y="274638"/>
            <a:ext cx="7311266" cy="65388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4" y="0"/>
            <a:ext cx="764017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5-08 at 06.31.2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-536"/>
          <a:stretch/>
        </p:blipFill>
        <p:spPr>
          <a:xfrm>
            <a:off x="0" y="528638"/>
            <a:ext cx="9144000" cy="5988015"/>
          </a:xfrm>
        </p:spPr>
      </p:pic>
    </p:spTree>
    <p:extLst>
      <p:ext uri="{BB962C8B-B14F-4D97-AF65-F5344CB8AC3E}">
        <p14:creationId xmlns:p14="http://schemas.microsoft.com/office/powerpoint/2010/main" val="18381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0" y="0"/>
            <a:ext cx="7218947" cy="6858000"/>
          </a:xfrm>
        </p:spPr>
      </p:pic>
      <p:sp>
        <p:nvSpPr>
          <p:cNvPr id="3" name="Rectangle 2"/>
          <p:cNvSpPr/>
          <p:nvPr/>
        </p:nvSpPr>
        <p:spPr>
          <a:xfrm>
            <a:off x="2989384" y="0"/>
            <a:ext cx="242277" cy="70338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72553" y="0"/>
            <a:ext cx="242277" cy="70338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97490" cy="70338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16436" y="0"/>
            <a:ext cx="1227563" cy="70338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a:rPr>
              <a:t>discussion</a:t>
            </a:r>
            <a:endParaRPr 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86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 and Cons of </a:t>
            </a:r>
            <a:br>
              <a:rPr lang="en-US" dirty="0" smtClean="0"/>
            </a:br>
            <a:r>
              <a:rPr lang="en-US" dirty="0" smtClean="0"/>
              <a:t>Control Theory for Heap 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4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theory is systematic approach</a:t>
            </a:r>
          </a:p>
          <a:p>
            <a:r>
              <a:rPr lang="en-US" dirty="0" smtClean="0"/>
              <a:t>Better than ad-hoc heuristics</a:t>
            </a:r>
          </a:p>
          <a:p>
            <a:endParaRPr lang="en-US" dirty="0"/>
          </a:p>
          <a:p>
            <a:r>
              <a:rPr lang="en-US" dirty="0" smtClean="0"/>
              <a:t>Requires careful tuning</a:t>
            </a:r>
            <a:endParaRPr lang="en-US" dirty="0"/>
          </a:p>
          <a:p>
            <a:r>
              <a:rPr lang="en-US" dirty="0" smtClean="0"/>
              <a:t>May be useful for data-center 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314397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24" y="1600200"/>
            <a:ext cx="4331751" cy="4525963"/>
          </a:xfrm>
        </p:spPr>
      </p:pic>
    </p:spTree>
    <p:extLst>
      <p:ext uri="{BB962C8B-B14F-4D97-AF65-F5344CB8AC3E}">
        <p14:creationId xmlns:p14="http://schemas.microsoft.com/office/powerpoint/2010/main" val="96728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4" y="1600200"/>
            <a:ext cx="7515912" cy="4525963"/>
          </a:xfrm>
        </p:spPr>
      </p:pic>
    </p:spTree>
    <p:extLst>
      <p:ext uri="{BB962C8B-B14F-4D97-AF65-F5344CB8AC3E}">
        <p14:creationId xmlns:p14="http://schemas.microsoft.com/office/powerpoint/2010/main" val="96728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098"/>
            <a:ext cx="8229600" cy="4278166"/>
          </a:xfrm>
        </p:spPr>
      </p:pic>
    </p:spTree>
    <p:extLst>
      <p:ext uri="{BB962C8B-B14F-4D97-AF65-F5344CB8AC3E}">
        <p14:creationId xmlns:p14="http://schemas.microsoft.com/office/powerpoint/2010/main" val="96728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5-08 at 06.02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" b="1816"/>
          <a:stretch>
            <a:fillRect/>
          </a:stretch>
        </p:blipFill>
        <p:spPr>
          <a:xfrm>
            <a:off x="-246292" y="0"/>
            <a:ext cx="10800197" cy="5939692"/>
          </a:xfrm>
        </p:spPr>
      </p:pic>
    </p:spTree>
    <p:extLst>
      <p:ext uri="{BB962C8B-B14F-4D97-AF65-F5344CB8AC3E}">
        <p14:creationId xmlns:p14="http://schemas.microsoft.com/office/powerpoint/2010/main" val="228926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292" y="1023215"/>
            <a:ext cx="10800197" cy="3893261"/>
          </a:xfrm>
        </p:spPr>
      </p:pic>
    </p:spTree>
    <p:extLst>
      <p:ext uri="{BB962C8B-B14F-4D97-AF65-F5344CB8AC3E}">
        <p14:creationId xmlns:p14="http://schemas.microsoft.com/office/powerpoint/2010/main" val="30996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560</Words>
  <Application>Microsoft Macintosh PowerPoint</Application>
  <PresentationFormat>On-screen Show (4:3)</PresentationFormat>
  <Paragraphs>92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Control Theory for Adaptive Heap Resizing</vt:lpstr>
      <vt:lpstr>http://www.dcs.gla.ac.uk/~jsinger/pdfs/ismm13.pdf </vt:lpstr>
      <vt:lpstr>a sad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did</vt:lpstr>
      <vt:lpstr>New heap sizing parameter</vt:lpstr>
      <vt:lpstr>PowerPoint Presentation</vt:lpstr>
      <vt:lpstr>PowerPoint Presentation</vt:lpstr>
      <vt:lpstr>Area under curve …</vt:lpstr>
      <vt:lpstr>state of the art</vt:lpstr>
      <vt:lpstr>Jikes RVM</vt:lpstr>
      <vt:lpstr>Jikes RVM graph</vt:lpstr>
      <vt:lpstr>Bug fix</vt:lpstr>
      <vt:lpstr>PowerPoint Presentation</vt:lpstr>
      <vt:lpstr>OpenJDK</vt:lpstr>
      <vt:lpstr>OpenJDK</vt:lpstr>
      <vt:lpstr>OpenJDK</vt:lpstr>
      <vt:lpstr>Poly/ML</vt:lpstr>
      <vt:lpstr>Dalvik</vt:lpstr>
      <vt:lpstr>Dalvik heap resizing app</vt:lpstr>
      <vt:lpstr>PowerPoint Presentation</vt:lpstr>
      <vt:lpstr>PowerPoint Presentation</vt:lpstr>
      <vt:lpstr>Problems with existing approaches</vt:lpstr>
      <vt:lpstr>Control Theory 101</vt:lpstr>
      <vt:lpstr>PowerPoint Presentation</vt:lpstr>
      <vt:lpstr>PowerPoint Presentation</vt:lpstr>
      <vt:lpstr>PID Controller</vt:lpstr>
      <vt:lpstr>our approach</vt:lpstr>
      <vt:lpstr>PowerPoint Presentation</vt:lpstr>
      <vt:lpstr>PowerPoint Presentation</vt:lpstr>
      <vt:lpstr>Experiments</vt:lpstr>
      <vt:lpstr>lusearch</vt:lpstr>
      <vt:lpstr>lusearch</vt:lpstr>
      <vt:lpstr>fop</vt:lpstr>
      <vt:lpstr>fop</vt:lpstr>
      <vt:lpstr>jython</vt:lpstr>
      <vt:lpstr>jython</vt:lpstr>
      <vt:lpstr>PowerPoint Presentation</vt:lpstr>
      <vt:lpstr>PowerPoint Presentation</vt:lpstr>
      <vt:lpstr>discussion</vt:lpstr>
      <vt:lpstr>Pros and Cons of  Control Theory for Heap Sizing</vt:lpstr>
      <vt:lpstr>Conclusions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Singer</dc:creator>
  <cp:lastModifiedBy>Jeremy Singer</cp:lastModifiedBy>
  <cp:revision>33</cp:revision>
  <dcterms:created xsi:type="dcterms:W3CDTF">2013-05-08T04:28:07Z</dcterms:created>
  <dcterms:modified xsi:type="dcterms:W3CDTF">2013-05-08T11:01:14Z</dcterms:modified>
</cp:coreProperties>
</file>