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4" r:id="rId5"/>
    <p:sldId id="270" r:id="rId6"/>
    <p:sldId id="275" r:id="rId7"/>
    <p:sldId id="273" r:id="rId8"/>
    <p:sldId id="271" r:id="rId9"/>
    <p:sldId id="267" r:id="rId10"/>
    <p:sldId id="266" r:id="rId11"/>
    <p:sldId id="261" r:id="rId12"/>
    <p:sldId id="265" r:id="rId13"/>
    <p:sldId id="274" r:id="rId14"/>
    <p:sldId id="260" r:id="rId15"/>
    <p:sldId id="272" r:id="rId16"/>
    <p:sldId id="26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4660"/>
  </p:normalViewPr>
  <p:slideViewPr>
    <p:cSldViewPr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83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50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11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68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9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8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77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35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27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87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26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B7DA0-D348-44FE-B3B8-A46DAB98886D}" type="datetimeFigureOut">
              <a:rPr lang="en-GB" smtClean="0"/>
              <a:t>22/10/2018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7DE3-F733-47A3-8596-23CFC6BFDF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3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IBoPuNIiw" TargetMode="External"/><Relationship Id="rId2" Type="http://schemas.openxmlformats.org/officeDocument/2006/relationships/hyperlink" Target="https://s3.amazonaws.com/files.nice/weasel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bthGNq4UZo" TargetMode="External"/><Relationship Id="rId5" Type="http://schemas.openxmlformats.org/officeDocument/2006/relationships/hyperlink" Target="https://www.youtube.com/watch?v=-e9QzIkP5qI" TargetMode="External"/><Relationship Id="rId4" Type="http://schemas.openxmlformats.org/officeDocument/2006/relationships/hyperlink" Target="https://www.youtube.com/watch?v=LikxFZZO2s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872208"/>
          </a:xfrm>
        </p:spPr>
        <p:txBody>
          <a:bodyPr>
            <a:normAutofit/>
          </a:bodyPr>
          <a:lstStyle/>
          <a:p>
            <a:r>
              <a:rPr lang="en-GB" dirty="0"/>
              <a:t>Artificial Intelligence is not new</a:t>
            </a:r>
            <a:br>
              <a:rPr lang="en-GB" dirty="0"/>
            </a:br>
            <a:r>
              <a:rPr lang="en-GB" dirty="0"/>
              <a:t>so why all the fuss now?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1464568"/>
          </a:xfrm>
        </p:spPr>
        <p:txBody>
          <a:bodyPr/>
          <a:lstStyle/>
          <a:p>
            <a:r>
              <a:rPr lang="en-GB" dirty="0"/>
              <a:t>Nick Taylor</a:t>
            </a:r>
          </a:p>
        </p:txBody>
      </p:sp>
    </p:spTree>
    <p:extLst>
      <p:ext uri="{BB962C8B-B14F-4D97-AF65-F5344CB8AC3E}">
        <p14:creationId xmlns:p14="http://schemas.microsoft.com/office/powerpoint/2010/main" val="241707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Driverless Cars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872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Globally 1.4m road deaths in 2016</a:t>
            </a:r>
          </a:p>
          <a:p>
            <a:pPr lvl="1"/>
            <a:r>
              <a:rPr lang="en-GB" dirty="0"/>
              <a:t>2.5% of total deaths</a:t>
            </a:r>
          </a:p>
          <a:p>
            <a:pPr lvl="1"/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most common cause of death</a:t>
            </a:r>
          </a:p>
          <a:p>
            <a:r>
              <a:rPr lang="en-GB" dirty="0"/>
              <a:t>Out and about</a:t>
            </a:r>
          </a:p>
          <a:p>
            <a:pPr lvl="1"/>
            <a:r>
              <a:rPr lang="en-GB" dirty="0"/>
              <a:t>California</a:t>
            </a:r>
          </a:p>
          <a:p>
            <a:pPr lvl="1"/>
            <a:r>
              <a:rPr lang="en-GB" dirty="0"/>
              <a:t>Florida</a:t>
            </a:r>
          </a:p>
          <a:p>
            <a:pPr lvl="1"/>
            <a:r>
              <a:rPr lang="en-GB" dirty="0"/>
              <a:t>Michigan</a:t>
            </a:r>
          </a:p>
          <a:p>
            <a:pPr lvl="1"/>
            <a:r>
              <a:rPr lang="en-GB" dirty="0"/>
              <a:t>Nevada</a:t>
            </a:r>
          </a:p>
          <a:p>
            <a:r>
              <a:rPr lang="en-GB" dirty="0"/>
              <a:t>Also …</a:t>
            </a:r>
          </a:p>
          <a:p>
            <a:pPr lvl="1"/>
            <a:r>
              <a:rPr lang="en-GB" dirty="0"/>
              <a:t>Bristol</a:t>
            </a:r>
          </a:p>
          <a:p>
            <a:pPr lvl="1"/>
            <a:r>
              <a:rPr lang="en-GB" dirty="0"/>
              <a:t>Coventry</a:t>
            </a:r>
          </a:p>
          <a:p>
            <a:pPr lvl="1"/>
            <a:r>
              <a:rPr lang="en-GB" dirty="0"/>
              <a:t>Greenwich</a:t>
            </a:r>
          </a:p>
          <a:p>
            <a:pPr lvl="1"/>
            <a:r>
              <a:rPr lang="en-GB" dirty="0"/>
              <a:t>Milton Keynes</a:t>
            </a:r>
          </a:p>
          <a:p>
            <a:pPr lvl="1"/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41" y="1628800"/>
            <a:ext cx="5021094" cy="282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7441" y="4581128"/>
            <a:ext cx="467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NB For testing purposes only,</a:t>
            </a:r>
          </a:p>
          <a:p>
            <a:r>
              <a:rPr lang="en-GB" dirty="0"/>
              <a:t>but driving around on public roads nonetheless.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7441" y="5589240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Trolley problem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60" y="5445224"/>
            <a:ext cx="24161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42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make of this?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544616" cy="53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8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Demis Hassabis</a:t>
            </a:r>
            <a:br>
              <a:rPr lang="en-GB" dirty="0"/>
            </a:br>
            <a:r>
              <a:rPr lang="en-GB" dirty="0"/>
              <a:t>DeepMind (Google)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“Terminator is one of those examples that is very iconic, but extremely unrealistic in a number of ways.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“Certainly that's not what I worry about.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“It's more where there are unintended things - something you might have missed, rather than people intentionally building systems to control weapons and other things.”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Interview with Kamal Ahmed, BBC, 16.9.2015</a:t>
            </a:r>
          </a:p>
        </p:txBody>
      </p:sp>
    </p:spTree>
    <p:extLst>
      <p:ext uri="{BB962C8B-B14F-4D97-AF65-F5344CB8AC3E}">
        <p14:creationId xmlns:p14="http://schemas.microsoft.com/office/powerpoint/2010/main" val="387974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Law of Unintended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/>
          </a:bodyPr>
          <a:lstStyle/>
          <a:p>
            <a:r>
              <a:rPr lang="en-GB" dirty="0"/>
              <a:t>If you want to write a truly impressive software system then you need the input of teams of developers (see Year 3 Group Project)</a:t>
            </a:r>
          </a:p>
          <a:p>
            <a:r>
              <a:rPr lang="en-GB" dirty="0"/>
              <a:t>We re-use code to build even the simplest of applications these days (don’t you?)</a:t>
            </a:r>
          </a:p>
          <a:p>
            <a:r>
              <a:rPr lang="en-GB" dirty="0"/>
              <a:t>Open source projects can have enormous numbers of contributors</a:t>
            </a:r>
          </a:p>
          <a:p>
            <a:r>
              <a:rPr lang="en-GB" dirty="0"/>
              <a:t>There is just so much code out there now</a:t>
            </a:r>
          </a:p>
          <a:p>
            <a:pPr marL="0" indent="0">
              <a:buNone/>
            </a:pPr>
            <a:r>
              <a:rPr lang="en-GB" dirty="0"/>
              <a:t>… and it is inconceivable that it is all perfect</a:t>
            </a:r>
          </a:p>
        </p:txBody>
      </p:sp>
    </p:spTree>
    <p:extLst>
      <p:ext uri="{BB962C8B-B14F-4D97-AF65-F5344CB8AC3E}">
        <p14:creationId xmlns:p14="http://schemas.microsoft.com/office/powerpoint/2010/main" val="371986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Past Experience –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Did we know what we were creating?</a:t>
            </a:r>
          </a:p>
          <a:p>
            <a:pPr lvl="1"/>
            <a:r>
              <a:rPr lang="en-GB" dirty="0"/>
              <a:t>We didn’t have a clue that it would become what it is today</a:t>
            </a:r>
          </a:p>
          <a:p>
            <a:pPr lvl="1"/>
            <a:r>
              <a:rPr lang="en-GB" dirty="0"/>
              <a:t>And we don’t have a clue what it will become in the future</a:t>
            </a:r>
          </a:p>
          <a:p>
            <a:r>
              <a:rPr lang="en-GB" dirty="0"/>
              <a:t>Have we been able to control it?</a:t>
            </a:r>
          </a:p>
          <a:p>
            <a:pPr lvl="1"/>
            <a:r>
              <a:rPr lang="en-GB" dirty="0"/>
              <a:t>We haven’t really tried to control it because we kind of know that, even if we thought we should, it’s too late to do it now</a:t>
            </a:r>
          </a:p>
          <a:p>
            <a:pPr lvl="1"/>
            <a:r>
              <a:rPr lang="en-GB" dirty="0"/>
              <a:t>We’ve “chosen” to adapt to it</a:t>
            </a:r>
          </a:p>
          <a:p>
            <a:r>
              <a:rPr lang="en-GB" dirty="0"/>
              <a:t>The Internet is not even sentient but we are in some sense subservient to it</a:t>
            </a:r>
          </a:p>
          <a:p>
            <a:pPr lvl="1"/>
            <a:r>
              <a:rPr lang="en-GB" dirty="0"/>
              <a:t>Accepting all the negative things that come with it (spam, phishing, viruses, cyberbullying, fake news, cybercrime, dark web, etc.)</a:t>
            </a:r>
          </a:p>
          <a:p>
            <a:pPr lvl="1"/>
            <a:r>
              <a:rPr lang="en-GB" dirty="0"/>
              <a:t>Because we want the positive things that it gives us even more (online shopping/banking, social media, games, videos, looking things up, etc.)</a:t>
            </a:r>
          </a:p>
          <a:p>
            <a:r>
              <a:rPr lang="en-GB" dirty="0"/>
              <a:t>Lesson –</a:t>
            </a:r>
          </a:p>
          <a:p>
            <a:pPr lvl="1"/>
            <a:r>
              <a:rPr lang="en-GB" dirty="0"/>
              <a:t>We’ll put up with an awful lot of negatives from a technology if it satisfies our desires sufficiently</a:t>
            </a:r>
          </a:p>
        </p:txBody>
      </p:sp>
    </p:spTree>
    <p:extLst>
      <p:ext uri="{BB962C8B-B14F-4D97-AF65-F5344CB8AC3E}">
        <p14:creationId xmlns:p14="http://schemas.microsoft.com/office/powerpoint/2010/main" val="140967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Technological Singularity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Evolutionary Computing</a:t>
            </a:r>
          </a:p>
          <a:p>
            <a:pPr lvl="1"/>
            <a:r>
              <a:rPr lang="en-GB" dirty="0"/>
              <a:t>Evolution performs a semi-random walk, trying out alternatives</a:t>
            </a:r>
          </a:p>
          <a:p>
            <a:pPr lvl="1"/>
            <a:r>
              <a:rPr lang="en-GB" dirty="0"/>
              <a:t>The more “successful” individuals in a population survive and are combined with each other to generate even more successful individuals</a:t>
            </a:r>
          </a:p>
          <a:p>
            <a:pPr lvl="1"/>
            <a:r>
              <a:rPr lang="en-GB" dirty="0"/>
              <a:t>It has been enormously successful in generating complex life forms from the first single-celled organism but it took ages to do it</a:t>
            </a:r>
          </a:p>
          <a:p>
            <a:r>
              <a:rPr lang="en-GB" dirty="0"/>
              <a:t>Genetic Programming</a:t>
            </a:r>
          </a:p>
          <a:p>
            <a:pPr lvl="1"/>
            <a:r>
              <a:rPr lang="en-GB" dirty="0"/>
              <a:t>Applies evolution to computer programs</a:t>
            </a:r>
          </a:p>
          <a:p>
            <a:pPr lvl="1"/>
            <a:r>
              <a:rPr lang="en-GB" dirty="0"/>
              <a:t>You could start with a random piece of code and, with a “fitness function” which emulates “success” in nature, evolve ever more complex and accomplished programs</a:t>
            </a:r>
          </a:p>
          <a:p>
            <a:pPr lvl="1"/>
            <a:r>
              <a:rPr lang="en-GB" dirty="0"/>
              <a:t>With today’s computing power we can run through hundreds of generations per second, much faster than natural evolution</a:t>
            </a:r>
          </a:p>
          <a:p>
            <a:r>
              <a:rPr lang="en-GB" dirty="0"/>
              <a:t>We commonly use evolutionary computing to improve our AI systems</a:t>
            </a:r>
          </a:p>
          <a:p>
            <a:pPr lvl="1"/>
            <a:r>
              <a:rPr lang="en-GB" dirty="0"/>
              <a:t>Could they evolve beyond our own intelligence?</a:t>
            </a:r>
          </a:p>
          <a:p>
            <a:pPr lvl="1"/>
            <a:r>
              <a:rPr lang="en-GB" dirty="0"/>
              <a:t>If so, they would probably continue to evolve at such great speed that they would eclipse us in no time at all</a:t>
            </a:r>
          </a:p>
          <a:p>
            <a:pPr lvl="1"/>
            <a:r>
              <a:rPr lang="en-GB" dirty="0"/>
              <a:t>Once we start there would be no going back - and we’ve already started</a:t>
            </a:r>
          </a:p>
          <a:p>
            <a:pPr lvl="1"/>
            <a:r>
              <a:rPr lang="en-GB" dirty="0"/>
              <a:t>This is the Technological Singularity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839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Richard Dawkins’ Weasel program</a:t>
            </a:r>
          </a:p>
          <a:p>
            <a:pPr lvl="1"/>
            <a:r>
              <a:rPr lang="en-GB" dirty="0">
                <a:hlinkClick r:id="rId2"/>
              </a:rPr>
              <a:t>https://s3.amazonaws.com/files.nice/weasel2.html</a:t>
            </a:r>
            <a:endParaRPr lang="en-GB" dirty="0"/>
          </a:p>
          <a:p>
            <a:r>
              <a:rPr lang="en-GB" dirty="0"/>
              <a:t>Learning to walk (3:09)</a:t>
            </a:r>
          </a:p>
          <a:p>
            <a:pPr lvl="1"/>
            <a:r>
              <a:rPr lang="en-GB" dirty="0">
                <a:hlinkClick r:id="rId3"/>
              </a:rPr>
              <a:t>https://www.youtube.com/watch?v=xcIBoPuNIiw</a:t>
            </a:r>
            <a:endParaRPr lang="en-GB" dirty="0"/>
          </a:p>
          <a:p>
            <a:r>
              <a:rPr lang="en-GB" dirty="0"/>
              <a:t>Boston Dynamics robots (0:29 &amp; 20:40)</a:t>
            </a:r>
          </a:p>
          <a:p>
            <a:pPr lvl="1"/>
            <a:r>
              <a:rPr lang="en-GB" dirty="0">
                <a:hlinkClick r:id="rId4"/>
              </a:rPr>
              <a:t>https://www.youtube.com/watch?v=LikxFZZO2sk</a:t>
            </a:r>
            <a:endParaRPr lang="en-GB" dirty="0"/>
          </a:p>
          <a:p>
            <a:pPr lvl="1"/>
            <a:r>
              <a:rPr lang="en-GB" dirty="0">
                <a:hlinkClick r:id="rId5"/>
              </a:rPr>
              <a:t>https://www.youtube.com/watch?v=-e9QzIkP5qI</a:t>
            </a:r>
            <a:endParaRPr lang="en-GB" dirty="0"/>
          </a:p>
          <a:p>
            <a:r>
              <a:rPr lang="en-GB" dirty="0"/>
              <a:t>Robots building robots (2:20)</a:t>
            </a:r>
          </a:p>
          <a:p>
            <a:pPr lvl="1"/>
            <a:r>
              <a:rPr lang="en-GB" dirty="0">
                <a:hlinkClick r:id="rId6"/>
              </a:rPr>
              <a:t>https://www.youtube.com/watch?v=abthGNq4UZo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98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5" name="Freeform 4"/>
          <p:cNvSpPr/>
          <p:nvPr/>
        </p:nvSpPr>
        <p:spPr>
          <a:xfrm>
            <a:off x="4034672" y="4015819"/>
            <a:ext cx="321507" cy="405352"/>
          </a:xfrm>
          <a:custGeom>
            <a:avLst/>
            <a:gdLst>
              <a:gd name="connsiteX0" fmla="*/ 0 w 321507"/>
              <a:gd name="connsiteY0" fmla="*/ 386499 h 405352"/>
              <a:gd name="connsiteX1" fmla="*/ 28281 w 321507"/>
              <a:gd name="connsiteY1" fmla="*/ 292230 h 405352"/>
              <a:gd name="connsiteX2" fmla="*/ 47134 w 321507"/>
              <a:gd name="connsiteY2" fmla="*/ 245096 h 405352"/>
              <a:gd name="connsiteX3" fmla="*/ 56561 w 321507"/>
              <a:gd name="connsiteY3" fmla="*/ 207389 h 405352"/>
              <a:gd name="connsiteX4" fmla="*/ 65988 w 321507"/>
              <a:gd name="connsiteY4" fmla="*/ 160255 h 405352"/>
              <a:gd name="connsiteX5" fmla="*/ 113122 w 321507"/>
              <a:gd name="connsiteY5" fmla="*/ 84841 h 405352"/>
              <a:gd name="connsiteX6" fmla="*/ 141402 w 321507"/>
              <a:gd name="connsiteY6" fmla="*/ 28280 h 405352"/>
              <a:gd name="connsiteX7" fmla="*/ 169683 w 321507"/>
              <a:gd name="connsiteY7" fmla="*/ 9426 h 405352"/>
              <a:gd name="connsiteX8" fmla="*/ 197963 w 321507"/>
              <a:gd name="connsiteY8" fmla="*/ 0 h 405352"/>
              <a:gd name="connsiteX9" fmla="*/ 226243 w 321507"/>
              <a:gd name="connsiteY9" fmla="*/ 9426 h 405352"/>
              <a:gd name="connsiteX10" fmla="*/ 273377 w 321507"/>
              <a:gd name="connsiteY10" fmla="*/ 94268 h 405352"/>
              <a:gd name="connsiteX11" fmla="*/ 282804 w 321507"/>
              <a:gd name="connsiteY11" fmla="*/ 122548 h 405352"/>
              <a:gd name="connsiteX12" fmla="*/ 301658 w 321507"/>
              <a:gd name="connsiteY12" fmla="*/ 226243 h 405352"/>
              <a:gd name="connsiteX13" fmla="*/ 311085 w 321507"/>
              <a:gd name="connsiteY13" fmla="*/ 273377 h 405352"/>
              <a:gd name="connsiteX14" fmla="*/ 320512 w 321507"/>
              <a:gd name="connsiteY14" fmla="*/ 311084 h 405352"/>
              <a:gd name="connsiteX15" fmla="*/ 320512 w 321507"/>
              <a:gd name="connsiteY15" fmla="*/ 405352 h 40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1507" h="405352">
                <a:moveTo>
                  <a:pt x="0" y="386499"/>
                </a:moveTo>
                <a:cubicBezTo>
                  <a:pt x="6242" y="364652"/>
                  <a:pt x="18284" y="318889"/>
                  <a:pt x="28281" y="292230"/>
                </a:cubicBezTo>
                <a:cubicBezTo>
                  <a:pt x="34222" y="276386"/>
                  <a:pt x="41783" y="261149"/>
                  <a:pt x="47134" y="245096"/>
                </a:cubicBezTo>
                <a:cubicBezTo>
                  <a:pt x="51231" y="232805"/>
                  <a:pt x="53750" y="220036"/>
                  <a:pt x="56561" y="207389"/>
                </a:cubicBezTo>
                <a:cubicBezTo>
                  <a:pt x="60037" y="191748"/>
                  <a:pt x="60921" y="175455"/>
                  <a:pt x="65988" y="160255"/>
                </a:cubicBezTo>
                <a:cubicBezTo>
                  <a:pt x="76341" y="129197"/>
                  <a:pt x="93769" y="110644"/>
                  <a:pt x="113122" y="84841"/>
                </a:cubicBezTo>
                <a:cubicBezTo>
                  <a:pt x="120789" y="61841"/>
                  <a:pt x="123129" y="46553"/>
                  <a:pt x="141402" y="28280"/>
                </a:cubicBezTo>
                <a:cubicBezTo>
                  <a:pt x="149413" y="20269"/>
                  <a:pt x="159549" y="14493"/>
                  <a:pt x="169683" y="9426"/>
                </a:cubicBezTo>
                <a:cubicBezTo>
                  <a:pt x="178571" y="4982"/>
                  <a:pt x="188536" y="3142"/>
                  <a:pt x="197963" y="0"/>
                </a:cubicBezTo>
                <a:cubicBezTo>
                  <a:pt x="207390" y="3142"/>
                  <a:pt x="217975" y="3914"/>
                  <a:pt x="226243" y="9426"/>
                </a:cubicBezTo>
                <a:cubicBezTo>
                  <a:pt x="262529" y="33617"/>
                  <a:pt x="259323" y="52105"/>
                  <a:pt x="273377" y="94268"/>
                </a:cubicBezTo>
                <a:cubicBezTo>
                  <a:pt x="276519" y="103695"/>
                  <a:pt x="280855" y="112804"/>
                  <a:pt x="282804" y="122548"/>
                </a:cubicBezTo>
                <a:cubicBezTo>
                  <a:pt x="306090" y="238976"/>
                  <a:pt x="277536" y="93573"/>
                  <a:pt x="301658" y="226243"/>
                </a:cubicBezTo>
                <a:cubicBezTo>
                  <a:pt x="304524" y="242007"/>
                  <a:pt x="307609" y="257736"/>
                  <a:pt x="311085" y="273377"/>
                </a:cubicBezTo>
                <a:cubicBezTo>
                  <a:pt x="313896" y="286024"/>
                  <a:pt x="319589" y="298161"/>
                  <a:pt x="320512" y="311084"/>
                </a:cubicBezTo>
                <a:cubicBezTo>
                  <a:pt x="322751" y="342427"/>
                  <a:pt x="320512" y="373929"/>
                  <a:pt x="320512" y="4053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4100660" y="4223208"/>
            <a:ext cx="226319" cy="28281"/>
          </a:xfrm>
          <a:custGeom>
            <a:avLst/>
            <a:gdLst>
              <a:gd name="connsiteX0" fmla="*/ 0 w 226319"/>
              <a:gd name="connsiteY0" fmla="*/ 28281 h 28281"/>
              <a:gd name="connsiteX1" fmla="*/ 103695 w 226319"/>
              <a:gd name="connsiteY1" fmla="*/ 0 h 28281"/>
              <a:gd name="connsiteX2" fmla="*/ 197963 w 226319"/>
              <a:gd name="connsiteY2" fmla="*/ 9427 h 28281"/>
              <a:gd name="connsiteX3" fmla="*/ 226243 w 226319"/>
              <a:gd name="connsiteY3" fmla="*/ 28281 h 2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19" h="28281">
                <a:moveTo>
                  <a:pt x="0" y="28281"/>
                </a:moveTo>
                <a:cubicBezTo>
                  <a:pt x="37859" y="13137"/>
                  <a:pt x="60964" y="0"/>
                  <a:pt x="103695" y="0"/>
                </a:cubicBezTo>
                <a:cubicBezTo>
                  <a:pt x="135274" y="0"/>
                  <a:pt x="166540" y="6285"/>
                  <a:pt x="197963" y="9427"/>
                </a:cubicBezTo>
                <a:cubicBezTo>
                  <a:pt x="229224" y="19848"/>
                  <a:pt x="226243" y="8917"/>
                  <a:pt x="226243" y="282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3987538" y="3271101"/>
            <a:ext cx="2356701" cy="405353"/>
          </a:xfrm>
          <a:custGeom>
            <a:avLst/>
            <a:gdLst>
              <a:gd name="connsiteX0" fmla="*/ 0 w 2356701"/>
              <a:gd name="connsiteY0" fmla="*/ 405353 h 405353"/>
              <a:gd name="connsiteX1" fmla="*/ 471340 w 2356701"/>
              <a:gd name="connsiteY1" fmla="*/ 386499 h 405353"/>
              <a:gd name="connsiteX2" fmla="*/ 631596 w 2356701"/>
              <a:gd name="connsiteY2" fmla="*/ 358219 h 405353"/>
              <a:gd name="connsiteX3" fmla="*/ 820132 w 2356701"/>
              <a:gd name="connsiteY3" fmla="*/ 339365 h 405353"/>
              <a:gd name="connsiteX4" fmla="*/ 999241 w 2356701"/>
              <a:gd name="connsiteY4" fmla="*/ 301658 h 405353"/>
              <a:gd name="connsiteX5" fmla="*/ 1074656 w 2356701"/>
              <a:gd name="connsiteY5" fmla="*/ 282804 h 405353"/>
              <a:gd name="connsiteX6" fmla="*/ 1178351 w 2356701"/>
              <a:gd name="connsiteY6" fmla="*/ 273377 h 405353"/>
              <a:gd name="connsiteX7" fmla="*/ 1244338 w 2356701"/>
              <a:gd name="connsiteY7" fmla="*/ 254524 h 405353"/>
              <a:gd name="connsiteX8" fmla="*/ 1329180 w 2356701"/>
              <a:gd name="connsiteY8" fmla="*/ 245097 h 405353"/>
              <a:gd name="connsiteX9" fmla="*/ 1536569 w 2356701"/>
              <a:gd name="connsiteY9" fmla="*/ 226243 h 405353"/>
              <a:gd name="connsiteX10" fmla="*/ 1640264 w 2356701"/>
              <a:gd name="connsiteY10" fmla="*/ 207390 h 405353"/>
              <a:gd name="connsiteX11" fmla="*/ 1715678 w 2356701"/>
              <a:gd name="connsiteY11" fmla="*/ 197963 h 405353"/>
              <a:gd name="connsiteX12" fmla="*/ 1838227 w 2356701"/>
              <a:gd name="connsiteY12" fmla="*/ 160256 h 405353"/>
              <a:gd name="connsiteX13" fmla="*/ 1989056 w 2356701"/>
              <a:gd name="connsiteY13" fmla="*/ 141402 h 405353"/>
              <a:gd name="connsiteX14" fmla="*/ 2092751 w 2356701"/>
              <a:gd name="connsiteY14" fmla="*/ 113122 h 405353"/>
              <a:gd name="connsiteX15" fmla="*/ 2121031 w 2356701"/>
              <a:gd name="connsiteY15" fmla="*/ 94268 h 405353"/>
              <a:gd name="connsiteX16" fmla="*/ 2234153 w 2356701"/>
              <a:gd name="connsiteY16" fmla="*/ 56561 h 405353"/>
              <a:gd name="connsiteX17" fmla="*/ 2262433 w 2356701"/>
              <a:gd name="connsiteY17" fmla="*/ 47134 h 405353"/>
              <a:gd name="connsiteX18" fmla="*/ 2356701 w 2356701"/>
              <a:gd name="connsiteY18" fmla="*/ 0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56701" h="405353">
                <a:moveTo>
                  <a:pt x="0" y="405353"/>
                </a:moveTo>
                <a:lnTo>
                  <a:pt x="471340" y="386499"/>
                </a:lnTo>
                <a:cubicBezTo>
                  <a:pt x="515258" y="384187"/>
                  <a:pt x="593121" y="364631"/>
                  <a:pt x="631596" y="358219"/>
                </a:cubicBezTo>
                <a:cubicBezTo>
                  <a:pt x="688081" y="348805"/>
                  <a:pt x="766114" y="343867"/>
                  <a:pt x="820132" y="339365"/>
                </a:cubicBezTo>
                <a:cubicBezTo>
                  <a:pt x="998929" y="294665"/>
                  <a:pt x="776096" y="348636"/>
                  <a:pt x="999241" y="301658"/>
                </a:cubicBezTo>
                <a:cubicBezTo>
                  <a:pt x="1024597" y="296320"/>
                  <a:pt x="1049061" y="286845"/>
                  <a:pt x="1074656" y="282804"/>
                </a:cubicBezTo>
                <a:cubicBezTo>
                  <a:pt x="1108939" y="277391"/>
                  <a:pt x="1143786" y="276519"/>
                  <a:pt x="1178351" y="273377"/>
                </a:cubicBezTo>
                <a:cubicBezTo>
                  <a:pt x="1200347" y="267093"/>
                  <a:pt x="1221854" y="258740"/>
                  <a:pt x="1244338" y="254524"/>
                </a:cubicBezTo>
                <a:cubicBezTo>
                  <a:pt x="1272305" y="249280"/>
                  <a:pt x="1300853" y="247795"/>
                  <a:pt x="1329180" y="245097"/>
                </a:cubicBezTo>
                <a:cubicBezTo>
                  <a:pt x="1367668" y="241431"/>
                  <a:pt x="1493205" y="232438"/>
                  <a:pt x="1536569" y="226243"/>
                </a:cubicBezTo>
                <a:cubicBezTo>
                  <a:pt x="1571348" y="221275"/>
                  <a:pt x="1605562" y="212869"/>
                  <a:pt x="1640264" y="207390"/>
                </a:cubicBezTo>
                <a:cubicBezTo>
                  <a:pt x="1665288" y="203439"/>
                  <a:pt x="1690540" y="201105"/>
                  <a:pt x="1715678" y="197963"/>
                </a:cubicBezTo>
                <a:cubicBezTo>
                  <a:pt x="1756528" y="185394"/>
                  <a:pt x="1796763" y="170622"/>
                  <a:pt x="1838227" y="160256"/>
                </a:cubicBezTo>
                <a:cubicBezTo>
                  <a:pt x="1862967" y="154071"/>
                  <a:pt x="1971028" y="143978"/>
                  <a:pt x="1989056" y="141402"/>
                </a:cubicBezTo>
                <a:cubicBezTo>
                  <a:pt x="2035689" y="134740"/>
                  <a:pt x="2045782" y="128778"/>
                  <a:pt x="2092751" y="113122"/>
                </a:cubicBezTo>
                <a:cubicBezTo>
                  <a:pt x="2102178" y="106837"/>
                  <a:pt x="2110678" y="98869"/>
                  <a:pt x="2121031" y="94268"/>
                </a:cubicBezTo>
                <a:cubicBezTo>
                  <a:pt x="2121043" y="94263"/>
                  <a:pt x="2234140" y="56565"/>
                  <a:pt x="2234153" y="56561"/>
                </a:cubicBezTo>
                <a:cubicBezTo>
                  <a:pt x="2243580" y="53419"/>
                  <a:pt x="2253545" y="51578"/>
                  <a:pt x="2262433" y="47134"/>
                </a:cubicBezTo>
                <a:lnTo>
                  <a:pt x="235670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/>
        </p:nvSpPr>
        <p:spPr>
          <a:xfrm>
            <a:off x="3921551" y="3186260"/>
            <a:ext cx="2187018" cy="537328"/>
          </a:xfrm>
          <a:custGeom>
            <a:avLst/>
            <a:gdLst>
              <a:gd name="connsiteX0" fmla="*/ 0 w 2187018"/>
              <a:gd name="connsiteY0" fmla="*/ 0 h 537328"/>
              <a:gd name="connsiteX1" fmla="*/ 47134 w 2187018"/>
              <a:gd name="connsiteY1" fmla="*/ 18853 h 537328"/>
              <a:gd name="connsiteX2" fmla="*/ 94268 w 2187018"/>
              <a:gd name="connsiteY2" fmla="*/ 47134 h 537328"/>
              <a:gd name="connsiteX3" fmla="*/ 207389 w 2187018"/>
              <a:gd name="connsiteY3" fmla="*/ 65987 h 537328"/>
              <a:gd name="connsiteX4" fmla="*/ 339364 w 2187018"/>
              <a:gd name="connsiteY4" fmla="*/ 84841 h 537328"/>
              <a:gd name="connsiteX5" fmla="*/ 405352 w 2187018"/>
              <a:gd name="connsiteY5" fmla="*/ 94268 h 537328"/>
              <a:gd name="connsiteX6" fmla="*/ 499620 w 2187018"/>
              <a:gd name="connsiteY6" fmla="*/ 113121 h 537328"/>
              <a:gd name="connsiteX7" fmla="*/ 575035 w 2187018"/>
              <a:gd name="connsiteY7" fmla="*/ 122548 h 537328"/>
              <a:gd name="connsiteX8" fmla="*/ 678729 w 2187018"/>
              <a:gd name="connsiteY8" fmla="*/ 141402 h 537328"/>
              <a:gd name="connsiteX9" fmla="*/ 754144 w 2187018"/>
              <a:gd name="connsiteY9" fmla="*/ 150829 h 537328"/>
              <a:gd name="connsiteX10" fmla="*/ 914400 w 2187018"/>
              <a:gd name="connsiteY10" fmla="*/ 179109 h 537328"/>
              <a:gd name="connsiteX11" fmla="*/ 1008668 w 2187018"/>
              <a:gd name="connsiteY11" fmla="*/ 216816 h 537328"/>
              <a:gd name="connsiteX12" fmla="*/ 1131216 w 2187018"/>
              <a:gd name="connsiteY12" fmla="*/ 273377 h 537328"/>
              <a:gd name="connsiteX13" fmla="*/ 1187777 w 2187018"/>
              <a:gd name="connsiteY13" fmla="*/ 292231 h 537328"/>
              <a:gd name="connsiteX14" fmla="*/ 1442301 w 2187018"/>
              <a:gd name="connsiteY14" fmla="*/ 367645 h 537328"/>
              <a:gd name="connsiteX15" fmla="*/ 1527142 w 2187018"/>
              <a:gd name="connsiteY15" fmla="*/ 377072 h 537328"/>
              <a:gd name="connsiteX16" fmla="*/ 1649690 w 2187018"/>
              <a:gd name="connsiteY16" fmla="*/ 405352 h 537328"/>
              <a:gd name="connsiteX17" fmla="*/ 1847653 w 2187018"/>
              <a:gd name="connsiteY17" fmla="*/ 424206 h 537328"/>
              <a:gd name="connsiteX18" fmla="*/ 1894787 w 2187018"/>
              <a:gd name="connsiteY18" fmla="*/ 433633 h 537328"/>
              <a:gd name="connsiteX19" fmla="*/ 1979628 w 2187018"/>
              <a:gd name="connsiteY19" fmla="*/ 443060 h 537328"/>
              <a:gd name="connsiteX20" fmla="*/ 2007909 w 2187018"/>
              <a:gd name="connsiteY20" fmla="*/ 461913 h 537328"/>
              <a:gd name="connsiteX21" fmla="*/ 2045616 w 2187018"/>
              <a:gd name="connsiteY21" fmla="*/ 490194 h 537328"/>
              <a:gd name="connsiteX22" fmla="*/ 2102177 w 2187018"/>
              <a:gd name="connsiteY22" fmla="*/ 509047 h 537328"/>
              <a:gd name="connsiteX23" fmla="*/ 2177591 w 2187018"/>
              <a:gd name="connsiteY23" fmla="*/ 527901 h 537328"/>
              <a:gd name="connsiteX24" fmla="*/ 2187018 w 2187018"/>
              <a:gd name="connsiteY24" fmla="*/ 537328 h 53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018" h="537328">
                <a:moveTo>
                  <a:pt x="0" y="0"/>
                </a:moveTo>
                <a:cubicBezTo>
                  <a:pt x="15711" y="6284"/>
                  <a:pt x="31999" y="11285"/>
                  <a:pt x="47134" y="18853"/>
                </a:cubicBezTo>
                <a:cubicBezTo>
                  <a:pt x="63522" y="27047"/>
                  <a:pt x="76690" y="41964"/>
                  <a:pt x="94268" y="47134"/>
                </a:cubicBezTo>
                <a:cubicBezTo>
                  <a:pt x="130942" y="57920"/>
                  <a:pt x="169457" y="61245"/>
                  <a:pt x="207389" y="65987"/>
                </a:cubicBezTo>
                <a:cubicBezTo>
                  <a:pt x="349814" y="83790"/>
                  <a:pt x="221567" y="66718"/>
                  <a:pt x="339364" y="84841"/>
                </a:cubicBezTo>
                <a:cubicBezTo>
                  <a:pt x="361325" y="88220"/>
                  <a:pt x="383471" y="90407"/>
                  <a:pt x="405352" y="94268"/>
                </a:cubicBezTo>
                <a:cubicBezTo>
                  <a:pt x="436909" y="99837"/>
                  <a:pt x="468011" y="107853"/>
                  <a:pt x="499620" y="113121"/>
                </a:cubicBezTo>
                <a:cubicBezTo>
                  <a:pt x="524609" y="117286"/>
                  <a:pt x="550011" y="118597"/>
                  <a:pt x="575035" y="122548"/>
                </a:cubicBezTo>
                <a:cubicBezTo>
                  <a:pt x="609736" y="128027"/>
                  <a:pt x="644028" y="135923"/>
                  <a:pt x="678729" y="141402"/>
                </a:cubicBezTo>
                <a:cubicBezTo>
                  <a:pt x="703753" y="145353"/>
                  <a:pt x="729155" y="146664"/>
                  <a:pt x="754144" y="150829"/>
                </a:cubicBezTo>
                <a:cubicBezTo>
                  <a:pt x="1032696" y="197254"/>
                  <a:pt x="704017" y="149054"/>
                  <a:pt x="914400" y="179109"/>
                </a:cubicBezTo>
                <a:cubicBezTo>
                  <a:pt x="945823" y="191678"/>
                  <a:pt x="977662" y="203251"/>
                  <a:pt x="1008668" y="216816"/>
                </a:cubicBezTo>
                <a:cubicBezTo>
                  <a:pt x="1116301" y="263906"/>
                  <a:pt x="1012170" y="227590"/>
                  <a:pt x="1131216" y="273377"/>
                </a:cubicBezTo>
                <a:cubicBezTo>
                  <a:pt x="1149765" y="280511"/>
                  <a:pt x="1169061" y="285547"/>
                  <a:pt x="1187777" y="292231"/>
                </a:cubicBezTo>
                <a:cubicBezTo>
                  <a:pt x="1275551" y="323579"/>
                  <a:pt x="1341730" y="356470"/>
                  <a:pt x="1442301" y="367645"/>
                </a:cubicBezTo>
                <a:lnTo>
                  <a:pt x="1527142" y="377072"/>
                </a:lnTo>
                <a:cubicBezTo>
                  <a:pt x="1567991" y="386499"/>
                  <a:pt x="1608213" y="399252"/>
                  <a:pt x="1649690" y="405352"/>
                </a:cubicBezTo>
                <a:cubicBezTo>
                  <a:pt x="1715271" y="414996"/>
                  <a:pt x="1847653" y="424206"/>
                  <a:pt x="1847653" y="424206"/>
                </a:cubicBezTo>
                <a:cubicBezTo>
                  <a:pt x="1863364" y="427348"/>
                  <a:pt x="1878926" y="431367"/>
                  <a:pt x="1894787" y="433633"/>
                </a:cubicBezTo>
                <a:cubicBezTo>
                  <a:pt x="1922955" y="437657"/>
                  <a:pt x="1952023" y="436159"/>
                  <a:pt x="1979628" y="443060"/>
                </a:cubicBezTo>
                <a:cubicBezTo>
                  <a:pt x="1990619" y="445808"/>
                  <a:pt x="1998690" y="455328"/>
                  <a:pt x="2007909" y="461913"/>
                </a:cubicBezTo>
                <a:cubicBezTo>
                  <a:pt x="2020694" y="471045"/>
                  <a:pt x="2031563" y="483168"/>
                  <a:pt x="2045616" y="490194"/>
                </a:cubicBezTo>
                <a:cubicBezTo>
                  <a:pt x="2063391" y="499082"/>
                  <a:pt x="2082690" y="505149"/>
                  <a:pt x="2102177" y="509047"/>
                </a:cubicBezTo>
                <a:cubicBezTo>
                  <a:pt x="2120105" y="512633"/>
                  <a:pt x="2158266" y="518238"/>
                  <a:pt x="2177591" y="527901"/>
                </a:cubicBezTo>
                <a:cubicBezTo>
                  <a:pt x="2181566" y="529888"/>
                  <a:pt x="2183876" y="534186"/>
                  <a:pt x="2187018" y="5373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>
            <a:off x="4487159" y="4166647"/>
            <a:ext cx="189402" cy="313703"/>
          </a:xfrm>
          <a:custGeom>
            <a:avLst/>
            <a:gdLst>
              <a:gd name="connsiteX0" fmla="*/ 0 w 189402"/>
              <a:gd name="connsiteY0" fmla="*/ 18854 h 313703"/>
              <a:gd name="connsiteX1" fmla="*/ 18853 w 189402"/>
              <a:gd name="connsiteY1" fmla="*/ 216817 h 313703"/>
              <a:gd name="connsiteX2" fmla="*/ 28280 w 189402"/>
              <a:gd name="connsiteY2" fmla="*/ 188537 h 313703"/>
              <a:gd name="connsiteX3" fmla="*/ 47134 w 189402"/>
              <a:gd name="connsiteY3" fmla="*/ 47134 h 313703"/>
              <a:gd name="connsiteX4" fmla="*/ 56561 w 189402"/>
              <a:gd name="connsiteY4" fmla="*/ 18854 h 313703"/>
              <a:gd name="connsiteX5" fmla="*/ 84841 w 189402"/>
              <a:gd name="connsiteY5" fmla="*/ 0 h 313703"/>
              <a:gd name="connsiteX6" fmla="*/ 122548 w 189402"/>
              <a:gd name="connsiteY6" fmla="*/ 9427 h 313703"/>
              <a:gd name="connsiteX7" fmla="*/ 141402 w 189402"/>
              <a:gd name="connsiteY7" fmla="*/ 37708 h 313703"/>
              <a:gd name="connsiteX8" fmla="*/ 160255 w 189402"/>
              <a:gd name="connsiteY8" fmla="*/ 113122 h 313703"/>
              <a:gd name="connsiteX9" fmla="*/ 169682 w 189402"/>
              <a:gd name="connsiteY9" fmla="*/ 150829 h 313703"/>
              <a:gd name="connsiteX10" fmla="*/ 179109 w 189402"/>
              <a:gd name="connsiteY10" fmla="*/ 226244 h 313703"/>
              <a:gd name="connsiteX11" fmla="*/ 188536 w 189402"/>
              <a:gd name="connsiteY11" fmla="*/ 254524 h 313703"/>
              <a:gd name="connsiteX12" fmla="*/ 188536 w 189402"/>
              <a:gd name="connsiteY12" fmla="*/ 301658 h 3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402" h="313703">
                <a:moveTo>
                  <a:pt x="0" y="18854"/>
                </a:moveTo>
                <a:cubicBezTo>
                  <a:pt x="15082" y="426047"/>
                  <a:pt x="-5643" y="327052"/>
                  <a:pt x="18853" y="216817"/>
                </a:cubicBezTo>
                <a:cubicBezTo>
                  <a:pt x="21008" y="207117"/>
                  <a:pt x="25138" y="197964"/>
                  <a:pt x="28280" y="188537"/>
                </a:cubicBezTo>
                <a:cubicBezTo>
                  <a:pt x="30574" y="170185"/>
                  <a:pt x="42797" y="68817"/>
                  <a:pt x="47134" y="47134"/>
                </a:cubicBezTo>
                <a:cubicBezTo>
                  <a:pt x="49083" y="37390"/>
                  <a:pt x="50354" y="26613"/>
                  <a:pt x="56561" y="18854"/>
                </a:cubicBezTo>
                <a:cubicBezTo>
                  <a:pt x="63639" y="10007"/>
                  <a:pt x="75414" y="6285"/>
                  <a:pt x="84841" y="0"/>
                </a:cubicBezTo>
                <a:cubicBezTo>
                  <a:pt x="97410" y="3142"/>
                  <a:pt x="111768" y="2240"/>
                  <a:pt x="122548" y="9427"/>
                </a:cubicBezTo>
                <a:cubicBezTo>
                  <a:pt x="131975" y="15712"/>
                  <a:pt x="136335" y="27574"/>
                  <a:pt x="141402" y="37708"/>
                </a:cubicBezTo>
                <a:cubicBezTo>
                  <a:pt x="151511" y="57925"/>
                  <a:pt x="155951" y="93755"/>
                  <a:pt x="160255" y="113122"/>
                </a:cubicBezTo>
                <a:cubicBezTo>
                  <a:pt x="163065" y="125769"/>
                  <a:pt x="166540" y="138260"/>
                  <a:pt x="169682" y="150829"/>
                </a:cubicBezTo>
                <a:cubicBezTo>
                  <a:pt x="172824" y="175967"/>
                  <a:pt x="174577" y="201319"/>
                  <a:pt x="179109" y="226244"/>
                </a:cubicBezTo>
                <a:cubicBezTo>
                  <a:pt x="180887" y="236020"/>
                  <a:pt x="187303" y="244664"/>
                  <a:pt x="188536" y="254524"/>
                </a:cubicBezTo>
                <a:cubicBezTo>
                  <a:pt x="190485" y="270114"/>
                  <a:pt x="188536" y="285947"/>
                  <a:pt x="188536" y="3016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4779390" y="4204355"/>
            <a:ext cx="216816" cy="273377"/>
          </a:xfrm>
          <a:custGeom>
            <a:avLst/>
            <a:gdLst>
              <a:gd name="connsiteX0" fmla="*/ 216816 w 216816"/>
              <a:gd name="connsiteY0" fmla="*/ 0 h 273377"/>
              <a:gd name="connsiteX1" fmla="*/ 56561 w 216816"/>
              <a:gd name="connsiteY1" fmla="*/ 9426 h 273377"/>
              <a:gd name="connsiteX2" fmla="*/ 28280 w 216816"/>
              <a:gd name="connsiteY2" fmla="*/ 28280 h 273377"/>
              <a:gd name="connsiteX3" fmla="*/ 9426 w 216816"/>
              <a:gd name="connsiteY3" fmla="*/ 84841 h 273377"/>
              <a:gd name="connsiteX4" fmla="*/ 18853 w 216816"/>
              <a:gd name="connsiteY4" fmla="*/ 113121 h 273377"/>
              <a:gd name="connsiteX5" fmla="*/ 103695 w 216816"/>
              <a:gd name="connsiteY5" fmla="*/ 160255 h 273377"/>
              <a:gd name="connsiteX6" fmla="*/ 131975 w 216816"/>
              <a:gd name="connsiteY6" fmla="*/ 169682 h 273377"/>
              <a:gd name="connsiteX7" fmla="*/ 141402 w 216816"/>
              <a:gd name="connsiteY7" fmla="*/ 254523 h 273377"/>
              <a:gd name="connsiteX8" fmla="*/ 84841 w 216816"/>
              <a:gd name="connsiteY8" fmla="*/ 273377 h 273377"/>
              <a:gd name="connsiteX9" fmla="*/ 0 w 216816"/>
              <a:gd name="connsiteY9" fmla="*/ 263950 h 2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816" h="273377">
                <a:moveTo>
                  <a:pt x="216816" y="0"/>
                </a:moveTo>
                <a:cubicBezTo>
                  <a:pt x="163398" y="3142"/>
                  <a:pt x="109480" y="1488"/>
                  <a:pt x="56561" y="9426"/>
                </a:cubicBezTo>
                <a:cubicBezTo>
                  <a:pt x="45357" y="11107"/>
                  <a:pt x="34285" y="18672"/>
                  <a:pt x="28280" y="28280"/>
                </a:cubicBezTo>
                <a:cubicBezTo>
                  <a:pt x="17747" y="45133"/>
                  <a:pt x="9426" y="84841"/>
                  <a:pt x="9426" y="84841"/>
                </a:cubicBezTo>
                <a:cubicBezTo>
                  <a:pt x="12568" y="94268"/>
                  <a:pt x="13341" y="104853"/>
                  <a:pt x="18853" y="113121"/>
                </a:cubicBezTo>
                <a:cubicBezTo>
                  <a:pt x="43045" y="149408"/>
                  <a:pt x="61530" y="146200"/>
                  <a:pt x="103695" y="160255"/>
                </a:cubicBezTo>
                <a:lnTo>
                  <a:pt x="131975" y="169682"/>
                </a:lnTo>
                <a:cubicBezTo>
                  <a:pt x="134634" y="177659"/>
                  <a:pt x="166782" y="236394"/>
                  <a:pt x="141402" y="254523"/>
                </a:cubicBezTo>
                <a:cubicBezTo>
                  <a:pt x="125230" y="266074"/>
                  <a:pt x="84841" y="273377"/>
                  <a:pt x="84841" y="273377"/>
                </a:cubicBezTo>
                <a:cubicBezTo>
                  <a:pt x="18982" y="262400"/>
                  <a:pt x="47394" y="263950"/>
                  <a:pt x="0" y="2639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5128181" y="4213781"/>
            <a:ext cx="349469" cy="301658"/>
          </a:xfrm>
          <a:custGeom>
            <a:avLst/>
            <a:gdLst>
              <a:gd name="connsiteX0" fmla="*/ 0 w 349469"/>
              <a:gd name="connsiteY0" fmla="*/ 0 h 301658"/>
              <a:gd name="connsiteX1" fmla="*/ 18854 w 349469"/>
              <a:gd name="connsiteY1" fmla="*/ 160256 h 301658"/>
              <a:gd name="connsiteX2" fmla="*/ 37708 w 349469"/>
              <a:gd name="connsiteY2" fmla="*/ 216817 h 301658"/>
              <a:gd name="connsiteX3" fmla="*/ 84842 w 349469"/>
              <a:gd name="connsiteY3" fmla="*/ 273378 h 301658"/>
              <a:gd name="connsiteX4" fmla="*/ 141403 w 349469"/>
              <a:gd name="connsiteY4" fmla="*/ 301658 h 301658"/>
              <a:gd name="connsiteX5" fmla="*/ 216817 w 349469"/>
              <a:gd name="connsiteY5" fmla="*/ 235671 h 301658"/>
              <a:gd name="connsiteX6" fmla="*/ 226244 w 349469"/>
              <a:gd name="connsiteY6" fmla="*/ 197963 h 301658"/>
              <a:gd name="connsiteX7" fmla="*/ 245097 w 349469"/>
              <a:gd name="connsiteY7" fmla="*/ 254524 h 301658"/>
              <a:gd name="connsiteX8" fmla="*/ 263951 w 349469"/>
              <a:gd name="connsiteY8" fmla="*/ 282805 h 301658"/>
              <a:gd name="connsiteX9" fmla="*/ 329939 w 349469"/>
              <a:gd name="connsiteY9" fmla="*/ 273378 h 301658"/>
              <a:gd name="connsiteX10" fmla="*/ 339365 w 349469"/>
              <a:gd name="connsiteY10" fmla="*/ 235671 h 301658"/>
              <a:gd name="connsiteX11" fmla="*/ 348792 w 349469"/>
              <a:gd name="connsiteY11" fmla="*/ 75415 h 3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469" h="301658">
                <a:moveTo>
                  <a:pt x="0" y="0"/>
                </a:moveTo>
                <a:cubicBezTo>
                  <a:pt x="2346" y="23457"/>
                  <a:pt x="11499" y="128385"/>
                  <a:pt x="18854" y="160256"/>
                </a:cubicBezTo>
                <a:cubicBezTo>
                  <a:pt x="23323" y="179621"/>
                  <a:pt x="26684" y="200281"/>
                  <a:pt x="37708" y="216817"/>
                </a:cubicBezTo>
                <a:cubicBezTo>
                  <a:pt x="56246" y="244624"/>
                  <a:pt x="57623" y="250695"/>
                  <a:pt x="84842" y="273378"/>
                </a:cubicBezTo>
                <a:cubicBezTo>
                  <a:pt x="109207" y="293682"/>
                  <a:pt x="113060" y="292210"/>
                  <a:pt x="141403" y="301658"/>
                </a:cubicBezTo>
                <a:cubicBezTo>
                  <a:pt x="207390" y="257666"/>
                  <a:pt x="185394" y="282804"/>
                  <a:pt x="216817" y="235671"/>
                </a:cubicBezTo>
                <a:cubicBezTo>
                  <a:pt x="219959" y="223102"/>
                  <a:pt x="215464" y="190776"/>
                  <a:pt x="226244" y="197963"/>
                </a:cubicBezTo>
                <a:cubicBezTo>
                  <a:pt x="242780" y="208987"/>
                  <a:pt x="234073" y="237988"/>
                  <a:pt x="245097" y="254524"/>
                </a:cubicBezTo>
                <a:lnTo>
                  <a:pt x="263951" y="282805"/>
                </a:lnTo>
                <a:cubicBezTo>
                  <a:pt x="285947" y="279663"/>
                  <a:pt x="311097" y="285154"/>
                  <a:pt x="329939" y="273378"/>
                </a:cubicBezTo>
                <a:cubicBezTo>
                  <a:pt x="340925" y="266511"/>
                  <a:pt x="337047" y="248418"/>
                  <a:pt x="339365" y="235671"/>
                </a:cubicBezTo>
                <a:cubicBezTo>
                  <a:pt x="353236" y="159378"/>
                  <a:pt x="348792" y="162484"/>
                  <a:pt x="348792" y="754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12"/>
          <p:cNvSpPr/>
          <p:nvPr/>
        </p:nvSpPr>
        <p:spPr>
          <a:xfrm>
            <a:off x="5586818" y="4270342"/>
            <a:ext cx="276654" cy="263951"/>
          </a:xfrm>
          <a:custGeom>
            <a:avLst/>
            <a:gdLst>
              <a:gd name="connsiteX0" fmla="*/ 69264 w 276654"/>
              <a:gd name="connsiteY0" fmla="*/ 131976 h 263951"/>
              <a:gd name="connsiteX1" fmla="*/ 191813 w 276654"/>
              <a:gd name="connsiteY1" fmla="*/ 122549 h 263951"/>
              <a:gd name="connsiteX2" fmla="*/ 267227 w 276654"/>
              <a:gd name="connsiteY2" fmla="*/ 113122 h 263951"/>
              <a:gd name="connsiteX3" fmla="*/ 276654 w 276654"/>
              <a:gd name="connsiteY3" fmla="*/ 75415 h 263951"/>
              <a:gd name="connsiteX4" fmla="*/ 267227 w 276654"/>
              <a:gd name="connsiteY4" fmla="*/ 47134 h 263951"/>
              <a:gd name="connsiteX5" fmla="*/ 210667 w 276654"/>
              <a:gd name="connsiteY5" fmla="*/ 28281 h 263951"/>
              <a:gd name="connsiteX6" fmla="*/ 182386 w 276654"/>
              <a:gd name="connsiteY6" fmla="*/ 18854 h 263951"/>
              <a:gd name="connsiteX7" fmla="*/ 154106 w 276654"/>
              <a:gd name="connsiteY7" fmla="*/ 9427 h 263951"/>
              <a:gd name="connsiteX8" fmla="*/ 125825 w 276654"/>
              <a:gd name="connsiteY8" fmla="*/ 0 h 263951"/>
              <a:gd name="connsiteX9" fmla="*/ 40984 w 276654"/>
              <a:gd name="connsiteY9" fmla="*/ 18854 h 263951"/>
              <a:gd name="connsiteX10" fmla="*/ 12704 w 276654"/>
              <a:gd name="connsiteY10" fmla="*/ 47134 h 263951"/>
              <a:gd name="connsiteX11" fmla="*/ 12704 w 276654"/>
              <a:gd name="connsiteY11" fmla="*/ 160256 h 263951"/>
              <a:gd name="connsiteX12" fmla="*/ 31557 w 276654"/>
              <a:gd name="connsiteY12" fmla="*/ 188536 h 263951"/>
              <a:gd name="connsiteX13" fmla="*/ 97545 w 276654"/>
              <a:gd name="connsiteY13" fmla="*/ 207390 h 263951"/>
              <a:gd name="connsiteX14" fmla="*/ 172959 w 276654"/>
              <a:gd name="connsiteY14" fmla="*/ 254524 h 263951"/>
              <a:gd name="connsiteX15" fmla="*/ 201240 w 276654"/>
              <a:gd name="connsiteY15" fmla="*/ 263951 h 263951"/>
              <a:gd name="connsiteX16" fmla="*/ 257801 w 276654"/>
              <a:gd name="connsiteY16" fmla="*/ 254524 h 26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654" h="263951">
                <a:moveTo>
                  <a:pt x="69264" y="131976"/>
                </a:moveTo>
                <a:lnTo>
                  <a:pt x="191813" y="122549"/>
                </a:lnTo>
                <a:cubicBezTo>
                  <a:pt x="217033" y="120147"/>
                  <a:pt x="245081" y="125425"/>
                  <a:pt x="267227" y="113122"/>
                </a:cubicBezTo>
                <a:cubicBezTo>
                  <a:pt x="278552" y="106830"/>
                  <a:pt x="273512" y="87984"/>
                  <a:pt x="276654" y="75415"/>
                </a:cubicBezTo>
                <a:cubicBezTo>
                  <a:pt x="273512" y="65988"/>
                  <a:pt x="275313" y="52910"/>
                  <a:pt x="267227" y="47134"/>
                </a:cubicBezTo>
                <a:cubicBezTo>
                  <a:pt x="251056" y="35583"/>
                  <a:pt x="229520" y="34565"/>
                  <a:pt x="210667" y="28281"/>
                </a:cubicBezTo>
                <a:lnTo>
                  <a:pt x="182386" y="18854"/>
                </a:lnTo>
                <a:lnTo>
                  <a:pt x="154106" y="9427"/>
                </a:lnTo>
                <a:lnTo>
                  <a:pt x="125825" y="0"/>
                </a:lnTo>
                <a:cubicBezTo>
                  <a:pt x="118980" y="1141"/>
                  <a:pt x="56456" y="8539"/>
                  <a:pt x="40984" y="18854"/>
                </a:cubicBezTo>
                <a:cubicBezTo>
                  <a:pt x="29892" y="26249"/>
                  <a:pt x="22131" y="37707"/>
                  <a:pt x="12704" y="47134"/>
                </a:cubicBezTo>
                <a:cubicBezTo>
                  <a:pt x="-3096" y="94534"/>
                  <a:pt x="-5337" y="88090"/>
                  <a:pt x="12704" y="160256"/>
                </a:cubicBezTo>
                <a:cubicBezTo>
                  <a:pt x="15452" y="171247"/>
                  <a:pt x="22710" y="181459"/>
                  <a:pt x="31557" y="188536"/>
                </a:cubicBezTo>
                <a:cubicBezTo>
                  <a:pt x="37704" y="193453"/>
                  <a:pt x="95081" y="206774"/>
                  <a:pt x="97545" y="207390"/>
                </a:cubicBezTo>
                <a:cubicBezTo>
                  <a:pt x="127422" y="252206"/>
                  <a:pt x="105650" y="232087"/>
                  <a:pt x="172959" y="254524"/>
                </a:cubicBezTo>
                <a:lnTo>
                  <a:pt x="201240" y="263951"/>
                </a:lnTo>
                <a:cubicBezTo>
                  <a:pt x="251455" y="253908"/>
                  <a:pt x="232352" y="254524"/>
                  <a:pt x="257801" y="2545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 13"/>
          <p:cNvSpPr/>
          <p:nvPr/>
        </p:nvSpPr>
        <p:spPr>
          <a:xfrm>
            <a:off x="6023728" y="4297253"/>
            <a:ext cx="188536" cy="237040"/>
          </a:xfrm>
          <a:custGeom>
            <a:avLst/>
            <a:gdLst>
              <a:gd name="connsiteX0" fmla="*/ 0 w 188536"/>
              <a:gd name="connsiteY0" fmla="*/ 29650 h 237040"/>
              <a:gd name="connsiteX1" fmla="*/ 9427 w 188536"/>
              <a:gd name="connsiteY1" fmla="*/ 133345 h 237040"/>
              <a:gd name="connsiteX2" fmla="*/ 28280 w 188536"/>
              <a:gd name="connsiteY2" fmla="*/ 237040 h 237040"/>
              <a:gd name="connsiteX3" fmla="*/ 37707 w 188536"/>
              <a:gd name="connsiteY3" fmla="*/ 48504 h 237040"/>
              <a:gd name="connsiteX4" fmla="*/ 47134 w 188536"/>
              <a:gd name="connsiteY4" fmla="*/ 20223 h 237040"/>
              <a:gd name="connsiteX5" fmla="*/ 188536 w 188536"/>
              <a:gd name="connsiteY5" fmla="*/ 1370 h 23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536" h="237040">
                <a:moveTo>
                  <a:pt x="0" y="29650"/>
                </a:moveTo>
                <a:cubicBezTo>
                  <a:pt x="3142" y="64215"/>
                  <a:pt x="5372" y="98875"/>
                  <a:pt x="9427" y="133345"/>
                </a:cubicBezTo>
                <a:cubicBezTo>
                  <a:pt x="12874" y="162650"/>
                  <a:pt x="22324" y="207260"/>
                  <a:pt x="28280" y="237040"/>
                </a:cubicBezTo>
                <a:cubicBezTo>
                  <a:pt x="31422" y="174195"/>
                  <a:pt x="32256" y="111191"/>
                  <a:pt x="37707" y="48504"/>
                </a:cubicBezTo>
                <a:cubicBezTo>
                  <a:pt x="38568" y="38604"/>
                  <a:pt x="39048" y="25999"/>
                  <a:pt x="47134" y="20223"/>
                </a:cubicBezTo>
                <a:cubicBezTo>
                  <a:pt x="86048" y="-7573"/>
                  <a:pt x="147112" y="1370"/>
                  <a:pt x="188536" y="13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>
            <a:off x="6268825" y="4279769"/>
            <a:ext cx="283048" cy="292231"/>
          </a:xfrm>
          <a:custGeom>
            <a:avLst/>
            <a:gdLst>
              <a:gd name="connsiteX0" fmla="*/ 263950 w 283048"/>
              <a:gd name="connsiteY0" fmla="*/ 0 h 292231"/>
              <a:gd name="connsiteX1" fmla="*/ 216816 w 283048"/>
              <a:gd name="connsiteY1" fmla="*/ 9427 h 292231"/>
              <a:gd name="connsiteX2" fmla="*/ 160255 w 283048"/>
              <a:gd name="connsiteY2" fmla="*/ 18854 h 292231"/>
              <a:gd name="connsiteX3" fmla="*/ 131975 w 283048"/>
              <a:gd name="connsiteY3" fmla="*/ 28280 h 292231"/>
              <a:gd name="connsiteX4" fmla="*/ 94268 w 283048"/>
              <a:gd name="connsiteY4" fmla="*/ 84841 h 292231"/>
              <a:gd name="connsiteX5" fmla="*/ 103695 w 283048"/>
              <a:gd name="connsiteY5" fmla="*/ 113122 h 292231"/>
              <a:gd name="connsiteX6" fmla="*/ 160255 w 283048"/>
              <a:gd name="connsiteY6" fmla="*/ 141402 h 292231"/>
              <a:gd name="connsiteX7" fmla="*/ 235670 w 283048"/>
              <a:gd name="connsiteY7" fmla="*/ 169683 h 292231"/>
              <a:gd name="connsiteX8" fmla="*/ 263950 w 283048"/>
              <a:gd name="connsiteY8" fmla="*/ 188536 h 292231"/>
              <a:gd name="connsiteX9" fmla="*/ 263950 w 283048"/>
              <a:gd name="connsiteY9" fmla="*/ 245097 h 292231"/>
              <a:gd name="connsiteX10" fmla="*/ 207389 w 283048"/>
              <a:gd name="connsiteY10" fmla="*/ 263951 h 292231"/>
              <a:gd name="connsiteX11" fmla="*/ 141402 w 283048"/>
              <a:gd name="connsiteY11" fmla="*/ 282804 h 292231"/>
              <a:gd name="connsiteX12" fmla="*/ 113121 w 283048"/>
              <a:gd name="connsiteY12" fmla="*/ 292231 h 292231"/>
              <a:gd name="connsiteX13" fmla="*/ 0 w 283048"/>
              <a:gd name="connsiteY13" fmla="*/ 282804 h 29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048" h="292231">
                <a:moveTo>
                  <a:pt x="263950" y="0"/>
                </a:moveTo>
                <a:lnTo>
                  <a:pt x="216816" y="9427"/>
                </a:lnTo>
                <a:cubicBezTo>
                  <a:pt x="198011" y="12846"/>
                  <a:pt x="178914" y="14708"/>
                  <a:pt x="160255" y="18854"/>
                </a:cubicBezTo>
                <a:cubicBezTo>
                  <a:pt x="150555" y="21009"/>
                  <a:pt x="141402" y="25138"/>
                  <a:pt x="131975" y="28280"/>
                </a:cubicBezTo>
                <a:cubicBezTo>
                  <a:pt x="119406" y="47134"/>
                  <a:pt x="87103" y="63345"/>
                  <a:pt x="94268" y="84841"/>
                </a:cubicBezTo>
                <a:cubicBezTo>
                  <a:pt x="97410" y="94268"/>
                  <a:pt x="97487" y="105363"/>
                  <a:pt x="103695" y="113122"/>
                </a:cubicBezTo>
                <a:cubicBezTo>
                  <a:pt x="119447" y="132812"/>
                  <a:pt x="139467" y="132493"/>
                  <a:pt x="160255" y="141402"/>
                </a:cubicBezTo>
                <a:cubicBezTo>
                  <a:pt x="229268" y="170979"/>
                  <a:pt x="166152" y="152303"/>
                  <a:pt x="235670" y="169683"/>
                </a:cubicBezTo>
                <a:cubicBezTo>
                  <a:pt x="245097" y="175967"/>
                  <a:pt x="255939" y="180525"/>
                  <a:pt x="263950" y="188536"/>
                </a:cubicBezTo>
                <a:cubicBezTo>
                  <a:pt x="283288" y="207874"/>
                  <a:pt x="294890" y="225760"/>
                  <a:pt x="263950" y="245097"/>
                </a:cubicBezTo>
                <a:cubicBezTo>
                  <a:pt x="247097" y="255630"/>
                  <a:pt x="226243" y="257667"/>
                  <a:pt x="207389" y="263951"/>
                </a:cubicBezTo>
                <a:cubicBezTo>
                  <a:pt x="139597" y="286548"/>
                  <a:pt x="224241" y="259135"/>
                  <a:pt x="141402" y="282804"/>
                </a:cubicBezTo>
                <a:cubicBezTo>
                  <a:pt x="131847" y="285534"/>
                  <a:pt x="122548" y="289089"/>
                  <a:pt x="113121" y="292231"/>
                </a:cubicBezTo>
                <a:lnTo>
                  <a:pt x="0" y="2828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/>
          <p:cNvSpPr/>
          <p:nvPr/>
        </p:nvSpPr>
        <p:spPr>
          <a:xfrm>
            <a:off x="6796726" y="3968685"/>
            <a:ext cx="387495" cy="527901"/>
          </a:xfrm>
          <a:custGeom>
            <a:avLst/>
            <a:gdLst>
              <a:gd name="connsiteX0" fmla="*/ 0 w 387495"/>
              <a:gd name="connsiteY0" fmla="*/ 47134 h 527901"/>
              <a:gd name="connsiteX1" fmla="*/ 103695 w 387495"/>
              <a:gd name="connsiteY1" fmla="*/ 9426 h 527901"/>
              <a:gd name="connsiteX2" fmla="*/ 131975 w 387495"/>
              <a:gd name="connsiteY2" fmla="*/ 0 h 527901"/>
              <a:gd name="connsiteX3" fmla="*/ 245097 w 387495"/>
              <a:gd name="connsiteY3" fmla="*/ 9426 h 527901"/>
              <a:gd name="connsiteX4" fmla="*/ 282804 w 387495"/>
              <a:gd name="connsiteY4" fmla="*/ 18853 h 527901"/>
              <a:gd name="connsiteX5" fmla="*/ 301658 w 387495"/>
              <a:gd name="connsiteY5" fmla="*/ 47134 h 527901"/>
              <a:gd name="connsiteX6" fmla="*/ 358218 w 387495"/>
              <a:gd name="connsiteY6" fmla="*/ 84841 h 527901"/>
              <a:gd name="connsiteX7" fmla="*/ 377072 w 387495"/>
              <a:gd name="connsiteY7" fmla="*/ 113121 h 527901"/>
              <a:gd name="connsiteX8" fmla="*/ 377072 w 387495"/>
              <a:gd name="connsiteY8" fmla="*/ 207389 h 527901"/>
              <a:gd name="connsiteX9" fmla="*/ 358218 w 387495"/>
              <a:gd name="connsiteY9" fmla="*/ 235670 h 527901"/>
              <a:gd name="connsiteX10" fmla="*/ 301658 w 387495"/>
              <a:gd name="connsiteY10" fmla="*/ 273377 h 527901"/>
              <a:gd name="connsiteX11" fmla="*/ 273377 w 387495"/>
              <a:gd name="connsiteY11" fmla="*/ 292230 h 527901"/>
              <a:gd name="connsiteX12" fmla="*/ 188536 w 387495"/>
              <a:gd name="connsiteY12" fmla="*/ 339364 h 527901"/>
              <a:gd name="connsiteX13" fmla="*/ 150829 w 387495"/>
              <a:gd name="connsiteY13" fmla="*/ 348791 h 527901"/>
              <a:gd name="connsiteX14" fmla="*/ 103695 w 387495"/>
              <a:gd name="connsiteY14" fmla="*/ 358218 h 527901"/>
              <a:gd name="connsiteX15" fmla="*/ 103695 w 387495"/>
              <a:gd name="connsiteY15" fmla="*/ 527901 h 52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7495" h="527901">
                <a:moveTo>
                  <a:pt x="0" y="47134"/>
                </a:moveTo>
                <a:cubicBezTo>
                  <a:pt x="65577" y="20903"/>
                  <a:pt x="31091" y="33627"/>
                  <a:pt x="103695" y="9426"/>
                </a:cubicBezTo>
                <a:lnTo>
                  <a:pt x="131975" y="0"/>
                </a:lnTo>
                <a:cubicBezTo>
                  <a:pt x="169682" y="3142"/>
                  <a:pt x="207551" y="4733"/>
                  <a:pt x="245097" y="9426"/>
                </a:cubicBezTo>
                <a:cubicBezTo>
                  <a:pt x="257953" y="11033"/>
                  <a:pt x="272024" y="11666"/>
                  <a:pt x="282804" y="18853"/>
                </a:cubicBezTo>
                <a:cubicBezTo>
                  <a:pt x="292231" y="25138"/>
                  <a:pt x="293131" y="39673"/>
                  <a:pt x="301658" y="47134"/>
                </a:cubicBezTo>
                <a:cubicBezTo>
                  <a:pt x="318711" y="62055"/>
                  <a:pt x="358218" y="84841"/>
                  <a:pt x="358218" y="84841"/>
                </a:cubicBezTo>
                <a:cubicBezTo>
                  <a:pt x="364503" y="94268"/>
                  <a:pt x="372005" y="102988"/>
                  <a:pt x="377072" y="113121"/>
                </a:cubicBezTo>
                <a:cubicBezTo>
                  <a:pt x="393280" y="145536"/>
                  <a:pt x="388453" y="169453"/>
                  <a:pt x="377072" y="207389"/>
                </a:cubicBezTo>
                <a:cubicBezTo>
                  <a:pt x="373816" y="218241"/>
                  <a:pt x="366745" y="228209"/>
                  <a:pt x="358218" y="235670"/>
                </a:cubicBezTo>
                <a:cubicBezTo>
                  <a:pt x="341165" y="250591"/>
                  <a:pt x="320511" y="260808"/>
                  <a:pt x="301658" y="273377"/>
                </a:cubicBezTo>
                <a:cubicBezTo>
                  <a:pt x="292231" y="279662"/>
                  <a:pt x="281388" y="284219"/>
                  <a:pt x="273377" y="292230"/>
                </a:cubicBezTo>
                <a:cubicBezTo>
                  <a:pt x="236202" y="329407"/>
                  <a:pt x="250057" y="323983"/>
                  <a:pt x="188536" y="339364"/>
                </a:cubicBezTo>
                <a:cubicBezTo>
                  <a:pt x="175967" y="342506"/>
                  <a:pt x="163476" y="345980"/>
                  <a:pt x="150829" y="348791"/>
                </a:cubicBezTo>
                <a:cubicBezTo>
                  <a:pt x="135188" y="352267"/>
                  <a:pt x="107773" y="342723"/>
                  <a:pt x="103695" y="358218"/>
                </a:cubicBezTo>
                <a:cubicBezTo>
                  <a:pt x="89301" y="412917"/>
                  <a:pt x="103695" y="471340"/>
                  <a:pt x="103695" y="5279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reeform 16"/>
          <p:cNvSpPr/>
          <p:nvPr/>
        </p:nvSpPr>
        <p:spPr>
          <a:xfrm>
            <a:off x="6909203" y="4675641"/>
            <a:ext cx="38352" cy="66491"/>
          </a:xfrm>
          <a:custGeom>
            <a:avLst/>
            <a:gdLst>
              <a:gd name="connsiteX0" fmla="*/ 10071 w 38352"/>
              <a:gd name="connsiteY0" fmla="*/ 54 h 66491"/>
              <a:gd name="connsiteX1" fmla="*/ 38352 w 38352"/>
              <a:gd name="connsiteY1" fmla="*/ 47188 h 66491"/>
              <a:gd name="connsiteX2" fmla="*/ 10071 w 38352"/>
              <a:gd name="connsiteY2" fmla="*/ 66041 h 66491"/>
              <a:gd name="connsiteX3" fmla="*/ 644 w 38352"/>
              <a:gd name="connsiteY3" fmla="*/ 37761 h 66491"/>
              <a:gd name="connsiteX4" fmla="*/ 10071 w 38352"/>
              <a:gd name="connsiteY4" fmla="*/ 54 h 6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52" h="66491">
                <a:moveTo>
                  <a:pt x="10071" y="54"/>
                </a:moveTo>
                <a:cubicBezTo>
                  <a:pt x="16356" y="1625"/>
                  <a:pt x="38352" y="28865"/>
                  <a:pt x="38352" y="47188"/>
                </a:cubicBezTo>
                <a:cubicBezTo>
                  <a:pt x="38352" y="58518"/>
                  <a:pt x="21062" y="68789"/>
                  <a:pt x="10071" y="66041"/>
                </a:cubicBezTo>
                <a:cubicBezTo>
                  <a:pt x="431" y="63631"/>
                  <a:pt x="4334" y="46987"/>
                  <a:pt x="644" y="37761"/>
                </a:cubicBezTo>
                <a:cubicBezTo>
                  <a:pt x="-1965" y="31237"/>
                  <a:pt x="3786" y="-1517"/>
                  <a:pt x="10071" y="5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08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189932"/>
            <a:ext cx="3600401" cy="363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AI may take your job - in 120 years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21" y="1327447"/>
            <a:ext cx="5112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AI programs could end up doing battle in cyberspace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8203" y="4856391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technological singularity</a:t>
            </a:r>
          </a:p>
          <a:p>
            <a:endParaRPr lang="en-GB" i="1" dirty="0"/>
          </a:p>
          <a:p>
            <a:r>
              <a:rPr lang="en-GB" i="1" dirty="0"/>
              <a:t>Variously predicted for 2030, 2040, 2045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30831"/>
            <a:ext cx="2331952" cy="18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1521" y="6148224"/>
            <a:ext cx="3312368" cy="447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/>
              <a:t>Open letter calling on the UN to ban lethal autonomous weapons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5331"/>
            <a:ext cx="3240360" cy="18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717032"/>
            <a:ext cx="3240360" cy="23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1696779"/>
            <a:ext cx="4968551" cy="27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0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916832"/>
            <a:ext cx="5760640" cy="4209331"/>
          </a:xfrm>
        </p:spPr>
        <p:txBody>
          <a:bodyPr/>
          <a:lstStyle/>
          <a:p>
            <a:r>
              <a:rPr lang="en-GB" dirty="0"/>
              <a:t>What are we talking about?</a:t>
            </a:r>
          </a:p>
          <a:p>
            <a:pPr lvl="1"/>
            <a:r>
              <a:rPr lang="en-GB" sz="3200" dirty="0"/>
              <a:t>Achievability?</a:t>
            </a:r>
          </a:p>
          <a:p>
            <a:pPr lvl="1"/>
            <a:r>
              <a:rPr lang="en-GB" sz="3200" dirty="0"/>
              <a:t>Controllability?</a:t>
            </a:r>
          </a:p>
          <a:p>
            <a:pPr lvl="1"/>
            <a:r>
              <a:rPr lang="en-GB" sz="3200" dirty="0"/>
              <a:t>Desirability?</a:t>
            </a:r>
          </a:p>
          <a:p>
            <a:pPr lvl="1"/>
            <a:r>
              <a:rPr lang="en-GB" sz="3200" dirty="0"/>
              <a:t>Inevitability?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25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Weak AI, Strong AI &amp; AGI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Turing Test (Imitation Game), 1950</a:t>
            </a:r>
          </a:p>
          <a:p>
            <a:r>
              <a:rPr lang="en-GB" dirty="0"/>
              <a:t>Searle’s Chinese Room, 1980</a:t>
            </a:r>
          </a:p>
          <a:p>
            <a:r>
              <a:rPr lang="en-GB" dirty="0"/>
              <a:t>Weak AI</a:t>
            </a:r>
          </a:p>
          <a:p>
            <a:pPr lvl="1"/>
            <a:r>
              <a:rPr lang="en-GB" dirty="0"/>
              <a:t>An AI system that can act like it thinks and has a mind</a:t>
            </a:r>
          </a:p>
          <a:p>
            <a:pPr lvl="1"/>
            <a:r>
              <a:rPr lang="en-GB" dirty="0"/>
              <a:t>Non-sentient</a:t>
            </a:r>
          </a:p>
          <a:p>
            <a:r>
              <a:rPr lang="en-GB" dirty="0"/>
              <a:t>Strong AI</a:t>
            </a:r>
          </a:p>
          <a:p>
            <a:pPr lvl="1"/>
            <a:r>
              <a:rPr lang="en-GB" dirty="0"/>
              <a:t>An AI system that can think and has a mind</a:t>
            </a:r>
          </a:p>
          <a:p>
            <a:pPr lvl="1"/>
            <a:r>
              <a:rPr lang="en-GB" dirty="0"/>
              <a:t>Sentient ?</a:t>
            </a:r>
          </a:p>
          <a:p>
            <a:r>
              <a:rPr lang="en-GB" dirty="0"/>
              <a:t>Artificial General Intelligence (AGI)</a:t>
            </a:r>
          </a:p>
          <a:p>
            <a:pPr lvl="1"/>
            <a:r>
              <a:rPr lang="en-GB" dirty="0"/>
              <a:t>Being smart</a:t>
            </a:r>
          </a:p>
          <a:p>
            <a:pPr lvl="1"/>
            <a:r>
              <a:rPr lang="en-GB" dirty="0"/>
              <a:t>Common sense</a:t>
            </a:r>
          </a:p>
        </p:txBody>
      </p:sp>
    </p:spTree>
    <p:extLst>
      <p:ext uri="{BB962C8B-B14F-4D97-AF65-F5344CB8AC3E}">
        <p14:creationId xmlns:p14="http://schemas.microsoft.com/office/powerpoint/2010/main" val="344263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Turing’s Question:</a:t>
            </a:r>
            <a:br>
              <a:rPr lang="en-GB" dirty="0"/>
            </a:br>
            <a:r>
              <a:rPr lang="en-GB" dirty="0"/>
              <a:t>Can a Machine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4762872" cy="439248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 philosophical question?</a:t>
            </a:r>
          </a:p>
          <a:p>
            <a:r>
              <a:rPr lang="en-GB" dirty="0"/>
              <a:t>Searle’s rebuttal</a:t>
            </a:r>
          </a:p>
          <a:p>
            <a:r>
              <a:rPr lang="en-GB" dirty="0"/>
              <a:t>Is consciousness an emergent property?</a:t>
            </a:r>
          </a:p>
          <a:p>
            <a:r>
              <a:rPr lang="en-GB" dirty="0"/>
              <a:t>Could a sentient machine be constrained to operate within predefined parameters?</a:t>
            </a:r>
          </a:p>
          <a:p>
            <a:r>
              <a:rPr lang="en-GB" dirty="0"/>
              <a:t>Could even weak AI systems evolve beyond our intentions?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940943" cy="19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57" y="4365104"/>
            <a:ext cx="28575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04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Artificial intelligence and robots taking human jobs</a:t>
            </a:r>
          </a:p>
          <a:p>
            <a:pPr lvl="1"/>
            <a:r>
              <a:rPr lang="en-GB" dirty="0"/>
              <a:t>What happens if the many become unemployed and the few who control the technology become squillionaires?</a:t>
            </a:r>
          </a:p>
          <a:p>
            <a:r>
              <a:rPr lang="en-GB" dirty="0"/>
              <a:t>Military robots killing people</a:t>
            </a:r>
          </a:p>
          <a:p>
            <a:pPr lvl="1"/>
            <a:r>
              <a:rPr lang="en-GB" dirty="0"/>
              <a:t>Moral and practical objections</a:t>
            </a:r>
          </a:p>
          <a:p>
            <a:r>
              <a:rPr lang="en-GB" dirty="0"/>
              <a:t>Artificial intelligence delivering unforeseen outcomes</a:t>
            </a:r>
          </a:p>
          <a:p>
            <a:pPr lvl="1"/>
            <a:r>
              <a:rPr lang="en-GB" dirty="0"/>
              <a:t>Inexorable logic and human error</a:t>
            </a:r>
          </a:p>
          <a:p>
            <a:r>
              <a:rPr lang="en-GB" dirty="0"/>
              <a:t>Artificial intelligence outstripping human intelligence</a:t>
            </a:r>
          </a:p>
          <a:p>
            <a:pPr lvl="1"/>
            <a:r>
              <a:rPr lang="en-GB" dirty="0"/>
              <a:t>The Technological Singularity</a:t>
            </a:r>
          </a:p>
          <a:p>
            <a:r>
              <a:rPr lang="en-GB" dirty="0"/>
              <a:t>Artificial intelligence being subverted to criminal purposes</a:t>
            </a:r>
          </a:p>
          <a:p>
            <a:pPr lvl="1"/>
            <a:r>
              <a:rPr lang="en-GB" dirty="0"/>
              <a:t>AI will be available to all, not just the noble minded</a:t>
            </a:r>
          </a:p>
        </p:txBody>
      </p:sp>
    </p:spTree>
    <p:extLst>
      <p:ext uri="{BB962C8B-B14F-4D97-AF65-F5344CB8AC3E}">
        <p14:creationId xmlns:p14="http://schemas.microsoft.com/office/powerpoint/2010/main" val="412539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and Armaments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would anybody put a weapon in the hands of a robot?</a:t>
            </a:r>
          </a:p>
          <a:p>
            <a:pPr lvl="1"/>
            <a:r>
              <a:rPr lang="en-GB" dirty="0"/>
              <a:t>Robotic soldiers could minimise</a:t>
            </a:r>
          </a:p>
          <a:p>
            <a:pPr lvl="2"/>
            <a:r>
              <a:rPr lang="en-GB" dirty="0"/>
              <a:t>Body bags</a:t>
            </a:r>
          </a:p>
          <a:p>
            <a:pPr lvl="2"/>
            <a:r>
              <a:rPr lang="en-GB" dirty="0"/>
              <a:t>Collateral damage</a:t>
            </a:r>
          </a:p>
          <a:p>
            <a:r>
              <a:rPr lang="en-GB" dirty="0"/>
              <a:t>Why would anybody put AI into a weapon?</a:t>
            </a:r>
          </a:p>
          <a:p>
            <a:pPr lvl="1"/>
            <a:r>
              <a:rPr lang="en-GB" dirty="0"/>
              <a:t>What about using AI to prevent a human-controlled weapon being discharged against a non-combatant?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83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Guns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Firearms that will only fire when activated by an authorised user</a:t>
            </a:r>
          </a:p>
          <a:p>
            <a:pPr lvl="1"/>
            <a:r>
              <a:rPr lang="en-GB" dirty="0"/>
              <a:t>RFID tags</a:t>
            </a:r>
          </a:p>
          <a:p>
            <a:pPr lvl="1"/>
            <a:r>
              <a:rPr lang="en-GB" dirty="0"/>
              <a:t>Fingerprints</a:t>
            </a:r>
          </a:p>
          <a:p>
            <a:r>
              <a:rPr lang="en-GB" dirty="0"/>
              <a:t>How about using imaging of the target to detect a threat before enabling?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71" y="1772816"/>
            <a:ext cx="2848372" cy="21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26" y="4221088"/>
            <a:ext cx="2848372" cy="16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30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Samsung SGR-A1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5" y="1888524"/>
            <a:ext cx="20383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1888524"/>
            <a:ext cx="5184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Deployed by South Korea in the Korean Demilitarised Zone in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Main value lies in its camera systems and software which enable it to identify genuine intruders and ignore false alarms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Human overseers can be alerted and decide on an appropriate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No indication of any option to deliver a warning before opening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“With Southern birth rates projected to fall, the Koreans need to use their conscript army more efficiently, and SGR-A1s will save a lot of human sentries' man-hours.” Lewis Page, The Register, 14.3.2007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70000"/>
            <a:ext cx="2304256" cy="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7332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Daewoo K3</a:t>
            </a:r>
          </a:p>
          <a:p>
            <a:pPr algn="ctr"/>
            <a:r>
              <a:rPr lang="en-GB" sz="1400" dirty="0"/>
              <a:t>light machine gun</a:t>
            </a:r>
          </a:p>
        </p:txBody>
      </p:sp>
    </p:spTree>
    <p:extLst>
      <p:ext uri="{BB962C8B-B14F-4D97-AF65-F5344CB8AC3E}">
        <p14:creationId xmlns:p14="http://schemas.microsoft.com/office/powerpoint/2010/main" val="155627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1009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Artificial Intelligence is not new so why all the fuss now?</vt:lpstr>
      <vt:lpstr>The Fuss</vt:lpstr>
      <vt:lpstr>Some Questions</vt:lpstr>
      <vt:lpstr>Weak AI, Strong AI &amp; AGI</vt:lpstr>
      <vt:lpstr>Turing’s Question: Can a Machine Think?</vt:lpstr>
      <vt:lpstr>The Concerns</vt:lpstr>
      <vt:lpstr>AI and Armaments</vt:lpstr>
      <vt:lpstr>Smart Guns</vt:lpstr>
      <vt:lpstr>Samsung SGR-A1</vt:lpstr>
      <vt:lpstr>Driverless Cars</vt:lpstr>
      <vt:lpstr>What do you make of this?</vt:lpstr>
      <vt:lpstr>Demis Hassabis DeepMind (Google)</vt:lpstr>
      <vt:lpstr>The Law of Unintended Consequences</vt:lpstr>
      <vt:lpstr>Past Experience – The Internet</vt:lpstr>
      <vt:lpstr>The Technological Singularity</vt:lpstr>
      <vt:lpstr>Further Thoughts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is not new so why all the fuss now?</dc:title>
  <dc:creator>NKT</dc:creator>
  <cp:lastModifiedBy>Nicholas K. Taylor</cp:lastModifiedBy>
  <cp:revision>3</cp:revision>
  <dcterms:created xsi:type="dcterms:W3CDTF">2018-10-22T08:51:22Z</dcterms:created>
  <dcterms:modified xsi:type="dcterms:W3CDTF">2018-10-22T13:49:54Z</dcterms:modified>
</cp:coreProperties>
</file>